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20"/>
  </p:notesMasterIdLst>
  <p:sldIdLst>
    <p:sldId id="256" r:id="rId2"/>
    <p:sldId id="273"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gnė Ablačinskaitė" initials="" lastIdx="10" clrIdx="0"/>
  <p:cmAuthor id="1" name="Aušra Tumasonytė" initials="" lastIdx="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288B3E09-5822-4901-91CB-A2D52ED9AEFE}">
  <a:tblStyle styleId="{288B3E09-5822-4901-91CB-A2D52ED9AEFE}" styleName="Table_0"/>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434" autoAdjust="0"/>
  </p:normalViewPr>
  <p:slideViewPr>
    <p:cSldViewPr snapToGrid="0">
      <p:cViewPr>
        <p:scale>
          <a:sx n="121" d="100"/>
          <a:sy n="121" d="100"/>
        </p:scale>
        <p:origin x="-102"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idx="1">
    <p:pos x="6000" y="0"/>
    <p:text>dek pirmam puslapi be paveiksliuko geriau antram prie paaiskinimo imesim</p:text>
  </p:cm>
</p:cmLst>
</file>

<file path=ppt/comments/comment2.xml><?xml version="1.0" encoding="utf-8"?>
<p:cmLst xmlns:a="http://schemas.openxmlformats.org/drawingml/2006/main" xmlns:r="http://schemas.openxmlformats.org/officeDocument/2006/relationships" xmlns:p="http://schemas.openxmlformats.org/presentationml/2006/main">
  <p:cm authorId="0" idx="2">
    <p:pos x="6000" y="0"/>
    <p:text>http://www.automobiliuremontas.lt/termostatas
http://www.automobiliuremontas.lt/termostatas
http://plunges.info/index.php/gyvenimas/1872-automobilio-ausinimo-sistema.html
http://ausegra.lt/Ausinimo-sistemos-ta-ir-remontas.html
http://www.vanservisas.lt/ausinimo-sistemos-remontas</p:text>
  </p:cm>
  <p:cm authorId="0" idx="3">
    <p:pos x="6000" y="100"/>
    <p:text>cia informacijos surinkau kaskiek :)</p:text>
  </p:cm>
  <p:cm authorId="1" idx="1">
    <p:pos x="6000" y="200"/>
    <p:text>o kaip darom
koks planas?</p:text>
  </p:cm>
  <p:cm authorId="1" idx="2">
    <p:pos x="6000" y="300"/>
    <p:text>nu ta prasme reikia rurini mazdaug zinot</p:text>
  </p:cm>
  <p:cm authorId="0" idx="4">
    <p:pos x="6000" y="400"/>
    <p:text>tai pirmam metam tik pavadinima antram paaiskinima ir nuotrauka</p:text>
  </p:cm>
  <p:cm authorId="0" idx="5">
    <p:pos x="6000" y="500"/>
    <p:text>paskui antrai skaidrei sistemos veikima jau turiu sita paruosus</p:text>
  </p:cm>
  <p:cm authorId="0" idx="6">
    <p:pos x="6000" y="600"/>
    <p:text>o tu treciai skaidrei daryk pirmo linko kur numeciau antros pastraipos medzega isrink kas svarbiausia ir imesk</p:text>
  </p:cm>
  <p:cm authorId="0" idx="7">
    <p:pos x="6000" y="700"/>
    <p:text>tai yra cia jau gausis tau 4skaidrei</p:text>
  </p:cm>
  <p:cm authorId="1" idx="3">
    <p:pos x="6000" y="800"/>
    <p:text>o gal reikia atskira rasyt paskirti ir ir kas yra ausinimo sistema?</p:text>
  </p:cm>
  <p:cm authorId="1" idx="4">
    <p:pos x="6000" y="1000"/>
    <p:text>tai man apie prieziura?</p:text>
  </p:cm>
  <p:cm authorId="0" idx="9">
    <p:pos x="6000" y="1100"/>
    <p:text>http://plunges.info/index.php/gyvenimas/1872-automobilio-ausinimo-sistema.html</p:text>
  </p:cm>
  <p:cm authorId="0" idx="10">
    <p:pos x="6000" y="1200"/>
    <p:text>sito linko sory :D</p:text>
  </p:cm>
  <p:cm authorId="0" idx="8">
    <p:pos x="6000" y="900"/>
    <p:text>tai taip tai sakau cia 2 skaidres gausis o tau tada 4 antra pastraipa pirmo linko kur numeciau</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932274328"/>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Shape 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 name="Shape 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5551889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3625615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 name="Shape 8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1111500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3" name="Shape 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3855731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 name="Shape 9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3211557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542842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9" name="Shape 1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345205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 name="Shape 11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1369298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Shape 12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745606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Shape 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 name="Shape 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3515248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 name="Shape 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1331352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Shape 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5" name="Shape 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559201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 name="Shape 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1476781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 name="Shape 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2029848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1907375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2672212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Shape 7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5" name="Shape 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3862496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
        <p:cNvGrpSpPr/>
        <p:nvPr/>
      </p:nvGrpSpPr>
      <p:grpSpPr>
        <a:xfrm>
          <a:off x="0" y="0"/>
          <a:ext cx="0" cy="0"/>
          <a:chOff x="0" y="0"/>
          <a:chExt cx="0" cy="0"/>
        </a:xfrm>
      </p:grpSpPr>
      <p:sp>
        <p:nvSpPr>
          <p:cNvPr id="8" name="Shape 8"/>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marL="0" algn="ctr">
              <a:spcBef>
                <a:spcPts val="0"/>
              </a:spcBef>
              <a:buClr>
                <a:schemeClr val="lt2"/>
              </a:buClr>
              <a:buNone/>
              <a:defRPr>
                <a:solidFill>
                  <a:schemeClr val="lt2"/>
                </a:solidFill>
              </a:defRPr>
            </a:lvl1pPr>
            <a:lvl2pPr marL="0" indent="190500" algn="ctr">
              <a:spcBef>
                <a:spcPts val="0"/>
              </a:spcBef>
              <a:buClr>
                <a:schemeClr val="lt2"/>
              </a:buClr>
              <a:buSzPct val="100000"/>
              <a:buNone/>
              <a:defRPr sz="3000">
                <a:solidFill>
                  <a:schemeClr val="lt2"/>
                </a:solidFill>
              </a:defRPr>
            </a:lvl2pPr>
            <a:lvl3pPr marL="0" indent="190500" algn="ctr">
              <a:spcBef>
                <a:spcPts val="0"/>
              </a:spcBef>
              <a:buClr>
                <a:schemeClr val="lt2"/>
              </a:buClr>
              <a:buSzPct val="100000"/>
              <a:buNone/>
              <a:defRPr sz="3000">
                <a:solidFill>
                  <a:schemeClr val="lt2"/>
                </a:solidFill>
              </a:defRPr>
            </a:lvl3pPr>
            <a:lvl4pPr marL="0" indent="190500" algn="ctr">
              <a:spcBef>
                <a:spcPts val="0"/>
              </a:spcBef>
              <a:buClr>
                <a:schemeClr val="lt2"/>
              </a:buClr>
              <a:buSzPct val="100000"/>
              <a:buNone/>
              <a:defRPr sz="3000">
                <a:solidFill>
                  <a:schemeClr val="lt2"/>
                </a:solidFill>
              </a:defRPr>
            </a:lvl4pPr>
            <a:lvl5pPr marL="0" indent="190500" algn="ctr">
              <a:spcBef>
                <a:spcPts val="0"/>
              </a:spcBef>
              <a:buClr>
                <a:schemeClr val="lt2"/>
              </a:buClr>
              <a:buSzPct val="100000"/>
              <a:buNone/>
              <a:defRPr sz="3000">
                <a:solidFill>
                  <a:schemeClr val="lt2"/>
                </a:solidFill>
              </a:defRPr>
            </a:lvl5pPr>
            <a:lvl6pPr marL="0" indent="190500" algn="ctr">
              <a:spcBef>
                <a:spcPts val="0"/>
              </a:spcBef>
              <a:buClr>
                <a:schemeClr val="lt2"/>
              </a:buClr>
              <a:buSzPct val="100000"/>
              <a:buNone/>
              <a:defRPr sz="3000">
                <a:solidFill>
                  <a:schemeClr val="lt2"/>
                </a:solidFill>
              </a:defRPr>
            </a:lvl6pPr>
            <a:lvl7pPr marL="0" indent="190500" algn="ctr">
              <a:spcBef>
                <a:spcPts val="0"/>
              </a:spcBef>
              <a:buClr>
                <a:schemeClr val="lt2"/>
              </a:buClr>
              <a:buSzPct val="100000"/>
              <a:buNone/>
              <a:defRPr sz="3000">
                <a:solidFill>
                  <a:schemeClr val="lt2"/>
                </a:solidFill>
              </a:defRPr>
            </a:lvl7pPr>
            <a:lvl8pPr marL="0" indent="190500" algn="ctr">
              <a:spcBef>
                <a:spcPts val="0"/>
              </a:spcBef>
              <a:buClr>
                <a:schemeClr val="lt2"/>
              </a:buClr>
              <a:buSzPct val="100000"/>
              <a:buNone/>
              <a:defRPr sz="3000">
                <a:solidFill>
                  <a:schemeClr val="lt2"/>
                </a:solidFill>
              </a:defRPr>
            </a:lvl8pPr>
            <a:lvl9pPr marL="0" indent="190500" algn="ctr">
              <a:spcBef>
                <a:spcPts val="0"/>
              </a:spcBef>
              <a:buClr>
                <a:schemeClr val="lt2"/>
              </a:buClr>
              <a:buSzPct val="100000"/>
              <a:buNone/>
              <a:defRPr sz="3000">
                <a:solidFill>
                  <a:schemeClr val="lt2"/>
                </a:solidFill>
              </a:defRPr>
            </a:lvl9pPr>
          </a:lstStyle>
          <a:p>
            <a:endParaRPr/>
          </a:p>
        </p:txBody>
      </p:sp>
      <p:sp>
        <p:nvSpPr>
          <p:cNvPr id="9" name="Shape 9"/>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indent="304800" algn="ctr">
              <a:spcBef>
                <a:spcPts val="0"/>
              </a:spcBef>
              <a:buSzPct val="100000"/>
              <a:defRPr sz="4800"/>
            </a:lvl1pPr>
            <a:lvl2pPr indent="304800" algn="ctr">
              <a:spcBef>
                <a:spcPts val="0"/>
              </a:spcBef>
              <a:buSzPct val="100000"/>
              <a:defRPr sz="4800"/>
            </a:lvl2pPr>
            <a:lvl3pPr indent="304800" algn="ctr">
              <a:spcBef>
                <a:spcPts val="0"/>
              </a:spcBef>
              <a:buSzPct val="100000"/>
              <a:defRPr sz="4800"/>
            </a:lvl3pPr>
            <a:lvl4pPr indent="304800" algn="ctr">
              <a:spcBef>
                <a:spcPts val="0"/>
              </a:spcBef>
              <a:buSzPct val="100000"/>
              <a:defRPr sz="4800"/>
            </a:lvl4pPr>
            <a:lvl5pPr indent="304800" algn="ctr">
              <a:spcBef>
                <a:spcPts val="0"/>
              </a:spcBef>
              <a:buSzPct val="100000"/>
              <a:defRPr sz="4800"/>
            </a:lvl5pPr>
            <a:lvl6pPr indent="304800" algn="ctr">
              <a:spcBef>
                <a:spcPts val="0"/>
              </a:spcBef>
              <a:buSzPct val="100000"/>
              <a:defRPr sz="4800"/>
            </a:lvl6pPr>
            <a:lvl7pPr indent="304800" algn="ctr">
              <a:spcBef>
                <a:spcPts val="0"/>
              </a:spcBef>
              <a:buSzPct val="100000"/>
              <a:defRPr sz="4800"/>
            </a:lvl7pPr>
            <a:lvl8pPr indent="304800" algn="ctr">
              <a:spcBef>
                <a:spcPts val="0"/>
              </a:spcBef>
              <a:buSzPct val="100000"/>
              <a:defRPr sz="4800"/>
            </a:lvl8pPr>
            <a:lvl9pPr indent="304800" algn="ctr">
              <a:spcBef>
                <a:spcPts val="0"/>
              </a:spcBef>
              <a:buSzPct val="100000"/>
              <a:defRPr sz="4800"/>
            </a:lvl9pPr>
          </a:lstStyle>
          <a:p>
            <a:endParaRPr/>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2" name="Shape 12"/>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6" name="Shape 16"/>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marL="285750" indent="-171450" algn="ctr">
              <a:spcBef>
                <a:spcPts val="0"/>
              </a:spcBef>
              <a:buSzPct val="100000"/>
              <a:buNone/>
              <a:defRPr sz="1800"/>
            </a:lvl1pPr>
          </a:lstStyle>
          <a:p>
            <a:endParaRPr/>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741B47"/>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p:spPr>
        <p:txBody>
          <a:bodyPr lIns="91425" tIns="91425" rIns="91425" bIns="91425" anchor="b" anchorCtr="0"/>
          <a:lstStyle>
            <a:lvl1pPr marL="0">
              <a:spcBef>
                <a:spcPts val="0"/>
              </a:spcBef>
              <a:buClr>
                <a:schemeClr val="lt1"/>
              </a:buClr>
              <a:buSzPct val="100000"/>
              <a:buNone/>
              <a:defRPr sz="3600" b="1">
                <a:solidFill>
                  <a:schemeClr val="lt1"/>
                </a:solidFill>
              </a:defRPr>
            </a:lvl1pPr>
            <a:lvl2pPr marL="0" indent="228600">
              <a:spcBef>
                <a:spcPts val="0"/>
              </a:spcBef>
              <a:buClr>
                <a:schemeClr val="lt1"/>
              </a:buClr>
              <a:buSzPct val="100000"/>
              <a:buNone/>
              <a:defRPr sz="3600" b="1">
                <a:solidFill>
                  <a:schemeClr val="lt1"/>
                </a:solidFill>
              </a:defRPr>
            </a:lvl2pPr>
            <a:lvl3pPr marL="0" indent="228600">
              <a:spcBef>
                <a:spcPts val="0"/>
              </a:spcBef>
              <a:buClr>
                <a:schemeClr val="lt1"/>
              </a:buClr>
              <a:buSzPct val="100000"/>
              <a:buNone/>
              <a:defRPr sz="3600" b="1">
                <a:solidFill>
                  <a:schemeClr val="lt1"/>
                </a:solidFill>
              </a:defRPr>
            </a:lvl3pPr>
            <a:lvl4pPr marL="0" indent="228600">
              <a:spcBef>
                <a:spcPts val="0"/>
              </a:spcBef>
              <a:buClr>
                <a:schemeClr val="lt1"/>
              </a:buClr>
              <a:buSzPct val="100000"/>
              <a:buNone/>
              <a:defRPr sz="3600" b="1">
                <a:solidFill>
                  <a:schemeClr val="lt1"/>
                </a:solidFill>
              </a:defRPr>
            </a:lvl4pPr>
            <a:lvl5pPr marL="0" indent="228600">
              <a:spcBef>
                <a:spcPts val="0"/>
              </a:spcBef>
              <a:buClr>
                <a:schemeClr val="lt1"/>
              </a:buClr>
              <a:buSzPct val="100000"/>
              <a:buNone/>
              <a:defRPr sz="3600" b="1">
                <a:solidFill>
                  <a:schemeClr val="lt1"/>
                </a:solidFill>
              </a:defRPr>
            </a:lvl5pPr>
            <a:lvl6pPr marL="0" indent="228600">
              <a:spcBef>
                <a:spcPts val="0"/>
              </a:spcBef>
              <a:buClr>
                <a:schemeClr val="lt1"/>
              </a:buClr>
              <a:buSzPct val="100000"/>
              <a:buNone/>
              <a:defRPr sz="3600" b="1">
                <a:solidFill>
                  <a:schemeClr val="lt1"/>
                </a:solidFill>
              </a:defRPr>
            </a:lvl6pPr>
            <a:lvl7pPr marL="0" indent="228600">
              <a:spcBef>
                <a:spcPts val="0"/>
              </a:spcBef>
              <a:buClr>
                <a:schemeClr val="lt1"/>
              </a:buClr>
              <a:buSzPct val="100000"/>
              <a:buNone/>
              <a:defRPr sz="3600" b="1">
                <a:solidFill>
                  <a:schemeClr val="lt1"/>
                </a:solidFill>
              </a:defRPr>
            </a:lvl7pPr>
            <a:lvl8pPr marL="0" indent="228600">
              <a:spcBef>
                <a:spcPts val="0"/>
              </a:spcBef>
              <a:buClr>
                <a:schemeClr val="lt1"/>
              </a:buClr>
              <a:buSzPct val="100000"/>
              <a:buNone/>
              <a:defRPr sz="3600" b="1">
                <a:solidFill>
                  <a:schemeClr val="lt1"/>
                </a:solidFill>
              </a:defRPr>
            </a:lvl8pPr>
            <a:lvl9pPr marL="0" indent="228600">
              <a:spcBef>
                <a:spcPts val="0"/>
              </a:spcBef>
              <a:buClr>
                <a:schemeClr val="lt1"/>
              </a:buClr>
              <a:buSzPct val="100000"/>
              <a:buNone/>
              <a:defRPr sz="3600" b="1">
                <a:solidFill>
                  <a:schemeClr val="lt1"/>
                </a:solidFill>
              </a:defRPr>
            </a:lvl9pPr>
          </a:lstStyle>
          <a:p>
            <a:endParaRPr/>
          </a:p>
        </p:txBody>
      </p:sp>
      <p:sp>
        <p:nvSpPr>
          <p:cNvPr id="6" name="Shape 6"/>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marL="342900" indent="-152400">
              <a:spcBef>
                <a:spcPts val="600"/>
              </a:spcBef>
              <a:buClr>
                <a:schemeClr val="lt1"/>
              </a:buClr>
              <a:buSzPct val="100000"/>
              <a:defRPr sz="3000">
                <a:solidFill>
                  <a:schemeClr val="lt1"/>
                </a:solidFill>
              </a:defRPr>
            </a:lvl1pPr>
            <a:lvl2pPr marL="742950" indent="-133350">
              <a:spcBef>
                <a:spcPts val="480"/>
              </a:spcBef>
              <a:buClr>
                <a:schemeClr val="lt1"/>
              </a:buClr>
              <a:buSzPct val="100000"/>
              <a:defRPr sz="2400">
                <a:solidFill>
                  <a:schemeClr val="lt1"/>
                </a:solidFill>
              </a:defRPr>
            </a:lvl2pPr>
            <a:lvl3pPr marL="1143000" indent="-76200">
              <a:spcBef>
                <a:spcPts val="480"/>
              </a:spcBef>
              <a:buClr>
                <a:schemeClr val="lt1"/>
              </a:buClr>
              <a:buSzPct val="100000"/>
              <a:defRPr sz="2400">
                <a:solidFill>
                  <a:schemeClr val="lt1"/>
                </a:solidFill>
              </a:defRPr>
            </a:lvl3pPr>
            <a:lvl4pPr marL="1600200" indent="-114300">
              <a:spcBef>
                <a:spcPts val="360"/>
              </a:spcBef>
              <a:buClr>
                <a:schemeClr val="lt1"/>
              </a:buClr>
              <a:buSzPct val="100000"/>
              <a:defRPr sz="1800">
                <a:solidFill>
                  <a:schemeClr val="lt1"/>
                </a:solidFill>
              </a:defRPr>
            </a:lvl4pPr>
            <a:lvl5pPr marL="2057400" indent="-114300">
              <a:spcBef>
                <a:spcPts val="360"/>
              </a:spcBef>
              <a:buClr>
                <a:schemeClr val="lt1"/>
              </a:buClr>
              <a:buSzPct val="100000"/>
              <a:defRPr sz="1800">
                <a:solidFill>
                  <a:schemeClr val="lt1"/>
                </a:solidFill>
              </a:defRPr>
            </a:lvl5pPr>
            <a:lvl6pPr marL="2514600" indent="-114300">
              <a:spcBef>
                <a:spcPts val="360"/>
              </a:spcBef>
              <a:buClr>
                <a:schemeClr val="lt1"/>
              </a:buClr>
              <a:buSzPct val="100000"/>
              <a:defRPr sz="1800">
                <a:solidFill>
                  <a:schemeClr val="lt1"/>
                </a:solidFill>
              </a:defRPr>
            </a:lvl6pPr>
            <a:lvl7pPr marL="2971800" indent="-114300">
              <a:spcBef>
                <a:spcPts val="360"/>
              </a:spcBef>
              <a:buClr>
                <a:schemeClr val="lt1"/>
              </a:buClr>
              <a:buSzPct val="100000"/>
              <a:defRPr sz="1800">
                <a:solidFill>
                  <a:schemeClr val="lt1"/>
                </a:solidFill>
              </a:defRPr>
            </a:lvl7pPr>
            <a:lvl8pPr marL="3429000" indent="-114300">
              <a:spcBef>
                <a:spcPts val="360"/>
              </a:spcBef>
              <a:buClr>
                <a:schemeClr val="lt1"/>
              </a:buClr>
              <a:buSzPct val="100000"/>
              <a:defRPr sz="1800">
                <a:solidFill>
                  <a:schemeClr val="lt1"/>
                </a:solidFill>
              </a:defRPr>
            </a:lvl8pPr>
            <a:lvl9pPr marL="3886200" indent="-114300">
              <a:spcBef>
                <a:spcPts val="360"/>
              </a:spcBef>
              <a:buClr>
                <a:schemeClr val="lt1"/>
              </a:buClr>
              <a:buSzPct val="100000"/>
              <a:defRPr sz="1800">
                <a:solidFill>
                  <a:schemeClr val="lt1"/>
                </a:solidFil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comments" Target="../comments/comment2.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Shape 23"/>
          <p:cNvSpPr txBox="1">
            <a:spLocks noGrp="1"/>
          </p:cNvSpPr>
          <p:nvPr>
            <p:ph type="ctrTitle"/>
          </p:nvPr>
        </p:nvSpPr>
        <p:spPr>
          <a:xfrm>
            <a:off x="817775" y="138825"/>
            <a:ext cx="7772400" cy="1897499"/>
          </a:xfrm>
          <a:prstGeom prst="rect">
            <a:avLst/>
          </a:prstGeom>
        </p:spPr>
        <p:txBody>
          <a:bodyPr lIns="91425" tIns="91425" rIns="91425" bIns="91425" anchor="b" anchorCtr="0">
            <a:noAutofit/>
          </a:bodyPr>
          <a:lstStyle/>
          <a:p>
            <a:pPr>
              <a:spcBef>
                <a:spcPts val="0"/>
              </a:spcBef>
              <a:buNone/>
            </a:pPr>
            <a:r>
              <a:rPr lang="lt" dirty="0">
                <a:solidFill>
                  <a:srgbClr val="000000"/>
                </a:solidFill>
              </a:rPr>
              <a:t>Automobilių aušinimo sistema</a:t>
            </a:r>
          </a:p>
        </p:txBody>
      </p:sp>
      <p:pic>
        <p:nvPicPr>
          <p:cNvPr id="24" name="Shape 24"/>
          <p:cNvPicPr preferRelativeResize="0"/>
          <p:nvPr/>
        </p:nvPicPr>
        <p:blipFill>
          <a:blip r:embed="rId3"/>
          <a:stretch>
            <a:fillRect/>
          </a:stretch>
        </p:blipFill>
        <p:spPr>
          <a:xfrm>
            <a:off x="1080550" y="2036324"/>
            <a:ext cx="7246849" cy="2934900"/>
          </a:xfrm>
          <a:prstGeom prst="rect">
            <a:avLst/>
          </a:prstGeom>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body" idx="1"/>
          </p:nvPr>
        </p:nvSpPr>
        <p:spPr>
          <a:xfrm>
            <a:off x="212100" y="267900"/>
            <a:ext cx="8403900" cy="4607699"/>
          </a:xfrm>
          <a:prstGeom prst="rect">
            <a:avLst/>
          </a:prstGeom>
        </p:spPr>
        <p:txBody>
          <a:bodyPr lIns="91425" tIns="91425" rIns="91425" bIns="91425" anchor="t" anchorCtr="0">
            <a:noAutofit/>
          </a:bodyPr>
          <a:lstStyle/>
          <a:p>
            <a:pPr marL="457200" lvl="0" indent="-419100" rtl="0">
              <a:spcBef>
                <a:spcPts val="0"/>
              </a:spcBef>
              <a:buClr>
                <a:schemeClr val="lt1"/>
              </a:buClr>
              <a:buSzPct val="100000"/>
              <a:buFont typeface="Arial"/>
              <a:buChar char="●"/>
            </a:pPr>
            <a:r>
              <a:rPr lang="lt"/>
              <a:t>Sandariai užsuktas radiatoriaus (skysčio  išsiplėtimo bakelio )dangtelis padidina spaudimą ir neleidžia skysčiui užvirti.</a:t>
            </a:r>
          </a:p>
          <a:p>
            <a:pPr marL="457200" lvl="0" indent="-419100" rtl="0">
              <a:spcBef>
                <a:spcPts val="0"/>
              </a:spcBef>
              <a:buClr>
                <a:schemeClr val="lt1"/>
              </a:buClr>
              <a:buSzPct val="100000"/>
              <a:buFont typeface="Arial"/>
              <a:buChar char="●"/>
            </a:pPr>
            <a:r>
              <a:rPr lang="lt"/>
              <a:t> Atsukus dangtelį, karšto skysčio lašai( garai) gali nudeginti kūną. </a:t>
            </a:r>
          </a:p>
          <a:p>
            <a:pPr marL="457200" lvl="0" indent="-419100" rtl="0">
              <a:spcBef>
                <a:spcPts val="0"/>
              </a:spcBef>
              <a:buClr>
                <a:schemeClr val="lt1"/>
              </a:buClr>
              <a:buSzPct val="100000"/>
              <a:buFont typeface="Arial"/>
              <a:buChar char="●"/>
            </a:pPr>
            <a:r>
              <a:rPr lang="lt"/>
              <a:t>Patariama radiatoriaus ( skysčio  išsiplėtimo bakelio) dangtelio neatidarinėti, kol jis labai karštas.</a:t>
            </a:r>
          </a:p>
          <a:p>
            <a:pPr lvl="0" rtl="0">
              <a:spcBef>
                <a:spcPts val="0"/>
              </a:spcBef>
              <a:buNone/>
            </a:pPr>
            <a:endParaRPr/>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Shape 77"/>
          <p:cNvSpPr txBox="1">
            <a:spLocks noGrp="1"/>
          </p:cNvSpPr>
          <p:nvPr>
            <p:ph type="body" idx="1"/>
          </p:nvPr>
        </p:nvSpPr>
        <p:spPr>
          <a:xfrm>
            <a:off x="234450" y="249450"/>
            <a:ext cx="8675100" cy="4644600"/>
          </a:xfrm>
          <a:prstGeom prst="rect">
            <a:avLst/>
          </a:prstGeom>
        </p:spPr>
        <p:txBody>
          <a:bodyPr lIns="91425" tIns="91425" rIns="91425" bIns="91425" anchor="t" anchorCtr="0">
            <a:noAutofit/>
          </a:bodyPr>
          <a:lstStyle/>
          <a:p>
            <a:pPr marL="457200" lvl="0" indent="-419100" rtl="0">
              <a:spcBef>
                <a:spcPts val="0"/>
              </a:spcBef>
              <a:buClr>
                <a:schemeClr val="lt1"/>
              </a:buClr>
              <a:buSzPct val="100000"/>
              <a:buFont typeface="Arial"/>
              <a:buChar char="●"/>
            </a:pPr>
            <a:r>
              <a:rPr lang="lt" dirty="0"/>
              <a:t>Aptarnaujant aušinimo sistemą, reikia laikytis saugumo technikos reikalavimų, nes aušinimo skystis nuodingas.</a:t>
            </a:r>
          </a:p>
          <a:p>
            <a:pPr marL="457200" lvl="0" indent="-419100" rtl="0">
              <a:spcBef>
                <a:spcPts val="0"/>
              </a:spcBef>
              <a:buClr>
                <a:schemeClr val="lt1"/>
              </a:buClr>
              <a:buSzPct val="100000"/>
              <a:buFont typeface="Arial"/>
              <a:buChar char="●"/>
            </a:pPr>
            <a:r>
              <a:rPr lang="lt" dirty="0"/>
              <a:t>Dirbdami prie įkaitusios aušinimo sistemos labiausiai saugokite akis ir neuždengtas kūno vietas</a:t>
            </a:r>
            <a:r>
              <a:rPr lang="lt" dirty="0" smtClean="0"/>
              <a:t>. </a:t>
            </a:r>
            <a:endParaRPr lang="lt" dirty="0"/>
          </a:p>
          <a:p>
            <a:pPr marL="457200" lvl="0" indent="-419100" rtl="0">
              <a:spcBef>
                <a:spcPts val="0"/>
              </a:spcBef>
              <a:buClr>
                <a:schemeClr val="lt1"/>
              </a:buClr>
              <a:buSzPct val="100000"/>
              <a:buFont typeface="Arial"/>
              <a:buChar char="●"/>
            </a:pPr>
            <a:r>
              <a:rPr lang="lt" dirty="0"/>
              <a:t>Prieš bandydami atidaryti radiatoriaus dangtelį, įsitikinkite, ar jau atvėso aušinimo skystis.</a:t>
            </a:r>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Shape 82"/>
          <p:cNvSpPr txBox="1">
            <a:spLocks noGrp="1"/>
          </p:cNvSpPr>
          <p:nvPr>
            <p:ph type="body" idx="1"/>
          </p:nvPr>
        </p:nvSpPr>
        <p:spPr>
          <a:xfrm>
            <a:off x="115475" y="119725"/>
            <a:ext cx="4409399" cy="4709400"/>
          </a:xfrm>
          <a:prstGeom prst="rect">
            <a:avLst/>
          </a:prstGeom>
        </p:spPr>
        <p:txBody>
          <a:bodyPr lIns="91425" tIns="91425" rIns="91425" bIns="91425" anchor="t" anchorCtr="0">
            <a:noAutofit/>
          </a:bodyPr>
          <a:lstStyle/>
          <a:p>
            <a:pPr marL="457200" lvl="0" indent="-381000" rtl="0">
              <a:spcBef>
                <a:spcPts val="0"/>
              </a:spcBef>
              <a:buClr>
                <a:schemeClr val="lt1"/>
              </a:buClr>
              <a:buSzPct val="100000"/>
              <a:buFont typeface="Arial"/>
              <a:buChar char="●"/>
            </a:pPr>
            <a:r>
              <a:rPr lang="lt" sz="2400" dirty="0"/>
              <a:t>Prieš apžiūrėdami ventiliatorių atsiminkite, kad jam sukantis, jo sparnelių nesimato. </a:t>
            </a:r>
          </a:p>
          <a:p>
            <a:pPr marL="457200" lvl="0" indent="-381000">
              <a:spcBef>
                <a:spcPts val="0"/>
              </a:spcBef>
              <a:buClr>
                <a:schemeClr val="lt1"/>
              </a:buClr>
              <a:buSzPct val="100000"/>
              <a:buFont typeface="Arial"/>
              <a:buChar char="●"/>
            </a:pPr>
            <a:r>
              <a:rPr lang="lt" sz="2400" dirty="0"/>
              <a:t>Elektra varomi ventiliatoriai gali pradėti </a:t>
            </a:r>
            <a:r>
              <a:rPr lang="lt" sz="2400" dirty="0" smtClean="0"/>
              <a:t>veikti betkuriuo </a:t>
            </a:r>
            <a:r>
              <a:rPr lang="lt" sz="2400" dirty="0"/>
              <a:t>metu, netgi išjungus variklį. Todėl prieš pradėdami darbus išjunkite energiją.</a:t>
            </a:r>
          </a:p>
        </p:txBody>
      </p:sp>
      <p:pic>
        <p:nvPicPr>
          <p:cNvPr id="83" name="Shape 83"/>
          <p:cNvPicPr preferRelativeResize="0"/>
          <p:nvPr/>
        </p:nvPicPr>
        <p:blipFill>
          <a:blip r:embed="rId3"/>
          <a:stretch>
            <a:fillRect/>
          </a:stretch>
        </p:blipFill>
        <p:spPr>
          <a:xfrm>
            <a:off x="4524873" y="217000"/>
            <a:ext cx="4424573" cy="4514850"/>
          </a:xfrm>
          <a:prstGeom prst="rect">
            <a:avLst/>
          </a:prstGeom>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457200" y="335597"/>
            <a:ext cx="8229600" cy="1561500"/>
          </a:xfrm>
          <a:prstGeom prst="rect">
            <a:avLst/>
          </a:prstGeom>
        </p:spPr>
        <p:txBody>
          <a:bodyPr lIns="91425" tIns="91425" rIns="91425" bIns="91425" anchor="b" anchorCtr="0">
            <a:noAutofit/>
          </a:bodyPr>
          <a:lstStyle/>
          <a:p>
            <a:pPr lvl="0" rtl="0">
              <a:spcBef>
                <a:spcPts val="0"/>
              </a:spcBef>
              <a:buClr>
                <a:schemeClr val="dk1"/>
              </a:buClr>
              <a:buSzPct val="30555"/>
              <a:buFont typeface="Arial"/>
              <a:buNone/>
            </a:pPr>
            <a:r>
              <a:rPr lang="lt"/>
              <a:t>Nekokybiško aušinimo skysčio  ir priedų naudojimo pasekmės</a:t>
            </a:r>
          </a:p>
          <a:p>
            <a:pPr>
              <a:spcBef>
                <a:spcPts val="0"/>
              </a:spcBef>
              <a:buNone/>
            </a:pPr>
            <a:endParaRPr/>
          </a:p>
        </p:txBody>
      </p:sp>
      <p:sp>
        <p:nvSpPr>
          <p:cNvPr id="89" name="Shape 89"/>
          <p:cNvSpPr txBox="1">
            <a:spLocks noGrp="1"/>
          </p:cNvSpPr>
          <p:nvPr>
            <p:ph type="body" idx="1"/>
          </p:nvPr>
        </p:nvSpPr>
        <p:spPr>
          <a:xfrm>
            <a:off x="386500" y="1449400"/>
            <a:ext cx="8229600" cy="3488399"/>
          </a:xfrm>
          <a:prstGeom prst="rect">
            <a:avLst/>
          </a:prstGeom>
        </p:spPr>
        <p:txBody>
          <a:bodyPr lIns="91425" tIns="91425" rIns="91425" bIns="91425" anchor="t" anchorCtr="0">
            <a:noAutofit/>
          </a:bodyPr>
          <a:lstStyle/>
          <a:p>
            <a:pPr marL="457200" lvl="0" indent="-419100">
              <a:spcBef>
                <a:spcPts val="0"/>
              </a:spcBef>
              <a:buClr>
                <a:schemeClr val="lt1"/>
              </a:buClr>
              <a:buSzPct val="100000"/>
              <a:buFont typeface="Arial"/>
              <a:buChar char="●"/>
            </a:pPr>
            <a:r>
              <a:rPr lang="lt"/>
              <a:t>Aušinimo sistemą valantys,  skysčio nuotėkį stabdantys priedai yra kenksmingi vandens siurbliui ir visai aušinimo sistemai.</a:t>
            </a:r>
          </a:p>
        </p:txBody>
      </p:sp>
      <p:pic>
        <p:nvPicPr>
          <p:cNvPr id="90" name="Shape 90"/>
          <p:cNvPicPr preferRelativeResize="0"/>
          <p:nvPr/>
        </p:nvPicPr>
        <p:blipFill>
          <a:blip r:embed="rId3"/>
          <a:stretch>
            <a:fillRect/>
          </a:stretch>
        </p:blipFill>
        <p:spPr>
          <a:xfrm>
            <a:off x="4088177" y="3010900"/>
            <a:ext cx="4121811" cy="1984072"/>
          </a:xfrm>
          <a:prstGeom prst="rect">
            <a:avLst/>
          </a:prstGeom>
        </p:spPr>
      </p:pic>
      <p:pic>
        <p:nvPicPr>
          <p:cNvPr id="3" name="Paveikslėlis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8102" y="3272764"/>
            <a:ext cx="1880299" cy="1460343"/>
          </a:xfrm>
          <a:prstGeom prst="rect">
            <a:avLst/>
          </a:prstGeom>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341725" y="262050"/>
            <a:ext cx="8345099" cy="4616400"/>
          </a:xfrm>
          <a:prstGeom prst="rect">
            <a:avLst/>
          </a:prstGeom>
        </p:spPr>
        <p:txBody>
          <a:bodyPr lIns="91425" tIns="91425" rIns="91425" bIns="91425" anchor="t" anchorCtr="0">
            <a:noAutofit/>
          </a:bodyPr>
          <a:lstStyle/>
          <a:p>
            <a:pPr marL="457200" lvl="0" indent="-419100" rtl="0">
              <a:spcBef>
                <a:spcPts val="0"/>
              </a:spcBef>
              <a:buClr>
                <a:schemeClr val="lt1"/>
              </a:buClr>
              <a:buSzPct val="100000"/>
              <a:buFont typeface="Arial"/>
              <a:buChar char="●"/>
            </a:pPr>
            <a:r>
              <a:rPr lang="lt"/>
              <a:t>Vienu atveju - dėl siurblio, patiriančio koroziją esant turbulencijai, kitu atveju - dėl priedų, blokuojančių aušinimo skystį. </a:t>
            </a:r>
          </a:p>
          <a:p>
            <a:pPr marL="457200" lvl="0" indent="-419100">
              <a:spcBef>
                <a:spcPts val="0"/>
              </a:spcBef>
              <a:buClr>
                <a:schemeClr val="lt1"/>
              </a:buClr>
              <a:buSzPct val="100000"/>
              <a:buFont typeface="Arial"/>
              <a:buChar char="●"/>
            </a:pPr>
            <a:r>
              <a:rPr lang="lt"/>
              <a:t>Keičiant vandens siurblį, užterštas aušinimo skystis kartu su kalcio dariniais ir rūdimis privalo būti pašalintas iš sistemos, nes netgi kokybiškas naujas skystis bus užterštas šiomis liekanomis, todėl greičiau susidėvės siurblio paviršius, o vėliau atsiras ir skysčio nuotėkis.</a:t>
            </a:r>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a:spLocks noGrp="1"/>
          </p:cNvSpPr>
          <p:nvPr>
            <p:ph type="body" idx="1"/>
          </p:nvPr>
        </p:nvSpPr>
        <p:spPr>
          <a:xfrm>
            <a:off x="221525" y="387125"/>
            <a:ext cx="5257799" cy="4314599"/>
          </a:xfrm>
          <a:prstGeom prst="rect">
            <a:avLst/>
          </a:prstGeom>
        </p:spPr>
        <p:txBody>
          <a:bodyPr lIns="91425" tIns="91425" rIns="91425" bIns="91425" anchor="t" anchorCtr="0">
            <a:noAutofit/>
          </a:bodyPr>
          <a:lstStyle/>
          <a:p>
            <a:pPr marL="457200" lvl="0" indent="-419100">
              <a:spcBef>
                <a:spcPts val="0"/>
              </a:spcBef>
              <a:buClr>
                <a:schemeClr val="lt1"/>
              </a:buClr>
              <a:buSzPct val="100000"/>
              <a:buFont typeface="Arial"/>
              <a:buChar char="●"/>
            </a:pPr>
            <a:r>
              <a:rPr lang="lt"/>
              <a:t>Vairuotojų ypač mėgiami įvairūs aušinimo sistemos sandarikliai ilgalaikėje perspektyvoje  turi neigiamų pasekmių.</a:t>
            </a:r>
          </a:p>
        </p:txBody>
      </p:sp>
      <p:pic>
        <p:nvPicPr>
          <p:cNvPr id="101" name="Shape 101"/>
          <p:cNvPicPr preferRelativeResize="0"/>
          <p:nvPr/>
        </p:nvPicPr>
        <p:blipFill>
          <a:blip r:embed="rId3"/>
          <a:stretch>
            <a:fillRect/>
          </a:stretch>
        </p:blipFill>
        <p:spPr>
          <a:xfrm>
            <a:off x="4489807" y="1740975"/>
            <a:ext cx="4489806" cy="3278800"/>
          </a:xfrm>
          <a:prstGeom prst="rect">
            <a:avLst/>
          </a:prstGeom>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91900" y="116050"/>
            <a:ext cx="8922600" cy="4750500"/>
          </a:xfrm>
          <a:prstGeom prst="rect">
            <a:avLst/>
          </a:prstGeom>
        </p:spPr>
        <p:txBody>
          <a:bodyPr lIns="91425" tIns="91425" rIns="91425" bIns="91425" anchor="t" anchorCtr="0">
            <a:noAutofit/>
          </a:bodyPr>
          <a:lstStyle/>
          <a:p>
            <a:pPr marL="457200" lvl="0" indent="-419100" rtl="0">
              <a:spcBef>
                <a:spcPts val="0"/>
              </a:spcBef>
              <a:buClr>
                <a:schemeClr val="lt1"/>
              </a:buClr>
              <a:buSzPct val="100000"/>
              <a:buFont typeface="Arial"/>
              <a:buChar char="●"/>
            </a:pPr>
            <a:r>
              <a:rPr lang="lt" dirty="0"/>
              <a:t>Greitai sustabdęs ( arba ne) aušinimo </a:t>
            </a:r>
            <a:r>
              <a:rPr lang="lt" dirty="0" smtClean="0"/>
              <a:t>sistemos </a:t>
            </a:r>
            <a:r>
              <a:rPr lang="lt" dirty="0"/>
              <a:t>nuotėkį sandariklis kartu su aušinimo skysčiu cirkuliuoja aušinimo sistemoje.</a:t>
            </a:r>
          </a:p>
          <a:p>
            <a:pPr marL="457200" lvl="0" indent="-419100" rtl="0">
              <a:spcBef>
                <a:spcPts val="0"/>
              </a:spcBef>
              <a:buClr>
                <a:schemeClr val="lt1"/>
              </a:buClr>
              <a:buSzPct val="100000"/>
              <a:buFont typeface="Arial"/>
              <a:buChar char="●"/>
            </a:pPr>
            <a:r>
              <a:rPr lang="lt" dirty="0"/>
              <a:t>Susidariusios nuosėdos nusėda ant sienelių,kaupiasi radiatoriuoseko pasekoje sumažėja šilumos atidavimas į aplinką,pradeda kaisti variklis.</a:t>
            </a:r>
          </a:p>
          <a:p>
            <a:pPr marL="457200" lvl="0" indent="-419100" rtl="0">
              <a:spcBef>
                <a:spcPts val="0"/>
              </a:spcBef>
              <a:buClr>
                <a:schemeClr val="lt1"/>
              </a:buClr>
              <a:buSzPct val="100000"/>
              <a:buFont typeface="Arial"/>
              <a:buChar char="●"/>
            </a:pPr>
            <a:r>
              <a:rPr lang="lt" dirty="0"/>
              <a:t>Tik kokybiško aušinimo skysčio naudojimas užtikrins Jūsų automobilio variklio ir aušinimo </a:t>
            </a:r>
            <a:r>
              <a:rPr lang="lt" dirty="0" smtClean="0"/>
              <a:t>sistemos </a:t>
            </a:r>
            <a:r>
              <a:rPr lang="lt" dirty="0"/>
              <a:t>ilgaamžiškumą.</a:t>
            </a:r>
          </a:p>
          <a:p>
            <a:pPr lvl="0">
              <a:spcBef>
                <a:spcPts val="0"/>
              </a:spcBef>
              <a:buNone/>
            </a:pPr>
            <a:endParaRPr dirty="0"/>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Shape 111"/>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lt"/>
              <a:t>Išvados:</a:t>
            </a:r>
          </a:p>
        </p:txBody>
      </p:sp>
      <p:sp>
        <p:nvSpPr>
          <p:cNvPr id="112" name="Shape 112"/>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393700" rtl="0">
              <a:spcBef>
                <a:spcPts val="0"/>
              </a:spcBef>
              <a:buClr>
                <a:schemeClr val="lt1"/>
              </a:buClr>
              <a:buSzPct val="100000"/>
              <a:buFont typeface="Arial"/>
              <a:buChar char="●"/>
            </a:pPr>
            <a:r>
              <a:rPr lang="lt" sz="2600" dirty="0"/>
              <a:t>Variklio temperatūra 80-95 laipsniai;</a:t>
            </a:r>
          </a:p>
          <a:p>
            <a:pPr marL="457200" lvl="0" indent="-393700" rtl="0">
              <a:spcBef>
                <a:spcPts val="0"/>
              </a:spcBef>
              <a:buClr>
                <a:schemeClr val="lt1"/>
              </a:buClr>
              <a:buSzPct val="100000"/>
              <a:buFont typeface="Arial"/>
              <a:buChar char="●"/>
            </a:pPr>
            <a:r>
              <a:rPr lang="lt" sz="2600" dirty="0"/>
              <a:t>Stebėkite, kad netruktų aušinimo skysčio;</a:t>
            </a:r>
          </a:p>
          <a:p>
            <a:pPr marL="457200" lvl="0" indent="-393700" rtl="0">
              <a:spcBef>
                <a:spcPts val="0"/>
              </a:spcBef>
              <a:buClr>
                <a:schemeClr val="lt1"/>
              </a:buClr>
              <a:buSzPct val="100000"/>
              <a:buFont typeface="Arial"/>
              <a:buChar char="●"/>
            </a:pPr>
            <a:r>
              <a:rPr lang="lt" sz="2600" dirty="0"/>
              <a:t>Aušinimo skystį keiskite kas du metus (labiausiai patartina prieš žiemą)</a:t>
            </a:r>
          </a:p>
          <a:p>
            <a:pPr marL="457200" lvl="0" indent="-393700" rtl="0">
              <a:spcBef>
                <a:spcPts val="0"/>
              </a:spcBef>
              <a:buClr>
                <a:schemeClr val="lt1"/>
              </a:buClr>
              <a:buSzPct val="100000"/>
              <a:buFont typeface="Arial"/>
              <a:buChar char="●"/>
            </a:pPr>
            <a:r>
              <a:rPr lang="lt" sz="2600" dirty="0"/>
              <a:t>Jei pastebite, kad variklis </a:t>
            </a:r>
            <a:r>
              <a:rPr lang="lt" sz="2600" dirty="0" smtClean="0"/>
              <a:t>kaista, </a:t>
            </a:r>
            <a:r>
              <a:rPr lang="lt" sz="2600" dirty="0"/>
              <a:t>kuo skubiau </a:t>
            </a:r>
            <a:r>
              <a:rPr lang="lt" sz="2600" dirty="0" smtClean="0"/>
              <a:t>sustokite ir tikrinkite </a:t>
            </a:r>
            <a:r>
              <a:rPr lang="lt" sz="2600" dirty="0"/>
              <a:t>aušinimo skysčio </a:t>
            </a:r>
            <a:r>
              <a:rPr lang="lt" sz="2600" dirty="0" smtClean="0"/>
              <a:t>kiekį. (Pastaba</a:t>
            </a:r>
            <a:r>
              <a:rPr lang="lt" sz="2600" dirty="0"/>
              <a:t>: </a:t>
            </a:r>
            <a:r>
              <a:rPr lang="lt" sz="2600" dirty="0">
                <a:solidFill>
                  <a:srgbClr val="FF0000"/>
                </a:solidFill>
              </a:rPr>
              <a:t>nepamirškite, kad </a:t>
            </a:r>
            <a:r>
              <a:rPr lang="lt" sz="2600" dirty="0" smtClean="0">
                <a:solidFill>
                  <a:srgbClr val="FF0000"/>
                </a:solidFill>
              </a:rPr>
              <a:t>važiuojant, </a:t>
            </a:r>
            <a:r>
              <a:rPr lang="lt" sz="2600" dirty="0">
                <a:solidFill>
                  <a:srgbClr val="FF0000"/>
                </a:solidFill>
              </a:rPr>
              <a:t>automobilyje aušinimo skystis yra karštas, tad būkite atsargūs!!!</a:t>
            </a:r>
            <a:r>
              <a:rPr lang="lt" sz="2600" dirty="0">
                <a:solidFill>
                  <a:srgbClr val="EFF2E3"/>
                </a:solidFill>
              </a:rPr>
              <a:t>)</a:t>
            </a:r>
          </a:p>
          <a:p>
            <a:pPr lvl="0">
              <a:spcBef>
                <a:spcPts val="0"/>
              </a:spcBef>
              <a:buNone/>
            </a:pPr>
            <a:endParaRPr dirty="0">
              <a:solidFill>
                <a:srgbClr val="FF0000"/>
              </a:solidFill>
            </a:endParaRPr>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a:spLocks noGrp="1"/>
          </p:cNvSpPr>
          <p:nvPr>
            <p:ph type="body" idx="1"/>
          </p:nvPr>
        </p:nvSpPr>
        <p:spPr>
          <a:xfrm>
            <a:off x="2356525" y="3022425"/>
            <a:ext cx="4937399" cy="1649699"/>
          </a:xfrm>
          <a:prstGeom prst="rect">
            <a:avLst/>
          </a:prstGeom>
        </p:spPr>
        <p:txBody>
          <a:bodyPr lIns="91425" tIns="91425" rIns="91425" bIns="91425" anchor="t" anchorCtr="0">
            <a:noAutofit/>
          </a:bodyPr>
          <a:lstStyle/>
          <a:p>
            <a:pPr lvl="0" rtl="0">
              <a:spcBef>
                <a:spcPts val="0"/>
              </a:spcBef>
              <a:buNone/>
            </a:pPr>
            <a:r>
              <a:rPr lang="lt"/>
              <a:t>Skaidres parengė:</a:t>
            </a:r>
          </a:p>
          <a:p>
            <a:pPr marL="457200" lvl="0" indent="-419100" rtl="0">
              <a:spcBef>
                <a:spcPts val="0"/>
              </a:spcBef>
              <a:buClr>
                <a:schemeClr val="lt1"/>
              </a:buClr>
              <a:buSzPct val="100000"/>
              <a:buFont typeface="Arial"/>
              <a:buChar char="●"/>
            </a:pPr>
            <a:r>
              <a:rPr lang="lt"/>
              <a:t>Aušra Tumasionytė</a:t>
            </a:r>
          </a:p>
          <a:p>
            <a:pPr marL="457200" lvl="0" indent="-419100">
              <a:spcBef>
                <a:spcPts val="0"/>
              </a:spcBef>
              <a:buClr>
                <a:schemeClr val="lt1"/>
              </a:buClr>
              <a:buSzPct val="100000"/>
              <a:buFont typeface="Arial"/>
              <a:buChar char="●"/>
            </a:pPr>
            <a:r>
              <a:rPr lang="lt"/>
              <a:t>Agnė Ablačinskaitė </a:t>
            </a:r>
          </a:p>
        </p:txBody>
      </p:sp>
      <p:sp>
        <p:nvSpPr>
          <p:cNvPr id="118" name="Shape 118"/>
          <p:cNvSpPr txBox="1"/>
          <p:nvPr/>
        </p:nvSpPr>
        <p:spPr>
          <a:xfrm>
            <a:off x="6268825" y="3812025"/>
            <a:ext cx="1025099" cy="860100"/>
          </a:xfrm>
          <a:prstGeom prst="rect">
            <a:avLst/>
          </a:prstGeom>
        </p:spPr>
        <p:txBody>
          <a:bodyPr lIns="91425" tIns="91425" rIns="91425" bIns="91425" anchor="t" anchorCtr="0">
            <a:noAutofit/>
          </a:bodyPr>
          <a:lstStyle/>
          <a:p>
            <a:pPr>
              <a:spcBef>
                <a:spcPts val="0"/>
              </a:spcBef>
              <a:buNone/>
            </a:pPr>
            <a:r>
              <a:rPr lang="lt" sz="4800" smtClean="0">
                <a:solidFill>
                  <a:srgbClr val="E69138"/>
                </a:solidFill>
              </a:rPr>
              <a:t>4d</a:t>
            </a:r>
            <a:endParaRPr lang="lt" sz="4800">
              <a:solidFill>
                <a:srgbClr val="E69138"/>
              </a:solidFill>
            </a:endParaRPr>
          </a:p>
        </p:txBody>
      </p:sp>
      <p:pic>
        <p:nvPicPr>
          <p:cNvPr id="119" name="Shape 119"/>
          <p:cNvPicPr preferRelativeResize="0"/>
          <p:nvPr/>
        </p:nvPicPr>
        <p:blipFill>
          <a:blip r:embed="rId3"/>
          <a:stretch>
            <a:fillRect/>
          </a:stretch>
        </p:blipFill>
        <p:spPr>
          <a:xfrm>
            <a:off x="4469259" y="289554"/>
            <a:ext cx="4222200" cy="2732870"/>
          </a:xfrm>
          <a:prstGeom prst="rect">
            <a:avLst/>
          </a:prstGeom>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endParaRPr lang="lt-LT"/>
          </a:p>
        </p:txBody>
      </p:sp>
      <p:sp>
        <p:nvSpPr>
          <p:cNvPr id="3" name="Teksto vietos rezervavimo ženklas 2"/>
          <p:cNvSpPr>
            <a:spLocks noGrp="1"/>
          </p:cNvSpPr>
          <p:nvPr>
            <p:ph type="body" idx="1"/>
          </p:nvPr>
        </p:nvSpPr>
        <p:spPr/>
        <p:txBody>
          <a:bodyPr/>
          <a:lstStyle/>
          <a:p>
            <a:endParaRPr lang="lt-LT" dirty="0"/>
          </a:p>
        </p:txBody>
      </p:sp>
      <p:pic>
        <p:nvPicPr>
          <p:cNvPr id="4" name="Picture 2" descr="C:\Users\User\Desktop\Automobilizmo skaidres\sildymas.jpg"/>
          <p:cNvPicPr>
            <a:picLocks noChangeAspect="1" noChangeArrowheads="1"/>
          </p:cNvPicPr>
          <p:nvPr/>
        </p:nvPicPr>
        <p:blipFill>
          <a:blip r:embed="rId2" cstate="print"/>
          <a:srcRect/>
          <a:stretch>
            <a:fillRect/>
          </a:stretch>
        </p:blipFill>
        <p:spPr bwMode="auto">
          <a:xfrm>
            <a:off x="457200" y="205978"/>
            <a:ext cx="8229600" cy="4499671"/>
          </a:xfrm>
          <a:prstGeom prst="rect">
            <a:avLst/>
          </a:prstGeom>
          <a:noFill/>
        </p:spPr>
      </p:pic>
    </p:spTree>
    <p:extLst>
      <p:ext uri="{BB962C8B-B14F-4D97-AF65-F5344CB8AC3E}">
        <p14:creationId xmlns:p14="http://schemas.microsoft.com/office/powerpoint/2010/main" val="422621261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
        <p:cNvGrpSpPr/>
        <p:nvPr/>
      </p:nvGrpSpPr>
      <p:grpSpPr>
        <a:xfrm>
          <a:off x="0" y="0"/>
          <a:ext cx="0" cy="0"/>
          <a:chOff x="0" y="0"/>
          <a:chExt cx="0" cy="0"/>
        </a:xfrm>
      </p:grpSpPr>
      <p:sp>
        <p:nvSpPr>
          <p:cNvPr id="29" name="Shape 29"/>
          <p:cNvSpPr txBox="1">
            <a:spLocks noGrp="1"/>
          </p:cNvSpPr>
          <p:nvPr>
            <p:ph type="body" idx="1"/>
          </p:nvPr>
        </p:nvSpPr>
        <p:spPr>
          <a:xfrm>
            <a:off x="504350" y="493125"/>
            <a:ext cx="5387399" cy="3466200"/>
          </a:xfrm>
          <a:prstGeom prst="rect">
            <a:avLst/>
          </a:prstGeom>
          <a:noFill/>
          <a:ln>
            <a:noFill/>
          </a:ln>
        </p:spPr>
        <p:txBody>
          <a:bodyPr lIns="91425" tIns="91425" rIns="91425" bIns="91425" anchor="t" anchorCtr="0">
            <a:noAutofit/>
          </a:bodyPr>
          <a:lstStyle/>
          <a:p>
            <a:pPr marL="457200" lvl="0" indent="-419100" rtl="0">
              <a:spcBef>
                <a:spcPts val="0"/>
              </a:spcBef>
              <a:buClr>
                <a:schemeClr val="lt1"/>
              </a:buClr>
              <a:buSzPct val="100000"/>
              <a:buFont typeface="Arial"/>
              <a:buChar char="●"/>
            </a:pPr>
            <a:r>
              <a:rPr lang="lt"/>
              <a:t>Aušinimo sistema – viena svarbiausių automobilyje.</a:t>
            </a:r>
          </a:p>
          <a:p>
            <a:pPr marL="457200" lvl="0" indent="-419100">
              <a:spcBef>
                <a:spcPts val="0"/>
              </a:spcBef>
              <a:buClr>
                <a:schemeClr val="lt1"/>
              </a:buClr>
              <a:buSzPct val="100000"/>
              <a:buFont typeface="Arial"/>
              <a:buChar char="●"/>
            </a:pPr>
            <a:r>
              <a:rPr lang="lt"/>
              <a:t>Jos paskirtis – palaikyti optimaliausią automobilio variklio darbo temperatūrą. </a:t>
            </a:r>
          </a:p>
        </p:txBody>
      </p:sp>
      <p:pic>
        <p:nvPicPr>
          <p:cNvPr id="30" name="Shape 30"/>
          <p:cNvPicPr preferRelativeResize="0"/>
          <p:nvPr/>
        </p:nvPicPr>
        <p:blipFill>
          <a:blip r:embed="rId3"/>
          <a:stretch>
            <a:fillRect/>
          </a:stretch>
        </p:blipFill>
        <p:spPr>
          <a:xfrm>
            <a:off x="1487570" y="2855235"/>
            <a:ext cx="3420958" cy="2208179"/>
          </a:xfrm>
          <a:prstGeom prst="rect">
            <a:avLst/>
          </a:prstGeom>
        </p:spPr>
      </p:pic>
      <p:pic>
        <p:nvPicPr>
          <p:cNvPr id="2" name="Paveikslėlis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8866" y="379378"/>
            <a:ext cx="3397769" cy="3715967"/>
          </a:xfrm>
          <a:prstGeom prst="rect">
            <a:avLst/>
          </a:prstGeom>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sp>
        <p:nvSpPr>
          <p:cNvPr id="35" name="Shape 35"/>
          <p:cNvSpPr txBox="1">
            <a:spLocks noGrp="1"/>
          </p:cNvSpPr>
          <p:nvPr>
            <p:ph type="body" idx="1"/>
          </p:nvPr>
        </p:nvSpPr>
        <p:spPr>
          <a:xfrm>
            <a:off x="468975" y="375325"/>
            <a:ext cx="7367099" cy="3089100"/>
          </a:xfrm>
          <a:prstGeom prst="rect">
            <a:avLst/>
          </a:prstGeom>
        </p:spPr>
        <p:txBody>
          <a:bodyPr lIns="91425" tIns="91425" rIns="91425" bIns="91425" anchor="t" anchorCtr="0">
            <a:noAutofit/>
          </a:bodyPr>
          <a:lstStyle/>
          <a:p>
            <a:pPr marL="457200" lvl="0" indent="-419100">
              <a:spcBef>
                <a:spcPts val="0"/>
              </a:spcBef>
              <a:buClr>
                <a:schemeClr val="lt1"/>
              </a:buClr>
              <a:buSzPct val="272727"/>
              <a:buFont typeface="Arial"/>
              <a:buChar char="●"/>
            </a:pPr>
            <a:r>
              <a:rPr lang="lt" sz="1100">
                <a:solidFill>
                  <a:srgbClr val="333333"/>
                </a:solidFill>
              </a:rPr>
              <a:t> </a:t>
            </a:r>
            <a:r>
              <a:rPr lang="lt"/>
              <a:t>Ji šilumos perteklių atiduoda į aplinką, apsaugo nuo perkaitimo variklio cilindrų sieneles ir patį variklį nuo nekontroliuojamo savaiminio kuro mišinio užsidegimo.</a:t>
            </a:r>
          </a:p>
        </p:txBody>
      </p:sp>
      <p:pic>
        <p:nvPicPr>
          <p:cNvPr id="36" name="Shape 36"/>
          <p:cNvPicPr preferRelativeResize="0"/>
          <p:nvPr/>
        </p:nvPicPr>
        <p:blipFill>
          <a:blip r:embed="rId3"/>
          <a:stretch>
            <a:fillRect/>
          </a:stretch>
        </p:blipFill>
        <p:spPr>
          <a:xfrm>
            <a:off x="4428162" y="2270589"/>
            <a:ext cx="4299287" cy="2657761"/>
          </a:xfrm>
          <a:prstGeom prst="rect">
            <a:avLst/>
          </a:prstGeom>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671649"/>
            <a:ext cx="8229600" cy="754199"/>
          </a:xfrm>
          <a:prstGeom prst="rect">
            <a:avLst/>
          </a:prstGeom>
        </p:spPr>
        <p:txBody>
          <a:bodyPr lIns="91425" tIns="91425" rIns="91425" bIns="91425" anchor="b" anchorCtr="0">
            <a:noAutofit/>
          </a:bodyPr>
          <a:lstStyle/>
          <a:p>
            <a:pPr>
              <a:spcBef>
                <a:spcPts val="0"/>
              </a:spcBef>
              <a:buNone/>
            </a:pPr>
            <a:r>
              <a:rPr lang="lt" dirty="0"/>
              <a:t>Kas būtų, jei nebūtų aušinimo sistemos:</a:t>
            </a:r>
          </a:p>
        </p:txBody>
      </p:sp>
      <p:sp>
        <p:nvSpPr>
          <p:cNvPr id="42" name="Shape 42"/>
          <p:cNvSpPr txBox="1">
            <a:spLocks noGrp="1"/>
          </p:cNvSpPr>
          <p:nvPr>
            <p:ph type="body" idx="1"/>
          </p:nvPr>
        </p:nvSpPr>
        <p:spPr>
          <a:xfrm>
            <a:off x="262375" y="1114125"/>
            <a:ext cx="8229600" cy="3976199"/>
          </a:xfrm>
          <a:prstGeom prst="rect">
            <a:avLst/>
          </a:prstGeom>
        </p:spPr>
        <p:txBody>
          <a:bodyPr lIns="91425" tIns="91425" rIns="91425" bIns="91425" anchor="t" anchorCtr="0">
            <a:noAutofit/>
          </a:bodyPr>
          <a:lstStyle/>
          <a:p>
            <a:pPr lvl="0" rtl="0">
              <a:spcBef>
                <a:spcPts val="0"/>
              </a:spcBef>
              <a:buNone/>
            </a:pPr>
            <a:endParaRPr dirty="0"/>
          </a:p>
          <a:p>
            <a:pPr marL="457200" lvl="0" indent="-342900">
              <a:spcBef>
                <a:spcPts val="0"/>
              </a:spcBef>
              <a:buClr>
                <a:schemeClr val="lt1"/>
              </a:buClr>
              <a:buSzPct val="100000"/>
              <a:buFont typeface="Arial"/>
              <a:buChar char="●"/>
            </a:pPr>
            <a:r>
              <a:rPr lang="lt" sz="1800" dirty="0"/>
              <a:t>Jei šios sistemos nebūtų, labai įkaistų alkūninio ir dujų skirstymo mechanizmų detalės, jos būtų blogiau tepamos ar net mechaniškai pažeidžiamos. Dėl to atsiranda rimtų variklio gedimų. Taip pat negerai ir peraušinti variklį, nes ant cilindrų sienelių imtų kondensuotis degalai, ir kuro mišinys nebūtų taip gerai paruošiamas. Dėl to sumažėtų variklio galia ir padidėtų degalų sąnaudos. Kai variklis būna tinkamai ataušintas, tarpeliai, esantys mazgų sujungimuose, padidėja, todėl detalės ne taip greitai dyla.</a:t>
            </a:r>
          </a:p>
        </p:txBody>
      </p:sp>
      <p:pic>
        <p:nvPicPr>
          <p:cNvPr id="2" name="Paveikslėlis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8042" y="3606229"/>
            <a:ext cx="2558265" cy="1484095"/>
          </a:xfrm>
          <a:prstGeom prst="rect">
            <a:avLst/>
          </a:prstGeom>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graphicFrame>
        <p:nvGraphicFramePr>
          <p:cNvPr id="48" name="Shape 48"/>
          <p:cNvGraphicFramePr/>
          <p:nvPr>
            <p:extLst>
              <p:ext uri="{D42A27DB-BD31-4B8C-83A1-F6EECF244321}">
                <p14:modId xmlns:p14="http://schemas.microsoft.com/office/powerpoint/2010/main" val="4102250544"/>
              </p:ext>
            </p:extLst>
          </p:nvPr>
        </p:nvGraphicFramePr>
        <p:xfrm>
          <a:off x="5466350" y="808062"/>
          <a:ext cx="3347700" cy="4023330"/>
        </p:xfrm>
        <a:graphic>
          <a:graphicData uri="http://schemas.openxmlformats.org/drawingml/2006/table">
            <a:tbl>
              <a:tblPr>
                <a:solidFill>
                  <a:srgbClr val="FFFFFF"/>
                </a:solidFill>
                <a:tableStyleId>{288B3E09-5822-4901-91CB-A2D52ED9AEFE}</a:tableStyleId>
              </a:tblPr>
              <a:tblGrid>
                <a:gridCol w="3347700"/>
              </a:tblGrid>
              <a:tr h="3527375">
                <a:tc>
                  <a:txBody>
                    <a:bodyPr/>
                    <a:lstStyle/>
                    <a:p>
                      <a:pPr lvl="0" rtl="0">
                        <a:spcBef>
                          <a:spcPts val="0"/>
                        </a:spcBef>
                        <a:buNone/>
                      </a:pPr>
                      <a:r>
                        <a:rPr lang="lt" dirty="0">
                          <a:solidFill>
                            <a:srgbClr val="00B0F0"/>
                          </a:solidFill>
                        </a:rPr>
                        <a:t>Uždarą priverstinę aušinimo skysčio sistemą sudaro sekančios dalys:</a:t>
                      </a:r>
                    </a:p>
                    <a:p>
                      <a:pPr lvl="0" rtl="0">
                        <a:spcBef>
                          <a:spcPts val="0"/>
                        </a:spcBef>
                        <a:buNone/>
                      </a:pPr>
                      <a:r>
                        <a:rPr lang="lt-LT" dirty="0" smtClean="0"/>
                        <a:t>1.Šildytuvas.</a:t>
                      </a:r>
                    </a:p>
                    <a:p>
                      <a:pPr lvl="0" rtl="0">
                        <a:spcBef>
                          <a:spcPts val="0"/>
                        </a:spcBef>
                        <a:buNone/>
                      </a:pPr>
                      <a:r>
                        <a:rPr lang="lt-LT" dirty="0" smtClean="0"/>
                        <a:t>2.Kontrolės prietaisai.</a:t>
                      </a:r>
                    </a:p>
                    <a:p>
                      <a:pPr lvl="0" rtl="0">
                        <a:spcBef>
                          <a:spcPts val="0"/>
                        </a:spcBef>
                        <a:buNone/>
                      </a:pPr>
                      <a:r>
                        <a:rPr lang="lt-LT" dirty="0" smtClean="0"/>
                        <a:t>3.Aušinimo</a:t>
                      </a:r>
                      <a:r>
                        <a:rPr lang="lt-LT" baseline="0" dirty="0" smtClean="0"/>
                        <a:t> skysčio bakelis.</a:t>
                      </a:r>
                      <a:endParaRPr lang="lt-LT" dirty="0" smtClean="0"/>
                    </a:p>
                    <a:p>
                      <a:pPr lvl="0" rtl="0">
                        <a:spcBef>
                          <a:spcPts val="0"/>
                        </a:spcBef>
                        <a:buNone/>
                      </a:pPr>
                      <a:r>
                        <a:rPr lang="lt-LT" dirty="0" smtClean="0"/>
                        <a:t>4.Termostatas.</a:t>
                      </a:r>
                    </a:p>
                    <a:p>
                      <a:pPr lvl="0" rtl="0">
                        <a:spcBef>
                          <a:spcPts val="0"/>
                        </a:spcBef>
                        <a:buNone/>
                      </a:pPr>
                      <a:r>
                        <a:rPr lang="lt-LT" dirty="0" smtClean="0"/>
                        <a:t>5.Aušinimo</a:t>
                      </a:r>
                      <a:r>
                        <a:rPr lang="lt-LT" baseline="0" dirty="0" smtClean="0"/>
                        <a:t> sistemos daviklis.</a:t>
                      </a:r>
                    </a:p>
                    <a:p>
                      <a:pPr lvl="0" rtl="0">
                        <a:spcBef>
                          <a:spcPts val="0"/>
                        </a:spcBef>
                        <a:buNone/>
                      </a:pPr>
                      <a:r>
                        <a:rPr lang="lt-LT" baseline="0" dirty="0" smtClean="0"/>
                        <a:t>6.Radiatoriaus daviklis.</a:t>
                      </a:r>
                    </a:p>
                    <a:p>
                      <a:pPr lvl="0" rtl="0">
                        <a:spcBef>
                          <a:spcPts val="0"/>
                        </a:spcBef>
                        <a:buNone/>
                      </a:pPr>
                      <a:r>
                        <a:rPr lang="lt-LT" baseline="0" dirty="0" smtClean="0"/>
                        <a:t>7.Radiatoriaus dangtelis.</a:t>
                      </a:r>
                    </a:p>
                    <a:p>
                      <a:pPr lvl="0" rtl="0">
                        <a:spcBef>
                          <a:spcPts val="0"/>
                        </a:spcBef>
                        <a:buNone/>
                      </a:pPr>
                      <a:r>
                        <a:rPr lang="lt-LT" baseline="0" dirty="0" smtClean="0"/>
                        <a:t>8.Radiatoriaus korpusas.</a:t>
                      </a:r>
                    </a:p>
                    <a:p>
                      <a:pPr lvl="0" rtl="0">
                        <a:spcBef>
                          <a:spcPts val="0"/>
                        </a:spcBef>
                        <a:buNone/>
                      </a:pPr>
                      <a:r>
                        <a:rPr lang="lt-LT" baseline="0" dirty="0" smtClean="0"/>
                        <a:t>9.Ventiliatorius.</a:t>
                      </a:r>
                    </a:p>
                    <a:p>
                      <a:pPr lvl="0" rtl="0">
                        <a:spcBef>
                          <a:spcPts val="0"/>
                        </a:spcBef>
                        <a:buNone/>
                      </a:pPr>
                      <a:r>
                        <a:rPr lang="lt-LT" baseline="0" dirty="0" smtClean="0"/>
                        <a:t>10.Ventiliatoriaus apsauga.</a:t>
                      </a:r>
                    </a:p>
                    <a:p>
                      <a:pPr lvl="0" rtl="0">
                        <a:spcBef>
                          <a:spcPts val="0"/>
                        </a:spcBef>
                        <a:buNone/>
                      </a:pPr>
                      <a:r>
                        <a:rPr lang="lt-LT" baseline="0" dirty="0" smtClean="0"/>
                        <a:t>11.Radiatorius.</a:t>
                      </a:r>
                    </a:p>
                    <a:p>
                      <a:pPr lvl="0" rtl="0">
                        <a:spcBef>
                          <a:spcPts val="0"/>
                        </a:spcBef>
                        <a:buNone/>
                      </a:pPr>
                      <a:r>
                        <a:rPr lang="lt-LT" baseline="0" dirty="0" smtClean="0"/>
                        <a:t>12.Radiatoriaus kontrolės prietaisas.</a:t>
                      </a:r>
                    </a:p>
                    <a:p>
                      <a:pPr lvl="0" rtl="0">
                        <a:spcBef>
                          <a:spcPts val="0"/>
                        </a:spcBef>
                        <a:buNone/>
                      </a:pPr>
                      <a:r>
                        <a:rPr lang="lt-LT" baseline="0" dirty="0" smtClean="0"/>
                        <a:t>13.Ventiliatoriaus sparneliai.</a:t>
                      </a:r>
                    </a:p>
                    <a:p>
                      <a:pPr lvl="0" rtl="0">
                        <a:spcBef>
                          <a:spcPts val="0"/>
                        </a:spcBef>
                        <a:buNone/>
                      </a:pPr>
                      <a:r>
                        <a:rPr lang="lt-LT" baseline="0" dirty="0" smtClean="0"/>
                        <a:t>14.Vandens pompos skriemulys.</a:t>
                      </a:r>
                    </a:p>
                    <a:p>
                      <a:pPr lvl="0" rtl="0">
                        <a:spcBef>
                          <a:spcPts val="0"/>
                        </a:spcBef>
                        <a:buNone/>
                      </a:pPr>
                      <a:r>
                        <a:rPr lang="lt-LT" baseline="0" dirty="0" smtClean="0"/>
                        <a:t>15.Vandens pompa.</a:t>
                      </a:r>
                    </a:p>
                    <a:p>
                      <a:pPr lvl="0" rtl="0">
                        <a:spcBef>
                          <a:spcPts val="0"/>
                        </a:spcBef>
                        <a:buNone/>
                      </a:pPr>
                      <a:r>
                        <a:rPr lang="lt-LT" baseline="0" dirty="0" smtClean="0"/>
                        <a:t>16.Kontrolės prietaisai.</a:t>
                      </a:r>
                      <a:endParaRPr dirty="0"/>
                    </a:p>
                  </a:txBody>
                  <a:tcPr marL="91425" marR="91425" marT="91425" marB="91425"/>
                </a:tc>
              </a:tr>
            </a:tbl>
          </a:graphicData>
        </a:graphic>
      </p:graphicFrame>
      <p:pic>
        <p:nvPicPr>
          <p:cNvPr id="2" name="Paveikslėlis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031" y="808430"/>
            <a:ext cx="5167901" cy="3608832"/>
          </a:xfrm>
          <a:prstGeom prst="rect">
            <a:avLst/>
          </a:prstGeom>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49924"/>
            <a:ext cx="8229600" cy="878400"/>
          </a:xfrm>
          <a:prstGeom prst="rect">
            <a:avLst/>
          </a:prstGeom>
        </p:spPr>
        <p:txBody>
          <a:bodyPr lIns="91425" tIns="91425" rIns="91425" bIns="91425" anchor="b" anchorCtr="0">
            <a:noAutofit/>
          </a:bodyPr>
          <a:lstStyle/>
          <a:p>
            <a:pPr lvl="0" rtl="0">
              <a:spcBef>
                <a:spcPts val="0"/>
              </a:spcBef>
              <a:buNone/>
            </a:pPr>
            <a:r>
              <a:rPr lang="lt"/>
              <a:t>Aušinimo sistemos priežiūra:</a:t>
            </a:r>
          </a:p>
        </p:txBody>
      </p:sp>
      <p:sp>
        <p:nvSpPr>
          <p:cNvPr id="54" name="Shape 54"/>
          <p:cNvSpPr txBox="1">
            <a:spLocks noGrp="1"/>
          </p:cNvSpPr>
          <p:nvPr>
            <p:ph type="body" idx="1"/>
          </p:nvPr>
        </p:nvSpPr>
        <p:spPr>
          <a:xfrm>
            <a:off x="0" y="928325"/>
            <a:ext cx="9014699" cy="4106400"/>
          </a:xfrm>
          <a:prstGeom prst="rect">
            <a:avLst/>
          </a:prstGeom>
        </p:spPr>
        <p:txBody>
          <a:bodyPr lIns="91425" tIns="91425" rIns="91425" bIns="91425" anchor="t" anchorCtr="0">
            <a:noAutofit/>
          </a:bodyPr>
          <a:lstStyle/>
          <a:p>
            <a:pPr marL="457200" lvl="0" indent="-381000" rtl="0">
              <a:spcBef>
                <a:spcPts val="0"/>
              </a:spcBef>
              <a:buClr>
                <a:schemeClr val="lt1"/>
              </a:buClr>
              <a:buSzPct val="100000"/>
              <a:buFont typeface="Arial"/>
              <a:buChar char="●"/>
            </a:pPr>
            <a:r>
              <a:rPr lang="lt" sz="2400" dirty="0"/>
              <a:t>Reikia stebėti kad visuomet būtų pakankamas kiekis aušinimo skysčio (antifryzo, tosolo</a:t>
            </a:r>
            <a:r>
              <a:rPr lang="lt" sz="2400" dirty="0" smtClean="0"/>
              <a:t>).</a:t>
            </a:r>
            <a:endParaRPr lang="lt" sz="2400" dirty="0"/>
          </a:p>
          <a:p>
            <a:pPr lvl="0" rtl="0">
              <a:spcBef>
                <a:spcPts val="0"/>
              </a:spcBef>
              <a:buNone/>
            </a:pPr>
            <a:endParaRPr sz="2400" dirty="0"/>
          </a:p>
          <a:p>
            <a:pPr lvl="0" rtl="0">
              <a:spcBef>
                <a:spcPts val="0"/>
              </a:spcBef>
              <a:buNone/>
            </a:pPr>
            <a:endParaRPr sz="2000" dirty="0"/>
          </a:p>
          <a:p>
            <a:pPr lvl="0" rtl="0">
              <a:spcBef>
                <a:spcPts val="0"/>
              </a:spcBef>
              <a:buNone/>
            </a:pPr>
            <a:endParaRPr sz="2000" dirty="0"/>
          </a:p>
          <a:p>
            <a:pPr marL="457200" lvl="0" indent="-355600" rtl="0">
              <a:spcBef>
                <a:spcPts val="0"/>
              </a:spcBef>
              <a:buClr>
                <a:schemeClr val="lt1"/>
              </a:buClr>
              <a:buSzPct val="100000"/>
              <a:buFont typeface="Arial"/>
              <a:buChar char="●"/>
            </a:pPr>
            <a:r>
              <a:rPr lang="lt" sz="2000" dirty="0"/>
              <a:t>       Aušinimo sistemos skystį patartina keisti bent jau kas du metus, patartina naudoti tokį patį aušinimo skystį </a:t>
            </a:r>
            <a:r>
              <a:rPr lang="lt" sz="2000" dirty="0" smtClean="0"/>
              <a:t>papildant.  </a:t>
            </a:r>
            <a:r>
              <a:rPr lang="lt" sz="2000" dirty="0"/>
              <a:t>J</a:t>
            </a:r>
            <a:r>
              <a:rPr lang="lt" sz="2000" dirty="0" smtClean="0"/>
              <a:t>ei  </a:t>
            </a:r>
            <a:r>
              <a:rPr lang="lt" sz="2000" dirty="0"/>
              <a:t>negalite gauti tokio paties aušinimo skysčio, galite jį maišyti ir skirtingų spalvų, tik sekite naudojimo instrukcija, nes kai </a:t>
            </a:r>
            <a:r>
              <a:rPr lang="lt" sz="2000" dirty="0" smtClean="0"/>
              <a:t>kurių </a:t>
            </a:r>
            <a:r>
              <a:rPr lang="lt" sz="2000" dirty="0"/>
              <a:t>aušinimo </a:t>
            </a:r>
            <a:r>
              <a:rPr lang="lt" sz="2000" dirty="0" smtClean="0"/>
              <a:t>skysčių </a:t>
            </a:r>
            <a:r>
              <a:rPr lang="lt" sz="2000" dirty="0"/>
              <a:t>instrukcijoje </a:t>
            </a:r>
            <a:r>
              <a:rPr lang="lt" sz="2000" dirty="0" smtClean="0"/>
              <a:t>nurodoma, </a:t>
            </a:r>
            <a:r>
              <a:rPr lang="lt" sz="2000" dirty="0"/>
              <a:t>kad negali būti maišomi su kitais.</a:t>
            </a:r>
          </a:p>
        </p:txBody>
      </p:sp>
      <p:pic>
        <p:nvPicPr>
          <p:cNvPr id="55" name="Shape 55"/>
          <p:cNvPicPr preferRelativeResize="0"/>
          <p:nvPr/>
        </p:nvPicPr>
        <p:blipFill>
          <a:blip r:embed="rId3"/>
          <a:stretch>
            <a:fillRect/>
          </a:stretch>
        </p:blipFill>
        <p:spPr>
          <a:xfrm>
            <a:off x="6852863" y="1411875"/>
            <a:ext cx="1304818" cy="1280526"/>
          </a:xfrm>
          <a:prstGeom prst="rect">
            <a:avLst/>
          </a:prstGeom>
          <a:noFill/>
          <a:ln>
            <a:noFill/>
          </a:ln>
        </p:spPr>
      </p:pic>
      <p:pic>
        <p:nvPicPr>
          <p:cNvPr id="56" name="Shape 56"/>
          <p:cNvPicPr preferRelativeResize="0"/>
          <p:nvPr/>
        </p:nvPicPr>
        <p:blipFill>
          <a:blip r:embed="rId4"/>
          <a:stretch>
            <a:fillRect/>
          </a:stretch>
        </p:blipFill>
        <p:spPr>
          <a:xfrm>
            <a:off x="4304341" y="1420877"/>
            <a:ext cx="1510832" cy="1271524"/>
          </a:xfrm>
          <a:prstGeom prst="rect">
            <a:avLst/>
          </a:prstGeom>
          <a:noFill/>
          <a:ln>
            <a:noFill/>
          </a:ln>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Shape 61"/>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marL="457200" lvl="0" indent="-419100" rtl="0">
              <a:spcBef>
                <a:spcPts val="0"/>
              </a:spcBef>
              <a:buClr>
                <a:schemeClr val="lt1"/>
              </a:buClr>
              <a:buSzPct val="100000"/>
              <a:buFont typeface="Arial"/>
              <a:buChar char="●"/>
            </a:pPr>
            <a:r>
              <a:rPr lang="lt"/>
              <a:t>Reikia nuolat stebėti, kad aušinimo skysčio temperatūra  aušinimo sistemoje būtų  85 - 95°C, nepriklausomai nuo aplinkos temperatūros, variklio apkrovos ir jo sūkių dažnio.  </a:t>
            </a:r>
          </a:p>
        </p:txBody>
      </p:sp>
      <p:pic>
        <p:nvPicPr>
          <p:cNvPr id="2" name="Paveikslėlis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2521" y="3154166"/>
            <a:ext cx="3246634" cy="1830100"/>
          </a:xfrm>
          <a:prstGeom prst="rect">
            <a:avLst/>
          </a:prstGeom>
        </p:spPr>
      </p:pic>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457200" y="205973"/>
            <a:ext cx="8229600" cy="1337699"/>
          </a:xfrm>
          <a:prstGeom prst="rect">
            <a:avLst/>
          </a:prstGeom>
        </p:spPr>
        <p:txBody>
          <a:bodyPr lIns="91425" tIns="91425" rIns="91425" bIns="91425" anchor="b" anchorCtr="0">
            <a:noAutofit/>
          </a:bodyPr>
          <a:lstStyle/>
          <a:p>
            <a:pPr algn="ctr">
              <a:spcBef>
                <a:spcPts val="0"/>
              </a:spcBef>
              <a:buNone/>
            </a:pPr>
            <a:r>
              <a:rPr lang="lt" dirty="0"/>
              <a:t>Aušinimo sistemos techninis aptarnavimas</a:t>
            </a:r>
          </a:p>
        </p:txBody>
      </p:sp>
      <p:sp>
        <p:nvSpPr>
          <p:cNvPr id="67" name="Shape 67"/>
          <p:cNvSpPr txBox="1">
            <a:spLocks noGrp="1"/>
          </p:cNvSpPr>
          <p:nvPr>
            <p:ph type="body" idx="1"/>
          </p:nvPr>
        </p:nvSpPr>
        <p:spPr>
          <a:xfrm>
            <a:off x="457200" y="1543675"/>
            <a:ext cx="8229600" cy="3382200"/>
          </a:xfrm>
          <a:prstGeom prst="rect">
            <a:avLst/>
          </a:prstGeom>
        </p:spPr>
        <p:txBody>
          <a:bodyPr lIns="91425" tIns="91425" rIns="91425" bIns="91425" anchor="t" anchorCtr="0">
            <a:noAutofit/>
          </a:bodyPr>
          <a:lstStyle/>
          <a:p>
            <a:pPr marL="457200" lvl="0" indent="-381000" rtl="0">
              <a:spcBef>
                <a:spcPts val="0"/>
              </a:spcBef>
              <a:buClr>
                <a:schemeClr val="lt1"/>
              </a:buClr>
              <a:buSzPct val="100000"/>
              <a:buFont typeface="Arial"/>
              <a:buChar char="●"/>
            </a:pPr>
            <a:r>
              <a:rPr lang="lt" sz="2400" dirty="0"/>
              <a:t>Aušinimo sistemos techninio aptarnavimo metu  patikrinama ventiliatoriaus pavaros diržai, išvalomas radiatoriaus paviršius, patikrinami skysčio šiluminio režimo reguliavimo ir temperatūros kontrolės prietaisai, aušinimo skysčio užšalimo temperatūra ir kitos  skysčio savybės.</a:t>
            </a:r>
          </a:p>
          <a:p>
            <a:pPr marL="457200" lvl="0" indent="-381000" rtl="0">
              <a:spcBef>
                <a:spcPts val="0"/>
              </a:spcBef>
              <a:buClr>
                <a:schemeClr val="lt1"/>
              </a:buClr>
              <a:buSzPct val="100000"/>
              <a:buFont typeface="Arial"/>
              <a:buChar char="●"/>
            </a:pPr>
            <a:r>
              <a:rPr lang="lt" sz="2400" dirty="0"/>
              <a:t>Vizualiai patikrinama</a:t>
            </a:r>
            <a:r>
              <a:rPr lang="lt" sz="2400" dirty="0" smtClean="0"/>
              <a:t>, ar  </a:t>
            </a:r>
            <a:r>
              <a:rPr lang="lt" sz="2400" dirty="0"/>
              <a:t>nėra jo prasisunkimo vietų, periodiškai keičiamas aušinimo skystis.</a:t>
            </a:r>
          </a:p>
          <a:p>
            <a:pPr>
              <a:spcBef>
                <a:spcPts val="0"/>
              </a:spcBef>
              <a:buNone/>
            </a:pPr>
            <a:endParaRPr dirty="0"/>
          </a:p>
        </p:txBody>
      </p:sp>
    </p:spTree>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0000">
        <p15:prstTrans prst="fracture"/>
        <p:sndAc>
          <p:endSnd/>
        </p:sndAc>
      </p:transition>
    </mc:Choice>
    <mc:Fallback>
      <p:transition spd="slow" advTm="10000">
        <p:fade/>
        <p:sndAc>
          <p:endSnd/>
        </p:sndAc>
      </p:transition>
    </mc:Fallback>
  </mc:AlternateContent>
  <p:timing>
    <p:tnLst>
      <p:par>
        <p:cTn id="1" dur="indefinite" restart="never" nodeType="tmRoot"/>
      </p:par>
    </p:tnLst>
  </p:timing>
</p:sld>
</file>

<file path=ppt/theme/theme1.xml><?xml version="1.0" encoding="utf-8"?>
<a:theme xmlns:a="http://schemas.openxmlformats.org/drawingml/2006/main" name="dark-gradient">
  <a:themeElements>
    <a:clrScheme name="Custom 346">
      <a:dk1>
        <a:srgbClr val="000000"/>
      </a:dk1>
      <a:lt1>
        <a:srgbClr val="FFFFFF"/>
      </a:lt1>
      <a:dk2>
        <a:srgbClr val="4C4C4C"/>
      </a:dk2>
      <a:lt2>
        <a:srgbClr val="CCCCCC"/>
      </a:lt2>
      <a:accent1>
        <a:srgbClr val="89B4B8"/>
      </a:accent1>
      <a:accent2>
        <a:srgbClr val="AFA6CA"/>
      </a:accent2>
      <a:accent3>
        <a:srgbClr val="A5B492"/>
      </a:accent3>
      <a:accent4>
        <a:srgbClr val="E8CD6D"/>
      </a:accent4>
      <a:accent5>
        <a:srgbClr val="F4A447"/>
      </a:accent5>
      <a:accent6>
        <a:srgbClr val="D09D94"/>
      </a:accent6>
      <a:hlink>
        <a:srgbClr val="5EA7AA"/>
      </a:hlink>
      <a:folHlink>
        <a:srgbClr val="A295B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TotalTime>
  <Words>679</Words>
  <Application>Microsoft Office PowerPoint</Application>
  <PresentationFormat>Demonstracija ekrane (16:9)</PresentationFormat>
  <Paragraphs>59</Paragraphs>
  <Slides>18</Slides>
  <Notes>17</Notes>
  <HiddenSlides>0</HiddenSlides>
  <MMClips>0</MMClips>
  <ScaleCrop>false</ScaleCrop>
  <HeadingPairs>
    <vt:vector size="4" baseType="variant">
      <vt:variant>
        <vt:lpstr>Tema</vt:lpstr>
      </vt:variant>
      <vt:variant>
        <vt:i4>1</vt:i4>
      </vt:variant>
      <vt:variant>
        <vt:lpstr>Skaidrių pavadinimai</vt:lpstr>
      </vt:variant>
      <vt:variant>
        <vt:i4>18</vt:i4>
      </vt:variant>
    </vt:vector>
  </HeadingPairs>
  <TitlesOfParts>
    <vt:vector size="19" baseType="lpstr">
      <vt:lpstr>dark-gradient</vt:lpstr>
      <vt:lpstr>Automobilių aušinimo sistema</vt:lpstr>
      <vt:lpstr>PowerPoint pristatymas</vt:lpstr>
      <vt:lpstr>PowerPoint pristatymas</vt:lpstr>
      <vt:lpstr>PowerPoint pristatymas</vt:lpstr>
      <vt:lpstr>Kas būtų, jei nebūtų aušinimo sistemos:</vt:lpstr>
      <vt:lpstr>PowerPoint pristatymas</vt:lpstr>
      <vt:lpstr>Aušinimo sistemos priežiūra:</vt:lpstr>
      <vt:lpstr>PowerPoint pristatymas</vt:lpstr>
      <vt:lpstr>Aušinimo sistemos techninis aptarnavimas</vt:lpstr>
      <vt:lpstr>PowerPoint pristatymas</vt:lpstr>
      <vt:lpstr>PowerPoint pristatymas</vt:lpstr>
      <vt:lpstr>PowerPoint pristatymas</vt:lpstr>
      <vt:lpstr>Nekokybiško aušinimo skysčio  ir priedų naudojimo pasekmės </vt:lpstr>
      <vt:lpstr>PowerPoint pristatymas</vt:lpstr>
      <vt:lpstr>PowerPoint pristatymas</vt:lpstr>
      <vt:lpstr>PowerPoint pristatymas</vt:lpstr>
      <vt:lpstr>Išvados:</vt:lpstr>
      <vt:lpstr>PowerPoint pristatymas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Automobilių aušinimo sistema</dc:title>
  <dc:creator>Egle Vaivadiene</dc:creator>
  <cp:lastModifiedBy>Egle Vaivadiene</cp:lastModifiedBy>
  <cp:revision>22</cp:revision>
  <dcterms:modified xsi:type="dcterms:W3CDTF">2014-11-28T08:55:56Z</dcterms:modified>
</cp:coreProperties>
</file>