
<file path=[Content_Types].xml><?xml version="1.0" encoding="utf-8"?>
<Types xmlns="http://schemas.openxmlformats.org/package/2006/content-types">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tags/tag16.xml" ContentType="application/vnd.openxmlformats-officedocument.presentationml.tags+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tags/tag18.xml" ContentType="application/vnd.openxmlformats-officedocument.presentationml.tags+xml"/>
  <Override PartName="/ppt/notesSlides/notesSlide2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tags/tag20.xml" ContentType="application/vnd.openxmlformats-officedocument.presentationml.tags+xml"/>
  <Override PartName="/ppt/notesSlides/notesSlide27.xml" ContentType="application/vnd.openxmlformats-officedocument.presentationml.notesSlide+xml"/>
  <Override PartName="/ppt/tags/tag21.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429" r:id="rId2"/>
    <p:sldId id="472" r:id="rId3"/>
    <p:sldId id="430" r:id="rId4"/>
    <p:sldId id="431" r:id="rId5"/>
    <p:sldId id="462" r:id="rId6"/>
    <p:sldId id="463" r:id="rId7"/>
    <p:sldId id="432" r:id="rId8"/>
    <p:sldId id="440" r:id="rId9"/>
    <p:sldId id="464" r:id="rId10"/>
    <p:sldId id="450" r:id="rId11"/>
    <p:sldId id="465" r:id="rId12"/>
    <p:sldId id="471" r:id="rId13"/>
    <p:sldId id="467" r:id="rId14"/>
    <p:sldId id="466" r:id="rId15"/>
    <p:sldId id="447" r:id="rId16"/>
    <p:sldId id="468" r:id="rId17"/>
    <p:sldId id="469" r:id="rId18"/>
    <p:sldId id="449" r:id="rId19"/>
    <p:sldId id="470" r:id="rId20"/>
    <p:sldId id="448" r:id="rId21"/>
    <p:sldId id="451" r:id="rId22"/>
    <p:sldId id="452" r:id="rId23"/>
    <p:sldId id="453" r:id="rId24"/>
    <p:sldId id="454" r:id="rId25"/>
    <p:sldId id="455" r:id="rId26"/>
    <p:sldId id="456" r:id="rId27"/>
    <p:sldId id="457" r:id="rId28"/>
    <p:sldId id="458" r:id="rId29"/>
    <p:sldId id="459" r:id="rId30"/>
    <p:sldId id="274" r:id="rId31"/>
    <p:sldId id="404" r:id="rId32"/>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9898"/>
    <a:srgbClr val="006EAD"/>
    <a:srgbClr val="FDF0F6"/>
    <a:srgbClr val="D0B1DD"/>
    <a:srgbClr val="FCE7E4"/>
    <a:srgbClr val="E0E8F5"/>
    <a:srgbClr val="FEE6FE"/>
    <a:srgbClr val="FFF8CC"/>
    <a:srgbClr val="E1F1F6"/>
    <a:srgbClr val="A2D4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77403" autoAdjust="0"/>
  </p:normalViewPr>
  <p:slideViewPr>
    <p:cSldViewPr snapToGrid="0">
      <p:cViewPr varScale="1">
        <p:scale>
          <a:sx n="63" d="100"/>
          <a:sy n="63" d="100"/>
        </p:scale>
        <p:origin x="1219"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DE82EA-484F-45FF-86DB-AE68ED3BFD3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lt-LT"/>
        </a:p>
      </dgm:t>
    </dgm:pt>
    <dgm:pt modelId="{9BE29954-F0D2-4CDF-93A4-7220F3326EE6}">
      <dgm:prSet phldrT="[Tekstas]" custT="1"/>
      <dgm:spPr/>
      <dgm:t>
        <a:bodyPr/>
        <a:lstStyle/>
        <a:p>
          <a:pPr algn="ctr"/>
          <a:endParaRPr lang="lt-LT" sz="2800" dirty="0"/>
        </a:p>
      </dgm:t>
    </dgm:pt>
    <dgm:pt modelId="{9711F725-6B8A-4982-AAF7-EE13CCF6926D}" type="parTrans" cxnId="{08EF1B43-EBE4-491F-969F-2A783A153643}">
      <dgm:prSet/>
      <dgm:spPr/>
      <dgm:t>
        <a:bodyPr/>
        <a:lstStyle/>
        <a:p>
          <a:endParaRPr lang="lt-LT"/>
        </a:p>
      </dgm:t>
    </dgm:pt>
    <dgm:pt modelId="{D5528544-E5AE-40B8-A371-E0E1CAA74D51}" type="sibTrans" cxnId="{08EF1B43-EBE4-491F-969F-2A783A153643}">
      <dgm:prSet/>
      <dgm:spPr/>
      <dgm:t>
        <a:bodyPr/>
        <a:lstStyle/>
        <a:p>
          <a:endParaRPr lang="lt-LT"/>
        </a:p>
      </dgm:t>
    </dgm:pt>
    <dgm:pt modelId="{3C76930C-8FFA-428A-B155-9793DC291DCC}">
      <dgm:prSet phldrT="[Tekstas]" custT="1"/>
      <dgm:spPr/>
      <dgm:t>
        <a:bodyPr/>
        <a:lstStyle/>
        <a:p>
          <a:pPr algn="ctr"/>
          <a:endParaRPr lang="lt-LT" sz="2800" dirty="0"/>
        </a:p>
      </dgm:t>
    </dgm:pt>
    <dgm:pt modelId="{F02BEFED-4B4D-4799-9ACF-FB6688A7D093}" type="parTrans" cxnId="{80B3531D-1436-4D54-846A-4D41479FED68}">
      <dgm:prSet/>
      <dgm:spPr/>
      <dgm:t>
        <a:bodyPr/>
        <a:lstStyle/>
        <a:p>
          <a:endParaRPr lang="lt-LT"/>
        </a:p>
      </dgm:t>
    </dgm:pt>
    <dgm:pt modelId="{E710B18C-5EA8-477F-B971-3BD9F2BB6C97}" type="sibTrans" cxnId="{80B3531D-1436-4D54-846A-4D41479FED68}">
      <dgm:prSet/>
      <dgm:spPr/>
      <dgm:t>
        <a:bodyPr/>
        <a:lstStyle/>
        <a:p>
          <a:endParaRPr lang="lt-LT"/>
        </a:p>
      </dgm:t>
    </dgm:pt>
    <dgm:pt modelId="{925434DD-F85C-41C3-91A1-0015A0C1A4B3}">
      <dgm:prSet phldrT="[Tekstas]" custT="1"/>
      <dgm:spPr/>
      <dgm:t>
        <a:bodyPr/>
        <a:lstStyle/>
        <a:p>
          <a:pPr algn="ctr"/>
          <a:endParaRPr lang="lt-LT" sz="2800" dirty="0"/>
        </a:p>
      </dgm:t>
    </dgm:pt>
    <dgm:pt modelId="{242EA314-C0FA-481A-B88D-BCBFA57103F4}" type="parTrans" cxnId="{82C5DDDA-EAD9-4E7F-845E-6BF70C28AA87}">
      <dgm:prSet/>
      <dgm:spPr/>
      <dgm:t>
        <a:bodyPr/>
        <a:lstStyle/>
        <a:p>
          <a:endParaRPr lang="lt-LT"/>
        </a:p>
      </dgm:t>
    </dgm:pt>
    <dgm:pt modelId="{5C40CD47-50EB-4B10-BA67-2D8EE1F37D7D}" type="sibTrans" cxnId="{82C5DDDA-EAD9-4E7F-845E-6BF70C28AA87}">
      <dgm:prSet/>
      <dgm:spPr/>
      <dgm:t>
        <a:bodyPr/>
        <a:lstStyle/>
        <a:p>
          <a:endParaRPr lang="lt-LT"/>
        </a:p>
      </dgm:t>
    </dgm:pt>
    <dgm:pt modelId="{B19D3FC1-0978-40EE-85D1-5E216D71BAA9}">
      <dgm:prSet phldrT="[Tekstas]" custT="1"/>
      <dgm:spPr/>
      <dgm:t>
        <a:bodyPr/>
        <a:lstStyle/>
        <a:p>
          <a:pPr algn="ctr"/>
          <a:endParaRPr lang="lt-LT" sz="2800" dirty="0"/>
        </a:p>
      </dgm:t>
    </dgm:pt>
    <dgm:pt modelId="{9B84A9F1-7B18-4339-BFBF-D1A21FF264BD}" type="parTrans" cxnId="{BE1FA94C-B572-425F-B824-EA7F26253C78}">
      <dgm:prSet/>
      <dgm:spPr/>
      <dgm:t>
        <a:bodyPr/>
        <a:lstStyle/>
        <a:p>
          <a:endParaRPr lang="lt-LT"/>
        </a:p>
      </dgm:t>
    </dgm:pt>
    <dgm:pt modelId="{60836970-661C-477D-9C3E-819CB526405E}" type="sibTrans" cxnId="{BE1FA94C-B572-425F-B824-EA7F26253C78}">
      <dgm:prSet/>
      <dgm:spPr/>
      <dgm:t>
        <a:bodyPr/>
        <a:lstStyle/>
        <a:p>
          <a:endParaRPr lang="lt-LT"/>
        </a:p>
      </dgm:t>
    </dgm:pt>
    <dgm:pt modelId="{3E975D16-F8CB-450D-AB01-F75631884B34}">
      <dgm:prSet phldrT="[Tekstas]" custT="1"/>
      <dgm:spPr/>
      <dgm:t>
        <a:bodyPr/>
        <a:lstStyle/>
        <a:p>
          <a:pPr algn="ctr"/>
          <a:endParaRPr lang="lt-LT" sz="2800" dirty="0"/>
        </a:p>
      </dgm:t>
    </dgm:pt>
    <dgm:pt modelId="{7BBB2F24-FC9F-4360-B9EF-0FF1EBFBD83D}" type="parTrans" cxnId="{64CCDB66-6809-46E9-92CB-169360E9C8AC}">
      <dgm:prSet/>
      <dgm:spPr/>
      <dgm:t>
        <a:bodyPr/>
        <a:lstStyle/>
        <a:p>
          <a:endParaRPr lang="lt-LT"/>
        </a:p>
      </dgm:t>
    </dgm:pt>
    <dgm:pt modelId="{6FCAF2E2-9A91-4CBF-B455-5F2566301E2C}" type="sibTrans" cxnId="{64CCDB66-6809-46E9-92CB-169360E9C8AC}">
      <dgm:prSet/>
      <dgm:spPr/>
      <dgm:t>
        <a:bodyPr/>
        <a:lstStyle/>
        <a:p>
          <a:endParaRPr lang="lt-LT"/>
        </a:p>
      </dgm:t>
    </dgm:pt>
    <dgm:pt modelId="{7F6D14CE-73FC-4E18-A54C-ABBB90694BFA}">
      <dgm:prSet phldrT="[Tekstas]" custT="1"/>
      <dgm:spPr/>
      <dgm:t>
        <a:bodyPr/>
        <a:lstStyle/>
        <a:p>
          <a:pPr algn="ctr"/>
          <a:endParaRPr lang="lt-LT" sz="2800" dirty="0"/>
        </a:p>
      </dgm:t>
    </dgm:pt>
    <dgm:pt modelId="{C05780DF-A6FE-49A3-B8D6-BE2E1EEC8C3B}" type="parTrans" cxnId="{515995F8-76E4-447B-A226-5E924C43D0C6}">
      <dgm:prSet/>
      <dgm:spPr/>
      <dgm:t>
        <a:bodyPr/>
        <a:lstStyle/>
        <a:p>
          <a:endParaRPr lang="lt-LT"/>
        </a:p>
      </dgm:t>
    </dgm:pt>
    <dgm:pt modelId="{04FD652F-5155-4CFE-8011-4475495E5137}" type="sibTrans" cxnId="{515995F8-76E4-447B-A226-5E924C43D0C6}">
      <dgm:prSet/>
      <dgm:spPr/>
      <dgm:t>
        <a:bodyPr/>
        <a:lstStyle/>
        <a:p>
          <a:endParaRPr lang="lt-LT"/>
        </a:p>
      </dgm:t>
    </dgm:pt>
    <dgm:pt modelId="{053E6A4F-C14C-4E29-AB9F-D0B843A7CB18}" type="pres">
      <dgm:prSet presAssocID="{47DE82EA-484F-45FF-86DB-AE68ED3BFD39}" presName="linear" presStyleCnt="0">
        <dgm:presLayoutVars>
          <dgm:animLvl val="lvl"/>
          <dgm:resizeHandles val="exact"/>
        </dgm:presLayoutVars>
      </dgm:prSet>
      <dgm:spPr/>
    </dgm:pt>
    <dgm:pt modelId="{D25CADE5-7CD3-4CB8-B828-A48A28F41A8D}" type="pres">
      <dgm:prSet presAssocID="{9BE29954-F0D2-4CDF-93A4-7220F3326EE6}" presName="parentText" presStyleLbl="node1" presStyleIdx="0" presStyleCnt="6" custLinFactNeighborX="1872" custLinFactNeighborY="-7753">
        <dgm:presLayoutVars>
          <dgm:chMax val="0"/>
          <dgm:bulletEnabled val="1"/>
        </dgm:presLayoutVars>
      </dgm:prSet>
      <dgm:spPr/>
    </dgm:pt>
    <dgm:pt modelId="{DDFF1E94-FAD9-4F04-8A95-07D4E00BF6AE}" type="pres">
      <dgm:prSet presAssocID="{D5528544-E5AE-40B8-A371-E0E1CAA74D51}" presName="spacer" presStyleCnt="0"/>
      <dgm:spPr/>
    </dgm:pt>
    <dgm:pt modelId="{6CFFF51E-3DE0-4E7B-B687-124453E38D89}" type="pres">
      <dgm:prSet presAssocID="{3C76930C-8FFA-428A-B155-9793DC291DCC}" presName="parentText" presStyleLbl="node1" presStyleIdx="1" presStyleCnt="6">
        <dgm:presLayoutVars>
          <dgm:chMax val="0"/>
          <dgm:bulletEnabled val="1"/>
        </dgm:presLayoutVars>
      </dgm:prSet>
      <dgm:spPr/>
    </dgm:pt>
    <dgm:pt modelId="{F0217147-A365-4385-A9A1-0DE3DF29310C}" type="pres">
      <dgm:prSet presAssocID="{E710B18C-5EA8-477F-B971-3BD9F2BB6C97}" presName="spacer" presStyleCnt="0"/>
      <dgm:spPr/>
    </dgm:pt>
    <dgm:pt modelId="{9F67B1CB-6C44-468B-AE0A-9438B8E98162}" type="pres">
      <dgm:prSet presAssocID="{925434DD-F85C-41C3-91A1-0015A0C1A4B3}" presName="parentText" presStyleLbl="node1" presStyleIdx="2" presStyleCnt="6">
        <dgm:presLayoutVars>
          <dgm:chMax val="0"/>
          <dgm:bulletEnabled val="1"/>
        </dgm:presLayoutVars>
      </dgm:prSet>
      <dgm:spPr/>
    </dgm:pt>
    <dgm:pt modelId="{09E96D2C-EF05-4E44-9BB2-EE232BB5468A}" type="pres">
      <dgm:prSet presAssocID="{5C40CD47-50EB-4B10-BA67-2D8EE1F37D7D}" presName="spacer" presStyleCnt="0"/>
      <dgm:spPr/>
    </dgm:pt>
    <dgm:pt modelId="{E0BF3675-82E2-401E-A722-930A4B7A9CC5}" type="pres">
      <dgm:prSet presAssocID="{B19D3FC1-0978-40EE-85D1-5E216D71BAA9}" presName="parentText" presStyleLbl="node1" presStyleIdx="3" presStyleCnt="6">
        <dgm:presLayoutVars>
          <dgm:chMax val="0"/>
          <dgm:bulletEnabled val="1"/>
        </dgm:presLayoutVars>
      </dgm:prSet>
      <dgm:spPr/>
    </dgm:pt>
    <dgm:pt modelId="{EB9D8EC2-E6C5-4864-AA5A-06B99E06DF37}" type="pres">
      <dgm:prSet presAssocID="{60836970-661C-477D-9C3E-819CB526405E}" presName="spacer" presStyleCnt="0"/>
      <dgm:spPr/>
    </dgm:pt>
    <dgm:pt modelId="{5698E47B-A777-462D-B825-12FEF913B3B8}" type="pres">
      <dgm:prSet presAssocID="{3E975D16-F8CB-450D-AB01-F75631884B34}" presName="parentText" presStyleLbl="node1" presStyleIdx="4" presStyleCnt="6">
        <dgm:presLayoutVars>
          <dgm:chMax val="0"/>
          <dgm:bulletEnabled val="1"/>
        </dgm:presLayoutVars>
      </dgm:prSet>
      <dgm:spPr/>
    </dgm:pt>
    <dgm:pt modelId="{CC60581E-478D-4A62-B005-3E6E104588DC}" type="pres">
      <dgm:prSet presAssocID="{6FCAF2E2-9A91-4CBF-B455-5F2566301E2C}" presName="spacer" presStyleCnt="0"/>
      <dgm:spPr/>
    </dgm:pt>
    <dgm:pt modelId="{9844E9A6-800B-45EE-AD0B-814EBF775604}" type="pres">
      <dgm:prSet presAssocID="{7F6D14CE-73FC-4E18-A54C-ABBB90694BFA}" presName="parentText" presStyleLbl="node1" presStyleIdx="5" presStyleCnt="6">
        <dgm:presLayoutVars>
          <dgm:chMax val="0"/>
          <dgm:bulletEnabled val="1"/>
        </dgm:presLayoutVars>
      </dgm:prSet>
      <dgm:spPr/>
    </dgm:pt>
  </dgm:ptLst>
  <dgm:cxnLst>
    <dgm:cxn modelId="{44E53B00-7973-4C11-8C47-73EB5A8FB438}" type="presOf" srcId="{47DE82EA-484F-45FF-86DB-AE68ED3BFD39}" destId="{053E6A4F-C14C-4E29-AB9F-D0B843A7CB18}" srcOrd="0" destOrd="0" presId="urn:microsoft.com/office/officeart/2005/8/layout/vList2"/>
    <dgm:cxn modelId="{1C875F15-47DE-44A5-9EB1-EECB6F969F48}" type="presOf" srcId="{3E975D16-F8CB-450D-AB01-F75631884B34}" destId="{5698E47B-A777-462D-B825-12FEF913B3B8}" srcOrd="0" destOrd="0" presId="urn:microsoft.com/office/officeart/2005/8/layout/vList2"/>
    <dgm:cxn modelId="{80B3531D-1436-4D54-846A-4D41479FED68}" srcId="{47DE82EA-484F-45FF-86DB-AE68ED3BFD39}" destId="{3C76930C-8FFA-428A-B155-9793DC291DCC}" srcOrd="1" destOrd="0" parTransId="{F02BEFED-4B4D-4799-9ACF-FB6688A7D093}" sibTransId="{E710B18C-5EA8-477F-B971-3BD9F2BB6C97}"/>
    <dgm:cxn modelId="{43E06A3C-E4C5-4E14-8510-811C7DF2AAA9}" type="presOf" srcId="{B19D3FC1-0978-40EE-85D1-5E216D71BAA9}" destId="{E0BF3675-82E2-401E-A722-930A4B7A9CC5}" srcOrd="0" destOrd="0" presId="urn:microsoft.com/office/officeart/2005/8/layout/vList2"/>
    <dgm:cxn modelId="{08EF1B43-EBE4-491F-969F-2A783A153643}" srcId="{47DE82EA-484F-45FF-86DB-AE68ED3BFD39}" destId="{9BE29954-F0D2-4CDF-93A4-7220F3326EE6}" srcOrd="0" destOrd="0" parTransId="{9711F725-6B8A-4982-AAF7-EE13CCF6926D}" sibTransId="{D5528544-E5AE-40B8-A371-E0E1CAA74D51}"/>
    <dgm:cxn modelId="{64CCDB66-6809-46E9-92CB-169360E9C8AC}" srcId="{47DE82EA-484F-45FF-86DB-AE68ED3BFD39}" destId="{3E975D16-F8CB-450D-AB01-F75631884B34}" srcOrd="4" destOrd="0" parTransId="{7BBB2F24-FC9F-4360-B9EF-0FF1EBFBD83D}" sibTransId="{6FCAF2E2-9A91-4CBF-B455-5F2566301E2C}"/>
    <dgm:cxn modelId="{BE1FA94C-B572-425F-B824-EA7F26253C78}" srcId="{47DE82EA-484F-45FF-86DB-AE68ED3BFD39}" destId="{B19D3FC1-0978-40EE-85D1-5E216D71BAA9}" srcOrd="3" destOrd="0" parTransId="{9B84A9F1-7B18-4339-BFBF-D1A21FF264BD}" sibTransId="{60836970-661C-477D-9C3E-819CB526405E}"/>
    <dgm:cxn modelId="{D6685D6D-7213-4BCF-BD7F-735DA8763D37}" type="presOf" srcId="{7F6D14CE-73FC-4E18-A54C-ABBB90694BFA}" destId="{9844E9A6-800B-45EE-AD0B-814EBF775604}" srcOrd="0" destOrd="0" presId="urn:microsoft.com/office/officeart/2005/8/layout/vList2"/>
    <dgm:cxn modelId="{ED28A750-7C19-4B3D-BBE3-C3C3DA7BFE03}" type="presOf" srcId="{9BE29954-F0D2-4CDF-93A4-7220F3326EE6}" destId="{D25CADE5-7CD3-4CB8-B828-A48A28F41A8D}" srcOrd="0" destOrd="0" presId="urn:microsoft.com/office/officeart/2005/8/layout/vList2"/>
    <dgm:cxn modelId="{BDCB668C-97FD-405B-B4D2-7F06B712A60F}" type="presOf" srcId="{925434DD-F85C-41C3-91A1-0015A0C1A4B3}" destId="{9F67B1CB-6C44-468B-AE0A-9438B8E98162}" srcOrd="0" destOrd="0" presId="urn:microsoft.com/office/officeart/2005/8/layout/vList2"/>
    <dgm:cxn modelId="{82C5DDDA-EAD9-4E7F-845E-6BF70C28AA87}" srcId="{47DE82EA-484F-45FF-86DB-AE68ED3BFD39}" destId="{925434DD-F85C-41C3-91A1-0015A0C1A4B3}" srcOrd="2" destOrd="0" parTransId="{242EA314-C0FA-481A-B88D-BCBFA57103F4}" sibTransId="{5C40CD47-50EB-4B10-BA67-2D8EE1F37D7D}"/>
    <dgm:cxn modelId="{BCEA9BEE-7231-42C5-89E8-A659AFE4E5E6}" type="presOf" srcId="{3C76930C-8FFA-428A-B155-9793DC291DCC}" destId="{6CFFF51E-3DE0-4E7B-B687-124453E38D89}" srcOrd="0" destOrd="0" presId="urn:microsoft.com/office/officeart/2005/8/layout/vList2"/>
    <dgm:cxn modelId="{515995F8-76E4-447B-A226-5E924C43D0C6}" srcId="{47DE82EA-484F-45FF-86DB-AE68ED3BFD39}" destId="{7F6D14CE-73FC-4E18-A54C-ABBB90694BFA}" srcOrd="5" destOrd="0" parTransId="{C05780DF-A6FE-49A3-B8D6-BE2E1EEC8C3B}" sibTransId="{04FD652F-5155-4CFE-8011-4475495E5137}"/>
    <dgm:cxn modelId="{7D99102E-A80E-4362-AEEB-CDA3ED0B177D}" type="presParOf" srcId="{053E6A4F-C14C-4E29-AB9F-D0B843A7CB18}" destId="{D25CADE5-7CD3-4CB8-B828-A48A28F41A8D}" srcOrd="0" destOrd="0" presId="urn:microsoft.com/office/officeart/2005/8/layout/vList2"/>
    <dgm:cxn modelId="{EC53B058-A4C7-4321-9811-FE39B90CBDB5}" type="presParOf" srcId="{053E6A4F-C14C-4E29-AB9F-D0B843A7CB18}" destId="{DDFF1E94-FAD9-4F04-8A95-07D4E00BF6AE}" srcOrd="1" destOrd="0" presId="urn:microsoft.com/office/officeart/2005/8/layout/vList2"/>
    <dgm:cxn modelId="{0C21345B-DBBD-4D18-BC9A-4987A92A980B}" type="presParOf" srcId="{053E6A4F-C14C-4E29-AB9F-D0B843A7CB18}" destId="{6CFFF51E-3DE0-4E7B-B687-124453E38D89}" srcOrd="2" destOrd="0" presId="urn:microsoft.com/office/officeart/2005/8/layout/vList2"/>
    <dgm:cxn modelId="{D6C4706F-98CA-4ACF-982A-6A3C376F8CCB}" type="presParOf" srcId="{053E6A4F-C14C-4E29-AB9F-D0B843A7CB18}" destId="{F0217147-A365-4385-A9A1-0DE3DF29310C}" srcOrd="3" destOrd="0" presId="urn:microsoft.com/office/officeart/2005/8/layout/vList2"/>
    <dgm:cxn modelId="{D87A02CF-BE2B-4102-9DCB-2BFF46AEC5A7}" type="presParOf" srcId="{053E6A4F-C14C-4E29-AB9F-D0B843A7CB18}" destId="{9F67B1CB-6C44-468B-AE0A-9438B8E98162}" srcOrd="4" destOrd="0" presId="urn:microsoft.com/office/officeart/2005/8/layout/vList2"/>
    <dgm:cxn modelId="{DD76857F-C8E1-4EE7-87C6-2E882DF9739A}" type="presParOf" srcId="{053E6A4F-C14C-4E29-AB9F-D0B843A7CB18}" destId="{09E96D2C-EF05-4E44-9BB2-EE232BB5468A}" srcOrd="5" destOrd="0" presId="urn:microsoft.com/office/officeart/2005/8/layout/vList2"/>
    <dgm:cxn modelId="{4574C6AC-C608-40E5-B03F-360A98EEFCEE}" type="presParOf" srcId="{053E6A4F-C14C-4E29-AB9F-D0B843A7CB18}" destId="{E0BF3675-82E2-401E-A722-930A4B7A9CC5}" srcOrd="6" destOrd="0" presId="urn:microsoft.com/office/officeart/2005/8/layout/vList2"/>
    <dgm:cxn modelId="{59D9C90A-E7B9-43E7-8ECC-272B175E62B8}" type="presParOf" srcId="{053E6A4F-C14C-4E29-AB9F-D0B843A7CB18}" destId="{EB9D8EC2-E6C5-4864-AA5A-06B99E06DF37}" srcOrd="7" destOrd="0" presId="urn:microsoft.com/office/officeart/2005/8/layout/vList2"/>
    <dgm:cxn modelId="{0292EB37-CB49-4C28-B53E-BC819F3C068F}" type="presParOf" srcId="{053E6A4F-C14C-4E29-AB9F-D0B843A7CB18}" destId="{5698E47B-A777-462D-B825-12FEF913B3B8}" srcOrd="8" destOrd="0" presId="urn:microsoft.com/office/officeart/2005/8/layout/vList2"/>
    <dgm:cxn modelId="{A8FFAEEF-15A4-4256-ADB4-61849978B250}" type="presParOf" srcId="{053E6A4F-C14C-4E29-AB9F-D0B843A7CB18}" destId="{CC60581E-478D-4A62-B005-3E6E104588DC}" srcOrd="9" destOrd="0" presId="urn:microsoft.com/office/officeart/2005/8/layout/vList2"/>
    <dgm:cxn modelId="{16E53D0F-AD68-4E50-AF32-33790C1A79A7}" type="presParOf" srcId="{053E6A4F-C14C-4E29-AB9F-D0B843A7CB18}" destId="{9844E9A6-800B-45EE-AD0B-814EBF775604}" srcOrd="1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CADE5-7CD3-4CB8-B828-A48A28F41A8D}">
      <dsp:nvSpPr>
        <dsp:cNvPr id="0" name=""/>
        <dsp:cNvSpPr/>
      </dsp:nvSpPr>
      <dsp:spPr>
        <a:xfrm>
          <a:off x="0" y="50042"/>
          <a:ext cx="10650040" cy="7113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84768"/>
        <a:ext cx="10580588" cy="641908"/>
      </dsp:txXfrm>
    </dsp:sp>
    <dsp:sp modelId="{6CFFF51E-3DE0-4E7B-B687-124453E38D89}">
      <dsp:nvSpPr>
        <dsp:cNvPr id="0" name=""/>
        <dsp:cNvSpPr/>
      </dsp:nvSpPr>
      <dsp:spPr>
        <a:xfrm>
          <a:off x="0" y="879326"/>
          <a:ext cx="10650040" cy="711360"/>
        </a:xfrm>
        <a:prstGeom prst="roundRect">
          <a:avLst/>
        </a:prstGeom>
        <a:solidFill>
          <a:schemeClr val="accent5">
            <a:hueOff val="-1470669"/>
            <a:satOff val="-2046"/>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914052"/>
        <a:ext cx="10580588" cy="641908"/>
      </dsp:txXfrm>
    </dsp:sp>
    <dsp:sp modelId="{9F67B1CB-6C44-468B-AE0A-9438B8E98162}">
      <dsp:nvSpPr>
        <dsp:cNvPr id="0" name=""/>
        <dsp:cNvSpPr/>
      </dsp:nvSpPr>
      <dsp:spPr>
        <a:xfrm>
          <a:off x="0" y="1700127"/>
          <a:ext cx="10650040" cy="711360"/>
        </a:xfrm>
        <a:prstGeom prst="roundRect">
          <a:avLst/>
        </a:prstGeom>
        <a:solidFill>
          <a:schemeClr val="accent5">
            <a:hueOff val="-2941338"/>
            <a:satOff val="-4091"/>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1734853"/>
        <a:ext cx="10580588" cy="641908"/>
      </dsp:txXfrm>
    </dsp:sp>
    <dsp:sp modelId="{E0BF3675-82E2-401E-A722-930A4B7A9CC5}">
      <dsp:nvSpPr>
        <dsp:cNvPr id="0" name=""/>
        <dsp:cNvSpPr/>
      </dsp:nvSpPr>
      <dsp:spPr>
        <a:xfrm>
          <a:off x="0" y="2520927"/>
          <a:ext cx="10650040" cy="711360"/>
        </a:xfrm>
        <a:prstGeom prst="roundRect">
          <a:avLst/>
        </a:prstGeom>
        <a:solidFill>
          <a:schemeClr val="accent5">
            <a:hueOff val="-4412007"/>
            <a:satOff val="-6137"/>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2555653"/>
        <a:ext cx="10580588" cy="641908"/>
      </dsp:txXfrm>
    </dsp:sp>
    <dsp:sp modelId="{5698E47B-A777-462D-B825-12FEF913B3B8}">
      <dsp:nvSpPr>
        <dsp:cNvPr id="0" name=""/>
        <dsp:cNvSpPr/>
      </dsp:nvSpPr>
      <dsp:spPr>
        <a:xfrm>
          <a:off x="0" y="3341727"/>
          <a:ext cx="10650040" cy="711360"/>
        </a:xfrm>
        <a:prstGeom prst="roundRect">
          <a:avLst/>
        </a:prstGeom>
        <a:solidFill>
          <a:schemeClr val="accent5">
            <a:hueOff val="-5882676"/>
            <a:satOff val="-8182"/>
            <a:lumOff val="-31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3376453"/>
        <a:ext cx="10580588" cy="641908"/>
      </dsp:txXfrm>
    </dsp:sp>
    <dsp:sp modelId="{9844E9A6-800B-45EE-AD0B-814EBF775604}">
      <dsp:nvSpPr>
        <dsp:cNvPr id="0" name=""/>
        <dsp:cNvSpPr/>
      </dsp:nvSpPr>
      <dsp:spPr>
        <a:xfrm>
          <a:off x="0" y="4162527"/>
          <a:ext cx="10650040" cy="71136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lt-LT" sz="2800" kern="1200" dirty="0"/>
        </a:p>
      </dsp:txBody>
      <dsp:txXfrm>
        <a:off x="34726" y="4197253"/>
        <a:ext cx="10580588" cy="64190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6328A4-4266-451D-99A4-21EDA2106DD0}" type="datetimeFigureOut">
              <a:rPr lang="lt-LT" smtClean="0"/>
              <a:t>2021-03-26</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539AE-C59D-4CBA-96BE-8C866A39163F}" type="slidenum">
              <a:rPr lang="lt-LT" smtClean="0"/>
              <a:t>‹#›</a:t>
            </a:fld>
            <a:endParaRPr lang="lt-LT"/>
          </a:p>
        </p:txBody>
      </p:sp>
    </p:spTree>
    <p:extLst>
      <p:ext uri="{BB962C8B-B14F-4D97-AF65-F5344CB8AC3E}">
        <p14:creationId xmlns:p14="http://schemas.microsoft.com/office/powerpoint/2010/main" val="599390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b="0" i="0" dirty="0">
                <a:solidFill>
                  <a:srgbClr val="222222"/>
                </a:solidFill>
                <a:effectLst/>
                <a:latin typeface="times new roman" panose="02020603050405020304" pitchFamily="18" charset="0"/>
              </a:rPr>
              <a:t>Projektas parengtas bendradarbiaujant su Lietuvos biologijos mokytojų asociacija ir 2021 metų Vilniaus universiteto </a:t>
            </a:r>
            <a:r>
              <a:rPr lang="lt-LT" b="0" i="0" dirty="0" err="1">
                <a:solidFill>
                  <a:srgbClr val="222222"/>
                </a:solidFill>
                <a:effectLst/>
                <a:latin typeface="times new roman" panose="02020603050405020304" pitchFamily="18" charset="0"/>
              </a:rPr>
              <a:t>iGEM</a:t>
            </a:r>
            <a:r>
              <a:rPr lang="lt-LT" b="0" i="0" dirty="0">
                <a:solidFill>
                  <a:srgbClr val="222222"/>
                </a:solidFill>
                <a:effectLst/>
                <a:latin typeface="times new roman" panose="02020603050405020304" pitchFamily="18" charset="0"/>
              </a:rPr>
              <a:t> komanda. </a:t>
            </a:r>
          </a:p>
          <a:p>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a:t>
            </a:fld>
            <a:endParaRPr lang="lt-LT"/>
          </a:p>
        </p:txBody>
      </p:sp>
    </p:spTree>
    <p:extLst>
      <p:ext uri="{BB962C8B-B14F-4D97-AF65-F5344CB8AC3E}">
        <p14:creationId xmlns:p14="http://schemas.microsoft.com/office/powerpoint/2010/main" val="3448802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Informacinės RNR vakcinų pagrindas yra lipidinėje dalelėje esanti dirbtinė </a:t>
            </a:r>
            <a:r>
              <a:rPr lang="lt-LT" sz="1800" dirty="0" err="1">
                <a:effectLst/>
                <a:latin typeface="Times New Roman" panose="02020603050405020304" pitchFamily="18" charset="0"/>
                <a:ea typeface="Calibri" panose="020F0502020204030204" pitchFamily="34" charset="0"/>
              </a:rPr>
              <a:t>iRNR</a:t>
            </a:r>
            <a:r>
              <a:rPr lang="lt-LT" sz="1800" dirty="0">
                <a:effectLst/>
                <a:latin typeface="Times New Roman" panose="02020603050405020304" pitchFamily="18" charset="0"/>
                <a:ea typeface="Calibri" panose="020F0502020204030204" pitchFamily="34" charset="0"/>
              </a:rPr>
              <a:t> molekulė, kuri koduoja COVID-19 infekciją sukeliančiam virusui būdingą spyglio baltymą. Suleidus šią vakciną lipidinėje </a:t>
            </a:r>
            <a:r>
              <a:rPr lang="lt-LT" sz="1800" dirty="0" err="1">
                <a:effectLst/>
                <a:latin typeface="Times New Roman" panose="02020603050405020304" pitchFamily="18" charset="0"/>
                <a:ea typeface="Calibri" panose="020F0502020204030204" pitchFamily="34" charset="0"/>
              </a:rPr>
              <a:t>nanodalelėje</a:t>
            </a:r>
            <a:r>
              <a:rPr lang="lt-LT" sz="1800" dirty="0">
                <a:effectLst/>
                <a:latin typeface="Times New Roman" panose="02020603050405020304" pitchFamily="18" charset="0"/>
                <a:ea typeface="Calibri" panose="020F0502020204030204" pitchFamily="34" charset="0"/>
              </a:rPr>
              <a:t> esanti informacinė RNR patenka į ląstelės vidų. Ši molekulė keliaują į ląstelėje esančias ribosomas, kuriose pagal informacinės RNR pateiktą instrukciją, yra vykdoma spyglio baltymo gamyba. Pagamintas spyglio baltymas yra tokios pačios struktūros, kaip ir viruso apvalkalo baltymas. Šis baltymas siunčiamas į ląstelės išorę. Žmogaus imuninė sistema spyglio baltymą atpažįsta kaip svetimą medžiagą ir aktyvina imuninį atsaką, kurio pabaigoje susidaro COVID-19 infekciją sukeliančiam virusui specifinių antikūnų ir atminties ląstelių. Tokiu būdu asmuo įgyja imunitetą.</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11</a:t>
            </a:fld>
            <a:endParaRPr lang="lt-LT"/>
          </a:p>
        </p:txBody>
      </p:sp>
    </p:spTree>
    <p:extLst>
      <p:ext uri="{BB962C8B-B14F-4D97-AF65-F5344CB8AC3E}">
        <p14:creationId xmlns:p14="http://schemas.microsoft.com/office/powerpoint/2010/main" val="4183706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Šiuo metu Lietuvoje vakcinuojama dvejomis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iRNR</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vakcinomis: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Moderna</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vakcina yra patvirtinta 40 šalių, tarp jų ir ES. Nustatyta, kad vakcinos efektyvumas po antrosios vakcinos dozės praėjus 14 d. siekia 94,1 %.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Pfizer</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BioNTech</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Comirnaty</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vakcina yra pirmoji, kuria pradėta skiepyti Lietuvoje. Imunitetui susidaryti reikalingos 2 vakcinos dozės, 21 d. laikotarpiu. Bendras vakcinos efektyvumas siekia 95 %, praėjus 7 d. po antros vakcinos dozės. Ši vakcina patvirtinta: 65-iose šalyse, tarp kurių ES šalys, JAV ir DB.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r>
              <a:rPr lang="lt-LT" sz="1800" dirty="0">
                <a:effectLst/>
                <a:latin typeface="Times New Roman" panose="02020603050405020304" pitchFamily="18" charset="0"/>
                <a:ea typeface="Calibri" panose="020F0502020204030204" pitchFamily="34" charset="0"/>
              </a:rPr>
              <a:t>Trečioji vakcina </a:t>
            </a:r>
            <a:r>
              <a:rPr lang="lt-LT" sz="1800" dirty="0" err="1">
                <a:effectLst/>
                <a:latin typeface="Times New Roman" panose="02020603050405020304" pitchFamily="18" charset="0"/>
                <a:ea typeface="Calibri" panose="020F0502020204030204" pitchFamily="34" charset="0"/>
              </a:rPr>
              <a:t>Curevac</a:t>
            </a:r>
            <a:r>
              <a:rPr lang="lt-LT" sz="1800" dirty="0">
                <a:effectLst/>
                <a:latin typeface="Times New Roman" panose="02020603050405020304" pitchFamily="18" charset="0"/>
                <a:ea typeface="Calibri" panose="020F0502020204030204" pitchFamily="34" charset="0"/>
              </a:rPr>
              <a:t> šiuo metu dar tiriama, vykdomi trečios fazės klinikiniai tyrimai.</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12</a:t>
            </a:fld>
            <a:endParaRPr lang="lt-LT"/>
          </a:p>
        </p:txBody>
      </p:sp>
    </p:spTree>
    <p:extLst>
      <p:ext uri="{BB962C8B-B14F-4D97-AF65-F5344CB8AC3E}">
        <p14:creationId xmlns:p14="http://schemas.microsoft.com/office/powerpoint/2010/main" val="250364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COVID-19 viruso-vektoriaus vakcinų gamybos procese pasitelkiama genų inžinerija. Gamybos metu naudojamas susilpnintas ir daugintis nebegalintis žmogaus arba šimpanzės </a:t>
            </a:r>
            <a:r>
              <a:rPr lang="lt-LT" sz="1800" dirty="0" err="1">
                <a:effectLst/>
                <a:latin typeface="Times New Roman" panose="02020603050405020304" pitchFamily="18" charset="0"/>
                <a:ea typeface="Calibri" panose="020F0502020204030204" pitchFamily="34" charset="0"/>
              </a:rPr>
              <a:t>adenovirusas</a:t>
            </a:r>
            <a:r>
              <a:rPr lang="lt-LT" sz="1800" dirty="0">
                <a:effectLst/>
                <a:latin typeface="Times New Roman" panose="02020603050405020304" pitchFamily="18" charset="0"/>
                <a:ea typeface="Calibri" panose="020F0502020204030204" pitchFamily="34" charset="0"/>
              </a:rPr>
              <a:t>. Į šio viruso DNR yra įterpiamas COVID-19 infekciją sukeliančio viruso genas, kuris koduoja spyglio baltymą. Šis genas yra gaunamas ne iš pačio viruso, o susintetinamas laboratorijoje ir yra visiškai nepavojingas. Į </a:t>
            </a:r>
            <a:r>
              <a:rPr lang="lt-LT" sz="1800" dirty="0" err="1">
                <a:effectLst/>
                <a:latin typeface="Times New Roman" panose="02020603050405020304" pitchFamily="18" charset="0"/>
                <a:ea typeface="Calibri" panose="020F0502020204030204" pitchFamily="34" charset="0"/>
              </a:rPr>
              <a:t>adenovirusą</a:t>
            </a:r>
            <a:r>
              <a:rPr lang="lt-LT" sz="1800" dirty="0">
                <a:effectLst/>
                <a:latin typeface="Times New Roman" panose="02020603050405020304" pitchFamily="18" charset="0"/>
                <a:ea typeface="Calibri" panose="020F0502020204030204" pitchFamily="34" charset="0"/>
              </a:rPr>
              <a:t> įterpus spyglio baltymo geną gaunamas virusas vektorius, kuris veikia kaip genetinės medžiagos fragmento nešiklis ir yra naudojamas vakcinoje. Šis vakcinų tipas nėra naujas, </a:t>
            </a:r>
            <a:r>
              <a:rPr lang="lt-LT" sz="1800" dirty="0" err="1">
                <a:effectLst/>
                <a:latin typeface="Times New Roman" panose="02020603050405020304" pitchFamily="18" charset="0"/>
                <a:ea typeface="Calibri" panose="020F0502020204030204" pitchFamily="34" charset="0"/>
              </a:rPr>
              <a:t>adenovirusai</a:t>
            </a:r>
            <a:r>
              <a:rPr lang="lt-LT" sz="1800" dirty="0">
                <a:effectLst/>
                <a:latin typeface="Times New Roman" panose="02020603050405020304" pitchFamily="18" charset="0"/>
                <a:ea typeface="Calibri" panose="020F0502020204030204" pitchFamily="34" charset="0"/>
              </a:rPr>
              <a:t> dažnai pasirenkami kaip virusai-vektoriai, nes yra lengvai genetiškai modifikuojami ir saugūs žmogaus organizmui.</a:t>
            </a:r>
            <a:endParaRPr lang="lt-LT" sz="1200"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13</a:t>
            </a:fld>
            <a:endParaRPr lang="lt-LT"/>
          </a:p>
        </p:txBody>
      </p:sp>
    </p:spTree>
    <p:extLst>
      <p:ext uri="{BB962C8B-B14F-4D97-AF65-F5344CB8AC3E}">
        <p14:creationId xmlns:p14="http://schemas.microsoft.com/office/powerpoint/2010/main" val="1690152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Suleidus vakciną į žmogaus organizmo ląsteles patenka modifikuotas virusas-vektorius, turintis spyglio baltymo geną. Ląstelės viduje iš viruso išlaisvinama jo genetinė medžiaga DNR. Šią genetinę medžiagą nuskaito ląstelėje esantys fermentai ir pagal ją sukuriama informacinė RNR. Ši informacinė RNR keliauja į ląstelės ribosomą, kurioje pagal gautą informacinės RNR instrukciją yra pagaminamas COVID-19 virusui būdingas spyglio baltymas. Spyglio baltymas siunčiamas į ląstelės išorę ir yra arba pateikiamas ant ląstelės paviršiaus, arba išeina už ląstelės ribų. Nors ir pagamintas pačio organizmo ląstelės, spyglio baltymas yra svetimas organizmui, todėl sukelia imuninį atsaką, kurio pabaigoje susiformuoja antikūnai ir atminties ląstelės, o paskiepytas asmuo įgauna imunitetą COVID-19 infekciją sukeliančiam virusui.</a:t>
            </a:r>
            <a:endParaRPr lang="lt-LT"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14</a:t>
            </a:fld>
            <a:endParaRPr lang="lt-LT"/>
          </a:p>
        </p:txBody>
      </p:sp>
    </p:spTree>
    <p:extLst>
      <p:ext uri="{BB962C8B-B14F-4D97-AF65-F5344CB8AC3E}">
        <p14:creationId xmlns:p14="http://schemas.microsoft.com/office/powerpoint/2010/main" val="2827794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algn="just">
              <a:lnSpc>
                <a:spcPct val="107000"/>
              </a:lnSpc>
              <a:spcAft>
                <a:spcPts val="800"/>
              </a:spcAft>
            </a:pP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Oxford</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AstraZeneca</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vakcina šiuo metu yra vienintelė viruso-vektoriaus vakcina, kuria skiepijama Lietuvoje. Imunitetui susidaryti būtinos dvi vakcinos dozės, 28 d.–12 sav. laikotarpiu. Bendras šios vakcinos efektyvumas 82 % praėjus 14 d. po antros vakcinos dozės. Vakcina patvirtinta: ES, DB, Indijoje, Meksikoje.</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Kita ką tik ES patvirtinta vakcina yra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Janssen</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Johnson&amp;Johnson</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Šios vakcinos pranašumas tai, jog imuniteto susidarymui pakanka vienos vakcinos dozės. Bendras efektyvumas: 72 %. Šia vakcina šiuo metu skiepijama JAV.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r>
              <a:rPr lang="lt-LT" sz="1800" dirty="0">
                <a:effectLst/>
                <a:latin typeface="Times New Roman" panose="02020603050405020304" pitchFamily="18" charset="0"/>
                <a:ea typeface="Calibri" panose="020F0502020204030204" pitchFamily="34" charset="0"/>
              </a:rPr>
              <a:t>Rusijoje sukurta </a:t>
            </a:r>
            <a:r>
              <a:rPr lang="lt-LT" sz="1800" dirty="0" err="1">
                <a:effectLst/>
                <a:latin typeface="Times New Roman" panose="02020603050405020304" pitchFamily="18" charset="0"/>
                <a:ea typeface="Calibri" panose="020F0502020204030204" pitchFamily="34" charset="0"/>
              </a:rPr>
              <a:t>Sputnik</a:t>
            </a:r>
            <a:r>
              <a:rPr lang="lt-LT" sz="1800" dirty="0">
                <a:effectLst/>
                <a:latin typeface="Times New Roman" panose="02020603050405020304" pitchFamily="18" charset="0"/>
                <a:ea typeface="Calibri" panose="020F0502020204030204" pitchFamily="34" charset="0"/>
              </a:rPr>
              <a:t> V ES nėra patvirtinta. Imunitetui susidaryti reikalingos 2 dozės, 21 d. laikotarpiu. Bendras efektyvumas 91,1 %, praėjus 7 d. po antros dozės. Vakcina patvirtinta Rusijoje, Baltarusijoje, Argentinoje, Serbijoje, JAE, Alžyre, Palestinoje, Egipte.</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15</a:t>
            </a:fld>
            <a:endParaRPr lang="lt-LT"/>
          </a:p>
        </p:txBody>
      </p:sp>
    </p:spTree>
    <p:extLst>
      <p:ext uri="{BB962C8B-B14F-4D97-AF65-F5344CB8AC3E}">
        <p14:creationId xmlns:p14="http://schemas.microsoft.com/office/powerpoint/2010/main" val="2798825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err="1">
                <a:effectLst/>
                <a:latin typeface="Times New Roman" panose="02020603050405020304" pitchFamily="18" charset="0"/>
                <a:ea typeface="Calibri" panose="020F0502020204030204" pitchFamily="34" charset="0"/>
              </a:rPr>
              <a:t>Inaktyvuotos</a:t>
            </a:r>
            <a:r>
              <a:rPr lang="lt-LT" sz="1800" dirty="0">
                <a:effectLst/>
                <a:latin typeface="Times New Roman" panose="02020603050405020304" pitchFamily="18" charset="0"/>
                <a:ea typeface="Calibri" panose="020F0502020204030204" pitchFamily="34" charset="0"/>
              </a:rPr>
              <a:t> vakcinos gamyboje naudojamas COVID-19 infekciją sukeliantis SARS-CoV-2 virusas, kuris yra nužudytas karščiu arba cheminėmis medžiagomis. Po šios inaktyvacijos viruso išorinės struktūros lieka nepakitusios, tačiau virusas nebegali daugintis ir yra nepavojingas organizmui. </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16</a:t>
            </a:fld>
            <a:endParaRPr lang="lt-LT"/>
          </a:p>
        </p:txBody>
      </p:sp>
    </p:spTree>
    <p:extLst>
      <p:ext uri="{BB962C8B-B14F-4D97-AF65-F5344CB8AC3E}">
        <p14:creationId xmlns:p14="http://schemas.microsoft.com/office/powerpoint/2010/main" val="3789114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Šio tipo vakcinos sudėtyje yra ne tik </a:t>
            </a:r>
            <a:r>
              <a:rPr lang="lt-LT" sz="1800" dirty="0" err="1">
                <a:effectLst/>
                <a:latin typeface="Times New Roman" panose="02020603050405020304" pitchFamily="18" charset="0"/>
                <a:ea typeface="Calibri" panose="020F0502020204030204" pitchFamily="34" charset="0"/>
              </a:rPr>
              <a:t>inaktyvuotas</a:t>
            </a:r>
            <a:r>
              <a:rPr lang="lt-LT" sz="1800" dirty="0">
                <a:effectLst/>
                <a:latin typeface="Times New Roman" panose="02020603050405020304" pitchFamily="18" charset="0"/>
                <a:ea typeface="Calibri" panose="020F0502020204030204" pitchFamily="34" charset="0"/>
              </a:rPr>
              <a:t> COVID-19 infekciją sukeliantis virusas, bet ir jo fragmentai. Patekę į organizmą neaktyvus virusas ir jo fragmentai sukelia imuninį atsaką, kurio metu susidaro COVID-19 infekciją sukeliančiam virusui specifiniai antikūnai ir atminties ląstelės, o paskiepytas asmuo įgyja imunitetą.</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17</a:t>
            </a:fld>
            <a:endParaRPr lang="lt-LT"/>
          </a:p>
        </p:txBody>
      </p:sp>
    </p:spTree>
    <p:extLst>
      <p:ext uri="{BB962C8B-B14F-4D97-AF65-F5344CB8AC3E}">
        <p14:creationId xmlns:p14="http://schemas.microsoft.com/office/powerpoint/2010/main" val="2410097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COVID-19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inaktyvuoto</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viruso vakcinoms priskiriama Kinijoje sukurta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Sinovac</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CoronaVac</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vakcina. Imunitetui susidaryti reikalingos 2 dozės, 14 d laikotarpiu. Bendras efektyvumas po 3 fazės klinikinių tyrimų dar nėra publikuotas, bet pranešamas vakcinos efektyvumas paskiepijus dviem dozėmis siekia nuo 50 iki 94 %. Vakcina patvirtinta Kinijoje, Brazilijoje, Kolumbijoje, Bolivijoje, Čilėje, Urugvajuje, Turkijoje, Indonezijoje, Azerbaidžane.</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r>
              <a:rPr lang="lt-LT" sz="1800" dirty="0">
                <a:effectLst/>
                <a:latin typeface="Times New Roman" panose="02020603050405020304" pitchFamily="18" charset="0"/>
                <a:ea typeface="Calibri" panose="020F0502020204030204" pitchFamily="34" charset="0"/>
              </a:rPr>
              <a:t>Kita, taip pat Kinijoje sukurta, </a:t>
            </a:r>
            <a:r>
              <a:rPr lang="lt-LT" sz="1800" dirty="0" err="1">
                <a:effectLst/>
                <a:latin typeface="Times New Roman" panose="02020603050405020304" pitchFamily="18" charset="0"/>
                <a:ea typeface="Calibri" panose="020F0502020204030204" pitchFamily="34" charset="0"/>
              </a:rPr>
              <a:t>inaktyvuoto</a:t>
            </a:r>
            <a:r>
              <a:rPr lang="lt-LT" sz="1800" dirty="0">
                <a:effectLst/>
                <a:latin typeface="Times New Roman" panose="02020603050405020304" pitchFamily="18" charset="0"/>
                <a:ea typeface="Calibri" panose="020F0502020204030204" pitchFamily="34" charset="0"/>
              </a:rPr>
              <a:t> viruso vakcina yra </a:t>
            </a:r>
            <a:r>
              <a:rPr lang="lt-LT" sz="1800" dirty="0" err="1">
                <a:effectLst/>
                <a:latin typeface="Times New Roman" panose="02020603050405020304" pitchFamily="18" charset="0"/>
                <a:ea typeface="Calibri" panose="020F0502020204030204" pitchFamily="34" charset="0"/>
              </a:rPr>
              <a:t>Sinopharma</a:t>
            </a:r>
            <a:r>
              <a:rPr lang="lt-LT" sz="1800" dirty="0">
                <a:effectLst/>
                <a:latin typeface="Times New Roman" panose="02020603050405020304" pitchFamily="18" charset="0"/>
                <a:ea typeface="Calibri" panose="020F0502020204030204" pitchFamily="34" charset="0"/>
              </a:rPr>
              <a:t>. Imunitetui susidaryti reikalingos 2 vakcinos dozės, 21 d. laikotarpiu. Bendras efektyvumas po 3 fazės klinikinių tyrimų nepublikuotas, bet pranešama, kad vakcinos efektyvumas siekia 79-86 %. Ši </a:t>
            </a:r>
            <a:r>
              <a:rPr lang="lt-LT" sz="1800">
                <a:effectLst/>
                <a:latin typeface="Times New Roman" panose="02020603050405020304" pitchFamily="18" charset="0"/>
                <a:ea typeface="Calibri" panose="020F0502020204030204" pitchFamily="34" charset="0"/>
              </a:rPr>
              <a:t>vakcina </a:t>
            </a:r>
            <a:r>
              <a:rPr lang="lt-LT" sz="1800" dirty="0">
                <a:effectLst/>
                <a:latin typeface="Times New Roman" panose="02020603050405020304" pitchFamily="18" charset="0"/>
                <a:ea typeface="Calibri" panose="020F0502020204030204" pitchFamily="34" charset="0"/>
              </a:rPr>
              <a:t>p</a:t>
            </a:r>
            <a:r>
              <a:rPr lang="lt-LT" sz="1800">
                <a:effectLst/>
                <a:latin typeface="Times New Roman" panose="02020603050405020304" pitchFamily="18" charset="0"/>
                <a:ea typeface="Calibri" panose="020F0502020204030204" pitchFamily="34" charset="0"/>
              </a:rPr>
              <a:t>atvirtinta: Kinijoje, </a:t>
            </a:r>
            <a:r>
              <a:rPr lang="lt-LT" sz="1800" dirty="0">
                <a:effectLst/>
                <a:latin typeface="Times New Roman" panose="02020603050405020304" pitchFamily="18" charset="0"/>
                <a:ea typeface="Calibri" panose="020F0502020204030204" pitchFamily="34" charset="0"/>
              </a:rPr>
              <a:t>JAE</a:t>
            </a:r>
            <a:r>
              <a:rPr lang="lt-LT" sz="1800">
                <a:effectLst/>
                <a:latin typeface="Times New Roman" panose="02020603050405020304" pitchFamily="18" charset="0"/>
                <a:ea typeface="Calibri" panose="020F0502020204030204" pitchFamily="34" charset="0"/>
              </a:rPr>
              <a:t>, Bahreine, Serbijoje, </a:t>
            </a:r>
            <a:r>
              <a:rPr lang="lt-LT" sz="1800" dirty="0">
                <a:effectLst/>
                <a:latin typeface="Times New Roman" panose="02020603050405020304" pitchFamily="18" charset="0"/>
                <a:ea typeface="Calibri" panose="020F0502020204030204" pitchFamily="34" charset="0"/>
              </a:rPr>
              <a:t>Peru</a:t>
            </a:r>
            <a:r>
              <a:rPr lang="lt-LT" sz="1800">
                <a:effectLst/>
                <a:latin typeface="Times New Roman" panose="02020603050405020304" pitchFamily="18" charset="0"/>
                <a:ea typeface="Calibri" panose="020F0502020204030204" pitchFamily="34" charset="0"/>
              </a:rPr>
              <a:t>, Zimbabvėje, Vengrijoje.</a:t>
            </a:r>
            <a:endParaRPr lang="lt-LT" sz="1800"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18</a:t>
            </a:fld>
            <a:endParaRPr lang="lt-LT"/>
          </a:p>
        </p:txBody>
      </p:sp>
    </p:spTree>
    <p:extLst>
      <p:ext uri="{BB962C8B-B14F-4D97-AF65-F5344CB8AC3E}">
        <p14:creationId xmlns:p14="http://schemas.microsoft.com/office/powerpoint/2010/main" val="2528402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Antigeno vakcinose naudojamas dirbtinai sukurtas nepavojingas SARS-CoV-2 viruso spyglio baltymas ir </a:t>
            </a:r>
            <a:r>
              <a:rPr lang="lt-LT" sz="1800" dirty="0" err="1">
                <a:effectLst/>
                <a:latin typeface="Times New Roman" panose="02020603050405020304" pitchFamily="18" charset="0"/>
                <a:ea typeface="Calibri" panose="020F0502020204030204" pitchFamily="34" charset="0"/>
              </a:rPr>
              <a:t>adjuvantas</a:t>
            </a:r>
            <a:r>
              <a:rPr lang="lt-LT" sz="1800" dirty="0">
                <a:effectLst/>
                <a:latin typeface="Times New Roman" panose="02020603050405020304" pitchFamily="18" charset="0"/>
                <a:ea typeface="Calibri" panose="020F0502020204030204" pitchFamily="34" charset="0"/>
              </a:rPr>
              <a:t>, kuris skatina ir sustiprina imuninį atsaką. Suleidus šią vakciną organizmas iš karto reaguoja į svetimą medžiagą, sukeliama imuninė reakcija, kurios pabaigoje susidaro antikūnai ir atminties ląstelės.</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19</a:t>
            </a:fld>
            <a:endParaRPr lang="lt-LT"/>
          </a:p>
        </p:txBody>
      </p:sp>
    </p:spTree>
    <p:extLst>
      <p:ext uri="{BB962C8B-B14F-4D97-AF65-F5344CB8AC3E}">
        <p14:creationId xmlns:p14="http://schemas.microsoft.com/office/powerpoint/2010/main" val="3121816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COVID-19 antigeno (baltymo) vakcinai priskiriama amerikiečių </a:t>
            </a:r>
            <a:r>
              <a:rPr lang="lt-LT" sz="1800" dirty="0" err="1">
                <a:effectLst/>
                <a:latin typeface="Times New Roman" panose="02020603050405020304" pitchFamily="18" charset="0"/>
                <a:ea typeface="Calibri" panose="020F0502020204030204" pitchFamily="34" charset="0"/>
              </a:rPr>
              <a:t>Novavax</a:t>
            </a:r>
            <a:r>
              <a:rPr lang="lt-LT" sz="1800" dirty="0">
                <a:effectLst/>
                <a:latin typeface="Times New Roman" panose="02020603050405020304" pitchFamily="18" charset="0"/>
                <a:ea typeface="Calibri" panose="020F0502020204030204" pitchFamily="34" charset="0"/>
              </a:rPr>
              <a:t> vakcina. Ši vakcina dar nėra patvirtinta, tačiau tyrimų metu nustatytas efektyvumas po dviejų vakcinos dozių siekia apie 89,3 %.</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20</a:t>
            </a:fld>
            <a:endParaRPr lang="lt-LT"/>
          </a:p>
        </p:txBody>
      </p:sp>
    </p:spTree>
    <p:extLst>
      <p:ext uri="{BB962C8B-B14F-4D97-AF65-F5344CB8AC3E}">
        <p14:creationId xmlns:p14="http://schemas.microsoft.com/office/powerpoint/2010/main" val="1601615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Vakcina – biologinis preparatas, kuris imituoja ligos sukėlėją, sukelia imuninį atsaką ir, nesukeliant infekcijos, suteikia imunitetą nuo konkrečios infekcinės ligos.</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3</a:t>
            </a:fld>
            <a:endParaRPr lang="lt-LT"/>
          </a:p>
        </p:txBody>
      </p:sp>
    </p:spTree>
    <p:extLst>
      <p:ext uri="{BB962C8B-B14F-4D97-AF65-F5344CB8AC3E}">
        <p14:creationId xmlns:p14="http://schemas.microsoft.com/office/powerpoint/2010/main" val="246655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Pagrindiniai nuo COVID-19 ligos paskiepytų žmonių nusiskundimai yra nuovargis, skausmas ir patinimas injekcijos vietoje, karščiavimas ir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šaltkrėtis</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galvos skausmas. Įprastai šios reakcijos atsiranda per pirmas 3 dienas po vakcinacijos ir išnyksta per 1–2 dienas nuo atsiradimo. Dažniausiai simptomai yra lengvi arba vidutinio sunkumo ir primena peršalimo simptomus, tačiau yra visiškai normalūs ir rodo tinkamą organizmo imuninę reakciją.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r>
              <a:rPr lang="lt-LT" sz="1800" dirty="0" err="1">
                <a:effectLst/>
                <a:latin typeface="Times New Roman" panose="02020603050405020304" pitchFamily="18" charset="0"/>
                <a:ea typeface="Calibri" panose="020F0502020204030204" pitchFamily="34" charset="0"/>
              </a:rPr>
              <a:t>Povakcininiai</a:t>
            </a:r>
            <a:r>
              <a:rPr lang="lt-LT" sz="1800" dirty="0">
                <a:effectLst/>
                <a:latin typeface="Times New Roman" panose="02020603050405020304" pitchFamily="18" charset="0"/>
                <a:ea typeface="Calibri" panose="020F0502020204030204" pitchFamily="34" charset="0"/>
              </a:rPr>
              <a:t> simptomai nėra: kosulys, dusulys, sloga, gerklės skausmas. Šie simptomai gali reikšti COVID-19 arba kitą ligą.</a:t>
            </a:r>
            <a:br>
              <a:rPr lang="lt-LT" sz="1800" dirty="0">
                <a:effectLst/>
                <a:latin typeface="Times New Roman" panose="02020603050405020304" pitchFamily="18" charset="0"/>
                <a:ea typeface="Calibri" panose="020F0502020204030204" pitchFamily="34" charset="0"/>
              </a:rPr>
            </a:br>
            <a:r>
              <a:rPr lang="lt-LT" sz="1800" dirty="0">
                <a:effectLst/>
                <a:latin typeface="Times New Roman" panose="02020603050405020304" pitchFamily="18" charset="0"/>
                <a:ea typeface="Calibri" panose="020F0502020204030204" pitchFamily="34" charset="0"/>
              </a:rPr>
              <a:t>Ypač retais atvejais vakcina gali sukelti ir alerginę reakciją. Dėl šios priežasties gavus vakciną asmenų yra paprašoma bent 15 min. palaukti jiems paskirtoje vietoje, kurią stebi medicinos specialistai. Taip užtikrinama, jog esant alerginei reakcijai būtų suteikta reikalinga medicininė pagalba. Alerginių reakcijų simptomai: sunkumas kvėpuoti, veido ir gerklės patinimas, spartus širdies plakimas, bėrimas, galvos svaigimas ir silpnumas.</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21</a:t>
            </a:fld>
            <a:endParaRPr lang="lt-LT"/>
          </a:p>
        </p:txBody>
      </p:sp>
    </p:spTree>
    <p:extLst>
      <p:ext uri="{BB962C8B-B14F-4D97-AF65-F5344CB8AC3E}">
        <p14:creationId xmlns:p14="http://schemas.microsoft.com/office/powerpoint/2010/main" val="99186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Dažniausiai bijoma to, ko nesuprantama. O šiandien, laukiant COVID-19 pandemijos pabaigos, vis dar yra žmonių, abejojančių COVID-19 vakcinų nauda, saugumu ir būtinumu. Todėl aptarsime populiariausius mitus apie COVID-19 vakcinas.</a:t>
            </a:r>
            <a:endParaRPr lang="lt-LT" sz="1200" kern="1200" dirty="0">
              <a:solidFill>
                <a:schemeClr val="tx1"/>
              </a:solidFill>
              <a:effectLst/>
              <a:latin typeface="+mn-lt"/>
              <a:ea typeface="+mn-ea"/>
              <a:cs typeface="+mn-cs"/>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22</a:t>
            </a:fld>
            <a:endParaRPr lang="lt-LT"/>
          </a:p>
        </p:txBody>
      </p:sp>
    </p:spTree>
    <p:extLst>
      <p:ext uri="{BB962C8B-B14F-4D97-AF65-F5344CB8AC3E}">
        <p14:creationId xmlns:p14="http://schemas.microsoft.com/office/powerpoint/2010/main" val="2616273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#1</a:t>
            </a:r>
            <a:r>
              <a:rPr lang="lt-LT" sz="1800" b="1" dirty="0">
                <a:effectLst/>
                <a:latin typeface="Calibri" panose="020F0502020204030204" pitchFamily="34" charset="0"/>
                <a:ea typeface="Calibri" panose="020F0502020204030204" pitchFamily="34" charset="0"/>
                <a:cs typeface="Times New Roman" panose="02020603050405020304" pitchFamily="18" charset="0"/>
              </a:rPr>
              <a:t> COVID-19 vakcina gali sukelti COVID-19 infekciją</a:t>
            </a:r>
            <a:br>
              <a:rPr lang="lt-LT" sz="1800" b="1"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Nė vienoje COVID-19 vakcinų sudėtyje nėra gyvo viruso, galinčio sukelti ligą. Taip pat nėra baltymų ar informacijos, kuri lemtų viruso dauginimąsi ląstelėje. Todėl COVID-19 vakcina negali sukelti šios ligos. Po vakcinacijos gali pasireikšti į peršalimą panašūs simptomai, tokie kaip karščiavimas. Tačiau šie simptomai yra normali organizmo imuninė reakcija, kurią ir norima sukelti vakcina. Šie simptomai rodo, kad organizmas tinkamai reaguoja į vakciną. Imunitetui susidaryti reikia kelių savaičių ir dviejų vakcinos dozių (daugumai vakcinų). Tai reiškia, jog asmuo gali susirgti COVID-19 infekcija, jei prieš, ar praėjus nedaug laiko po vakcinacijos, užsikrėtė SARS-CoV-2 virusu. Taip yra dėl to, kad organizmui natūraliai reikia kelių savaičių, jog susidarytų antikūnai ir imunologinė atmintis prieš COVID-19 infekciją sukeliantį virusą. Remiantis turimais duomenimis, net ir susirgus COVID-19 infekcija po vakcinacijos, vakcina apsaugo nuo sunkios ligos eigos.</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23</a:t>
            </a:fld>
            <a:endParaRPr lang="lt-LT"/>
          </a:p>
        </p:txBody>
      </p:sp>
    </p:spTree>
    <p:extLst>
      <p:ext uri="{BB962C8B-B14F-4D97-AF65-F5344CB8AC3E}">
        <p14:creationId xmlns:p14="http://schemas.microsoft.com/office/powerpoint/2010/main" val="2847752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lt-LT" sz="1800" b="1" dirty="0">
                <a:effectLst/>
                <a:latin typeface="Calibri" panose="020F0502020204030204" pitchFamily="34" charset="0"/>
                <a:ea typeface="Calibri" panose="020F0502020204030204" pitchFamily="34" charset="0"/>
                <a:cs typeface="Times New Roman" panose="02020603050405020304" pitchFamily="18" charset="0"/>
              </a:rPr>
              <a:t>2 COVID-19 vakcina gali pakeisti asmens DNR</a:t>
            </a:r>
            <a:br>
              <a:rPr lang="lt-LT" sz="1800"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Vakcinoje esanti dirbtinė viruso genetinė medžiaga nepatenka į žmogaus ląstelės branduolyje esančią DNR, todėl negali jos pakeisti. Vakcinoje esanti </a:t>
            </a:r>
            <a:r>
              <a:rPr lang="lt-LT" sz="1800" dirty="0" err="1">
                <a:effectLst/>
                <a:latin typeface="Times New Roman" panose="02020603050405020304" pitchFamily="18" charset="0"/>
                <a:ea typeface="Calibri" panose="020F0502020204030204" pitchFamily="34" charset="0"/>
              </a:rPr>
              <a:t>iRNR</a:t>
            </a:r>
            <a:r>
              <a:rPr lang="lt-LT" sz="1800" dirty="0">
                <a:effectLst/>
                <a:latin typeface="Times New Roman" panose="02020603050405020304" pitchFamily="18" charset="0"/>
                <a:ea typeface="Calibri" panose="020F0502020204030204" pitchFamily="34" charset="0"/>
              </a:rPr>
              <a:t> turi ribotą gyvavimo trukmę – perdavusi informaciją apie baltymo gamybą suyra, todėl spyglio baltymo pagaminamas ribotas kiekis – tiek, kiek užtenka aktyvuoti imuninę sistemą.</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24</a:t>
            </a:fld>
            <a:endParaRPr lang="lt-LT"/>
          </a:p>
        </p:txBody>
      </p:sp>
    </p:spTree>
    <p:extLst>
      <p:ext uri="{BB962C8B-B14F-4D97-AF65-F5344CB8AC3E}">
        <p14:creationId xmlns:p14="http://schemas.microsoft.com/office/powerpoint/2010/main" val="912863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lt-LT" sz="1800" b="1" dirty="0">
                <a:effectLst/>
                <a:latin typeface="Calibri" panose="020F0502020204030204" pitchFamily="34" charset="0"/>
                <a:ea typeface="Calibri" panose="020F0502020204030204" pitchFamily="34" charset="0"/>
                <a:cs typeface="Times New Roman" panose="02020603050405020304" pitchFamily="18" charset="0"/>
              </a:rPr>
              <a:t>3 Ne visos vakcinos yra geros ir suteikia imunitetą </a:t>
            </a:r>
            <a:br>
              <a:rPr lang="lt-LT" sz="1800" b="1"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Visos patvirtintos vakcinos yra geros ir efektyvios. Nors skirtingos vakcinų rūšys (</a:t>
            </a:r>
            <a:r>
              <a:rPr lang="lt-LT" sz="1800" dirty="0" err="1">
                <a:effectLst/>
                <a:latin typeface="Times New Roman" panose="02020603050405020304" pitchFamily="18" charset="0"/>
                <a:ea typeface="Calibri" panose="020F0502020204030204" pitchFamily="34" charset="0"/>
              </a:rPr>
              <a:t>iRNR</a:t>
            </a:r>
            <a:r>
              <a:rPr lang="lt-LT" sz="1800" dirty="0">
                <a:effectLst/>
                <a:latin typeface="Times New Roman" panose="02020603050405020304" pitchFamily="18" charset="0"/>
                <a:ea typeface="Calibri" panose="020F0502020204030204" pitchFamily="34" charset="0"/>
              </a:rPr>
              <a:t>, viruso-vektoriaus, antigeno ar </a:t>
            </a:r>
            <a:r>
              <a:rPr lang="lt-LT" sz="1800" dirty="0" err="1">
                <a:effectLst/>
                <a:latin typeface="Times New Roman" panose="02020603050405020304" pitchFamily="18" charset="0"/>
                <a:ea typeface="Calibri" panose="020F0502020204030204" pitchFamily="34" charset="0"/>
              </a:rPr>
              <a:t>inaktyvuoto</a:t>
            </a:r>
            <a:r>
              <a:rPr lang="lt-LT" sz="1800" dirty="0">
                <a:effectLst/>
                <a:latin typeface="Times New Roman" panose="02020603050405020304" pitchFamily="18" charset="0"/>
                <a:ea typeface="Calibri" panose="020F0502020204030204" pitchFamily="34" charset="0"/>
              </a:rPr>
              <a:t> viruso vakcinos) veikia skirtingai, tačiau visų vakcinų veikimo principas yra sukelti imuninį atsaką, padedantį organizmui pasigaminti atminties ląstelių ir apsauginių antikūnų. Susidariusio imuniteto stiprumas priklauso nuo pačio organizmo biologinių savybių bei nuo atminties ląstelių gyvavimo trukmės.</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25</a:t>
            </a:fld>
            <a:endParaRPr lang="lt-LT"/>
          </a:p>
        </p:txBody>
      </p:sp>
    </p:spTree>
    <p:extLst>
      <p:ext uri="{BB962C8B-B14F-4D97-AF65-F5344CB8AC3E}">
        <p14:creationId xmlns:p14="http://schemas.microsoft.com/office/powerpoint/2010/main" val="16617570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lt-LT" sz="1800" b="1" dirty="0">
                <a:effectLst/>
                <a:latin typeface="Calibri" panose="020F0502020204030204" pitchFamily="34" charset="0"/>
                <a:ea typeface="Calibri" panose="020F0502020204030204" pitchFamily="34" charset="0"/>
                <a:cs typeface="Times New Roman" panose="02020603050405020304" pitchFamily="18" charset="0"/>
              </a:rPr>
              <a:t>4 Imunitetui susidaryti pakanka ir vienos vakcinos dozės </a:t>
            </a:r>
            <a:br>
              <a:rPr lang="lt-LT" sz="1800" b="1"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Daugumai COVID-19 vakcinų (išskyrus </a:t>
            </a:r>
            <a:r>
              <a:rPr lang="lt-LT" sz="1800" dirty="0" err="1">
                <a:effectLst/>
                <a:latin typeface="Times New Roman" panose="02020603050405020304" pitchFamily="18" charset="0"/>
                <a:ea typeface="Calibri" panose="020F0502020204030204" pitchFamily="34" charset="0"/>
              </a:rPr>
              <a:t>Janssen</a:t>
            </a:r>
            <a:r>
              <a:rPr lang="lt-LT" sz="1800" dirty="0">
                <a:effectLst/>
                <a:latin typeface="Times New Roman" panose="02020603050405020304" pitchFamily="18" charset="0"/>
                <a:ea typeface="Calibri" panose="020F0502020204030204" pitchFamily="34" charset="0"/>
              </a:rPr>
              <a:t>, </a:t>
            </a:r>
            <a:r>
              <a:rPr lang="lt-LT" sz="1800" dirty="0" err="1">
                <a:effectLst/>
                <a:latin typeface="Times New Roman" panose="02020603050405020304" pitchFamily="18" charset="0"/>
                <a:ea typeface="Calibri" panose="020F0502020204030204" pitchFamily="34" charset="0"/>
              </a:rPr>
              <a:t>Johnson&amp;Johnson</a:t>
            </a:r>
            <a:r>
              <a:rPr lang="lt-LT" sz="1800" dirty="0">
                <a:effectLst/>
                <a:latin typeface="Times New Roman" panose="02020603050405020304" pitchFamily="18" charset="0"/>
                <a:ea typeface="Calibri" panose="020F0502020204030204" pitchFamily="34" charset="0"/>
              </a:rPr>
              <a:t>)</a:t>
            </a:r>
            <a:r>
              <a:rPr lang="lt-LT" sz="1800" b="1" dirty="0">
                <a:effectLst/>
                <a:latin typeface="Times New Roman" panose="02020603050405020304" pitchFamily="18" charset="0"/>
                <a:ea typeface="Calibri" panose="020F0502020204030204" pitchFamily="34" charset="0"/>
              </a:rPr>
              <a:t> </a:t>
            </a:r>
            <a:r>
              <a:rPr lang="lt-LT" sz="1800" dirty="0">
                <a:effectLst/>
                <a:latin typeface="Times New Roman" panose="02020603050405020304" pitchFamily="18" charset="0"/>
                <a:ea typeface="Calibri" panose="020F0502020204030204" pitchFamily="34" charset="0"/>
              </a:rPr>
              <a:t>reikalingos dvi vakcinos dozės. Pirmoji vakcinos dozė inicijuoja imuninę apsaugą, o antroji vakcinos dozė šią apsaugą sustiprina ir užtikrina ilgesnį jos veikimą, nes imuninės atminties ląstelės pakartotinai susidūrusios su antigenu ilgiau atsimena ligos sukėlėją.</a:t>
            </a:r>
            <a:r>
              <a:rPr lang="lt-LT" sz="1800" b="1" dirty="0">
                <a:effectLst/>
                <a:latin typeface="Times New Roman" panose="02020603050405020304" pitchFamily="18" charset="0"/>
                <a:ea typeface="Calibri" panose="020F0502020204030204" pitchFamily="34" charset="0"/>
              </a:rPr>
              <a:t> </a:t>
            </a:r>
            <a:r>
              <a:rPr lang="lt-LT" sz="1800" dirty="0">
                <a:effectLst/>
                <a:latin typeface="Times New Roman" panose="02020603050405020304" pitchFamily="18" charset="0"/>
                <a:ea typeface="Calibri" panose="020F0502020204030204" pitchFamily="34" charset="0"/>
              </a:rPr>
              <a:t>Susidaryti imunitetui prieš SARS-CoV-2 virusą reikia laiko. Šiuo metu laikoma, jog imunitetas susidaro po antros dozės praėjus bent 14 d. Kiek šis imunitetas išlieka dar nėra žinoma, todėl atliekami tyrimai, kuriais siekiama išsiaiškinti imunologinės atminties trukmę.</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26</a:t>
            </a:fld>
            <a:endParaRPr lang="lt-LT"/>
          </a:p>
        </p:txBody>
      </p:sp>
    </p:spTree>
    <p:extLst>
      <p:ext uri="{BB962C8B-B14F-4D97-AF65-F5344CB8AC3E}">
        <p14:creationId xmlns:p14="http://schemas.microsoft.com/office/powerpoint/2010/main" val="1146048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lt-LT" sz="1800" b="1" dirty="0">
                <a:effectLst/>
                <a:latin typeface="Calibri" panose="020F0502020204030204" pitchFamily="34" charset="0"/>
                <a:ea typeface="Calibri" panose="020F0502020204030204" pitchFamily="34" charset="0"/>
                <a:cs typeface="Times New Roman" panose="02020603050405020304" pitchFamily="18" charset="0"/>
              </a:rPr>
              <a:t>5 Gavus COVID-19 vakciną, diagnostiniai COVID-19 viruso testai bus teigiami</a:t>
            </a:r>
            <a:br>
              <a:rPr lang="lt-LT" sz="1800" b="1"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Nei viena vakcina negali lemti, jog po skiepo COVID-19 viruso diagnostinis tyrimas bus teigiamas. Šie diagnostiniai tyrimai rodo tik aktyvią COVID-19 infekciją ir vakcinacija tyrimo atsakymo paveikti negali. Vienintelis teigiamas tyrimas, kuris ir siekiama, kad būtų teigiamas, yra antikūnų tyrimas. Teigiamas antikūnų tyrimo rezultatas parodo, kad asmuo po vakcinacijos turi susidariusį imunitetą arba infekcija yra persirgęs ir organizme turi antikūnų prieš COVID-19 infekciją sukeliantį virusą, todėl turi imunitetą prieš šį ligos sukėlėją.</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27</a:t>
            </a:fld>
            <a:endParaRPr lang="lt-LT"/>
          </a:p>
        </p:txBody>
      </p:sp>
    </p:spTree>
    <p:extLst>
      <p:ext uri="{BB962C8B-B14F-4D97-AF65-F5344CB8AC3E}">
        <p14:creationId xmlns:p14="http://schemas.microsoft.com/office/powerpoint/2010/main" val="667129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b="1" dirty="0">
                <a:effectLst/>
                <a:latin typeface="Calibri" panose="020F0502020204030204" pitchFamily="34" charset="0"/>
                <a:ea typeface="Calibri" panose="020F0502020204030204" pitchFamily="34" charset="0"/>
                <a:cs typeface="Times New Roman" panose="02020603050405020304" pitchFamily="18" charset="0"/>
              </a:rPr>
              <a:t>Mitas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r>
              <a:rPr lang="lt-LT" sz="1800" b="1" dirty="0">
                <a:effectLst/>
                <a:latin typeface="Calibri" panose="020F0502020204030204" pitchFamily="34" charset="0"/>
                <a:ea typeface="Calibri" panose="020F0502020204030204" pitchFamily="34" charset="0"/>
                <a:cs typeface="Times New Roman" panose="02020603050405020304" pitchFamily="18" charset="0"/>
              </a:rPr>
              <a:t>6 Gavus vakciną galima nedėvėti apsauginės kaukės</a:t>
            </a:r>
            <a:br>
              <a:rPr lang="lt-LT" sz="1800" b="1" dirty="0">
                <a:effectLst/>
                <a:latin typeface="Calibri" panose="020F0502020204030204" pitchFamily="34" charset="0"/>
                <a:ea typeface="Calibri" panose="020F0502020204030204" pitchFamily="34" charset="0"/>
                <a:cs typeface="Times New Roman" panose="02020603050405020304" pitchFamily="18" charset="0"/>
              </a:rPr>
            </a:br>
            <a:r>
              <a:rPr lang="lt-LT" sz="1800" dirty="0">
                <a:effectLst/>
                <a:latin typeface="Times New Roman" panose="02020603050405020304" pitchFamily="18" charset="0"/>
                <a:ea typeface="Calibri" panose="020F0502020204030204" pitchFamily="34" charset="0"/>
              </a:rPr>
              <a:t>Net ir pasiskiepijus reikia laikytis rekomendacijų ir dėvėti nosį ir burną dengiančią apsauginę kaukę, nes po vakcinacijos imunitetui susidaryti reikia kelių savaičių, per tą laiką asmuo gali užsikrėsti COVID-19 infekcija, todėl kaukės šią riziką sumažina. Taip pat net ir pasiskiepijęs asmuo gali tapti viruso nešiotoju ir platintoju, tačiau pats infekcija nesirgti (</a:t>
            </a:r>
            <a:r>
              <a:rPr lang="lt-LT" sz="1800" dirty="0" err="1">
                <a:effectLst/>
                <a:latin typeface="Times New Roman" panose="02020603050405020304" pitchFamily="18" charset="0"/>
                <a:ea typeface="Calibri" panose="020F0502020204030204" pitchFamily="34" charset="0"/>
              </a:rPr>
              <a:t>besimptominė</a:t>
            </a:r>
            <a:r>
              <a:rPr lang="lt-LT" sz="1800" dirty="0">
                <a:effectLst/>
                <a:latin typeface="Times New Roman" panose="02020603050405020304" pitchFamily="18" charset="0"/>
                <a:ea typeface="Calibri" panose="020F0502020204030204" pitchFamily="34" charset="0"/>
              </a:rPr>
              <a:t> infekcija).</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28</a:t>
            </a:fld>
            <a:endParaRPr lang="lt-LT"/>
          </a:p>
        </p:txBody>
      </p:sp>
    </p:spTree>
    <p:extLst>
      <p:ext uri="{BB962C8B-B14F-4D97-AF65-F5344CB8AC3E}">
        <p14:creationId xmlns:p14="http://schemas.microsoft.com/office/powerpoint/2010/main" val="634465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Vakcinomis siekiama apsaugoti ne tik paskiepytus asmenis, bet ir tuos žmones, kurie dėl tam tikrų fiziologinių savybių ar sveikatos būklės negali būti paskiepyti – tai naujagimiai, nėščiosios, alergiški ar sergantys tam tikromis ligomis asmenys. Šie žmonės nuo infekcijos apsaugomi kolektyvinio (bandos) imuniteto dėka. Kolektyvinis imunitetas susiformuoja tada, kai pakankamas kiekis populiacijos yra apsaugoti nuo ligos, nes šia liga persirgo arba yra nuo jos paskiepyti. Dėl kolektyvinio imuniteto infekcijai sunku plisti nuo žmogaus žmogui, nes didžioji dauguma asmenų turi imunitetą ir patogenas nespėja išplisti. Vis dar nėra tiksliai žinoma, kokią dalį populiacijos reikia paskiepyti, jog būtų pasiektas kolektyvinis imunitetas prieš COVID-19, tačiau šiuo klausimu vyksta intensyvūs tyrimai. Taigi, pasiskiepijęs apsaugai ne tik save, bet ir kitus, o kiekvienas paskiepytas asmuo priartina COVID-19 pandemijos pabaigą.</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29</a:t>
            </a:fld>
            <a:endParaRPr lang="lt-LT"/>
          </a:p>
        </p:txBody>
      </p:sp>
    </p:spTree>
    <p:extLst>
      <p:ext uri="{BB962C8B-B14F-4D97-AF65-F5344CB8AC3E}">
        <p14:creationId xmlns:p14="http://schemas.microsoft.com/office/powerpoint/2010/main" val="2541248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Kad suprastumėme, kaip veikia vakcinos, iš pradžių reikia susipažinti, kaip su ligos sukėlėju kovoja mūsų organizmas. Pradžioje patogenui patekti į organizmą trukdo oda ir gleivinės, sudarydamos fizinį barjerą. Jeigu šis barjeras yra pažeidžiamas arba patogenas pro jį prasibrauna, į organizmo gynybą stoja įgyto imuniteto ląstelės. Šios ląstelės skatina uždegimą, todėl infekcijos vieta patinsta ir parausta, taip pat pakyla kūno temperatūra – tai ženklas, kad organizmas kovoja su infekcija. Didesnė kūno temperatūra slopina patogeno dauginimąsi ir sustiprina imuninį atsaką. Į infekcijos vietą atvykusios imuninės ląstelės – </a:t>
            </a:r>
            <a:r>
              <a:rPr lang="lt-LT" sz="1800" dirty="0" err="1">
                <a:effectLst/>
                <a:latin typeface="Times New Roman" panose="02020603050405020304" pitchFamily="18" charset="0"/>
                <a:ea typeface="Calibri" panose="020F0502020204030204" pitchFamily="34" charset="0"/>
              </a:rPr>
              <a:t>fagocitai</a:t>
            </a:r>
            <a:r>
              <a:rPr lang="lt-LT" sz="1800" dirty="0">
                <a:effectLst/>
                <a:latin typeface="Times New Roman" panose="02020603050405020304" pitchFamily="18" charset="0"/>
                <a:ea typeface="Calibri" panose="020F0502020204030204" pitchFamily="34" charset="0"/>
              </a:rPr>
              <a:t>, ima naikinti patogenus, juos prarydamos ir suvirškindamos. </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4</a:t>
            </a:fld>
            <a:endParaRPr lang="lt-LT"/>
          </a:p>
        </p:txBody>
      </p:sp>
    </p:spTree>
    <p:extLst>
      <p:ext uri="{BB962C8B-B14F-4D97-AF65-F5344CB8AC3E}">
        <p14:creationId xmlns:p14="http://schemas.microsoft.com/office/powerpoint/2010/main" val="1467734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Jeigu šioms ląstelėms nepavyksta susidoroti su infekcija, į pagalbą kviečiamos įgyto imuniteto ląstelės – limfocitai. Limfocitai iš ligos sukėlėją </a:t>
            </a:r>
            <a:r>
              <a:rPr lang="lt-LT" sz="1800" dirty="0" err="1">
                <a:effectLst/>
                <a:latin typeface="Times New Roman" panose="02020603050405020304" pitchFamily="18" charset="0"/>
                <a:ea typeface="Calibri" panose="020F0502020204030204" pitchFamily="34" charset="0"/>
              </a:rPr>
              <a:t>fagocitavusių</a:t>
            </a:r>
            <a:r>
              <a:rPr lang="lt-LT" sz="1800" dirty="0">
                <a:effectLst/>
                <a:latin typeface="Times New Roman" panose="02020603050405020304" pitchFamily="18" charset="0"/>
                <a:ea typeface="Calibri" panose="020F0502020204030204" pitchFamily="34" charset="0"/>
              </a:rPr>
              <a:t> ląstelių gauna informaciją apie organizmą užpuolusį patogeną arba kitaip vadinamą antigeną. Taip šios ląstelės aktyvinamos ir ima dalintis, sukurdamos didelį kiekį savo klonų, kurie reaguoja ir kovoja su patogenu. Dalis aktyvintų limfocitų ima gaminti antigenui (patogenui) specifinius antikūnus, kurie pažymi patogeną ir taip nurodo, jog jį būtina fagocituoti. Kita dalis limfocitų atpažįsta patogenu užkrėstas ląsteles ir jas sunaikina. </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5</a:t>
            </a:fld>
            <a:endParaRPr lang="lt-LT"/>
          </a:p>
        </p:txBody>
      </p:sp>
    </p:spTree>
    <p:extLst>
      <p:ext uri="{BB962C8B-B14F-4D97-AF65-F5344CB8AC3E}">
        <p14:creationId xmlns:p14="http://schemas.microsoft.com/office/powerpoint/2010/main" val="1064704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800" dirty="0">
                <a:effectLst/>
                <a:latin typeface="Times New Roman" panose="02020603050405020304" pitchFamily="18" charset="0"/>
                <a:ea typeface="Calibri" panose="020F0502020204030204" pitchFamily="34" charset="0"/>
              </a:rPr>
              <a:t>Deja, specifinis imuninis atsakas yra lėtas, nes jam susidaryti gali prireikti net kelių savaičių, todėl infekcija organizmui gali pridaryti nemažai žalos. Tačiau pasveikus organizmas įgyja bene svarbiausią įgyto imuninio atsako savybę – imunologinę atmintį. Pirmą kartą į organizmą patekus konkrečiam patogenui susidaro nedidelė dalis atminties ląstelių. Šios ląstelės iš karto suaktyvinamos, vos tik tas pats patogenas į organizmą patenka pakartotinai. Todėl patogenas yra sunaikinamas jam dar nespėjus išplisti po organizmą ir sukelti ligos simptomų. Tad asmuo turi imunitetą tam tikrai ligai, kai patogenas nebesukelia ligos, o asmens organizme yra pakankamas kiekis atminties ląstelių ir jų gaminamų antikūnų (antikūnų titras). Kiek laiko asmuo būna atsparus tam tikrai infekcijai priklauso nuo to, kaip dažnai jo organizmas susiduria su patogenu. Kiekvieną kartą tam pačiam patogenui pakartotinai patenkant į organizmą susiformuoja vis daugiau atminties ląstelių. Naujai susiformavusios atminties ląstelės pakeičia žuvusias, todėl organizmo atsparumas patogenui išlieka. </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6</a:t>
            </a:fld>
            <a:endParaRPr lang="lt-LT"/>
          </a:p>
        </p:txBody>
      </p:sp>
    </p:spTree>
    <p:extLst>
      <p:ext uri="{BB962C8B-B14F-4D97-AF65-F5344CB8AC3E}">
        <p14:creationId xmlns:p14="http://schemas.microsoft.com/office/powerpoint/2010/main" val="2184295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Tam, kad žmogui nereiktų natūraliai susirgti pavojingomis infekcijomis ir rizikuoti savo sveikata, o kartais ir gyvybe, buvo sugalvotas genialus sprendimas – vakcinacija. Jos metu į organizmą suleidus ligos sukelti negalintį patogeną arba jo fragmentus sukeliamas lengvas imuninis atsakas – organizmas mano, jog jį užpuolė pavojingas patogenas ir ima su juo kovoti. Paskiepytam asmeniui gali skaudėti dūrio vietą, ji taip pat gali parausti ar patinti – tai rodo vietinę uždegiminę reakciją, kuri yra visiškai nepavojinga. Taip pat po skiepo gali šiek tiek pakilti temperatūra – tai taip pat visiškai normalu, nes organizmas atpažino vakcinoje esančią svetimą medžiagą ir ėmė su ja kovoti. Vakcinacijos tikslas – imunologinės atminties susidarymas, tačiau jai susidaryti prireikia kelių savaičių ir kelių vakcinos dozių. Kai tikrasis ligos sukėlėjas, nuo kurio buvo paskiepyta, patenka į organizmą, į jį iš karto reaguoja susidariusios atminties ląstelės. Šios ląstelės sukelia stiprų imuninį atsaką ir patogeną sunaikina, todėl ligos simptomai nesivysto, o po tokio susidūrimo su patogenu organizme papildomai susidaro naujos atminties ląstelės, todėl imunitetas prieš tam tikrą ligos sukėlėją išlieka ilgiau.</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7</a:t>
            </a:fld>
            <a:endParaRPr lang="lt-LT"/>
          </a:p>
        </p:txBody>
      </p:sp>
    </p:spTree>
    <p:extLst>
      <p:ext uri="{BB962C8B-B14F-4D97-AF65-F5344CB8AC3E}">
        <p14:creationId xmlns:p14="http://schemas.microsoft.com/office/powerpoint/2010/main" val="3295394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Times New Roman" panose="02020603050405020304" pitchFamily="18" charset="0"/>
                <a:ea typeface="Calibri" panose="020F0502020204030204" pitchFamily="34" charset="0"/>
              </a:rPr>
              <a:t>Visos ES rinkoje esančios vakcinos yra saugios ir patvirtintos Europos vaistų agentūros. Jų saugumui ir patikimumui užtikrinti atliekami </a:t>
            </a:r>
            <a:r>
              <a:rPr lang="lt-LT" sz="1800" dirty="0" err="1">
                <a:effectLst/>
                <a:latin typeface="Times New Roman" panose="02020603050405020304" pitchFamily="18" charset="0"/>
                <a:ea typeface="Calibri" panose="020F0502020204030204" pitchFamily="34" charset="0"/>
              </a:rPr>
              <a:t>ikiklinikiniai</a:t>
            </a:r>
            <a:r>
              <a:rPr lang="lt-LT" sz="1800" dirty="0">
                <a:effectLst/>
                <a:latin typeface="Times New Roman" panose="02020603050405020304" pitchFamily="18" charset="0"/>
                <a:ea typeface="Calibri" panose="020F0502020204030204" pitchFamily="34" charset="0"/>
              </a:rPr>
              <a:t> tyrimai. Ir pradžių sukurta vakcina tikrinama naudojant laboratorinius gyvūnus, dažniausiai peles. Šių tyrimų metu patikrinama, ar vakcina sukelia imuninį atsaką. Vėliau tyrimai pakartojami naudojant stambesnius gyvūnus. Jei nustatoma, kad vakcina yra efektyvi, leidžiama pradėti klinikinius tyrimus su žmonėmis. Šie tyrimai susidaro iš trijų etapų. Pirmajame etape dalyvauja keliasdešimt savanorių, vėliau grupė didinama iki kelių šimtų, o trečiajame etape dalyvauja keliasdešimt tūkstančių žmonių. Tyrimų metu taip pat registruojami ir įvairūs imuninio atsako rodikliai bei galimos šalutinės reakcijos. Jog vakcina būtų patvirtinta, užregistruota ir ja būtų leista skiepyti žmones, būtina, jog visi šie patikros etapai būtų praeiti, o vakcinos saugumas nekeltų abejonių. Šiuos duomenis išnagrinėja vaistus ir vakcinas registruojančios agentūros. Šios institucijos įvertina, ar vakcina padeda sukurti imuninį atsaką bei, ar vakcina buvo sukėlusi stiprų pašalinį poveikį. Jeigu ekspertai nustato, jog vakcina yra saugi ir efektyvi, ji užregistruojama. Tuo tarpu, jei šios agentūros nustato, jog klinikinių tyrimų duomenys yra blogi – vakcina neefektyvi ir pavojinga, ji nėra registruojama ir ja asmenys nėra skiepijami.</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8</a:t>
            </a:fld>
            <a:endParaRPr lang="lt-LT"/>
          </a:p>
        </p:txBody>
      </p:sp>
    </p:spTree>
    <p:extLst>
      <p:ext uri="{BB962C8B-B14F-4D97-AF65-F5344CB8AC3E}">
        <p14:creationId xmlns:p14="http://schemas.microsoft.com/office/powerpoint/2010/main" val="933758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Vakcinų sudėtis yra skelbiama vakcinos gamintojo informaciniame lape ir yra viešai prieinama visiems asmenims. Vakcinų sudėtis yra įvairi ir gali kisti nuo vakcinos tipo bei gamintojo, tačiau visi vakcinos komponentai yra griežtai reglamentuoti, patikrinti, patikimi ir saugūs.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Svarbiausias vakcinų komponentas yra antigenai – tai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inaktyvuoti</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arba susilpninti mikroorganizmai, jų fragmentai ar baltymai. Antigenai yra esminė vakcinų dalis, nes sužadina organizmo imuninę sistemą ir skatina jos atsaką.</a:t>
            </a:r>
          </a:p>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Vakcinų sudėtyje taip pat gali būti </a:t>
            </a:r>
            <a:r>
              <a:rPr lang="lt-LT" sz="1800" dirty="0" err="1">
                <a:effectLst/>
                <a:latin typeface="Times New Roman" panose="02020603050405020304" pitchFamily="18" charset="0"/>
                <a:ea typeface="Calibri" panose="020F0502020204030204" pitchFamily="34" charset="0"/>
                <a:cs typeface="Times New Roman" panose="02020603050405020304" pitchFamily="18" charset="0"/>
              </a:rPr>
              <a:t>adjuvantų</a:t>
            </a: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 – tai imuninį atsaką prieš vakcinoje esantį antigeną stimuliuojančios medžiagos. Adjuvantai vakciną padaro efektyvesnę, nes sustiprina, pagreitina ir prailgina specifinį imuninį atsaką.</a:t>
            </a:r>
          </a:p>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Kai kuriose vakcinose aptinkama ir labai nedidelis kiekis antibiotikų. Šios medžiagos apsaugo ląsteles nuo bakterinio užkrato, jei vakcinos gamyboje naudojama ląstelių kultūra, kurioje auginami virusai.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lt-LT" sz="1800" dirty="0">
                <a:effectLst/>
                <a:latin typeface="Times New Roman" panose="02020603050405020304" pitchFamily="18" charset="0"/>
                <a:ea typeface="Calibri" panose="020F0502020204030204" pitchFamily="34" charset="0"/>
                <a:cs typeface="Times New Roman" panose="02020603050405020304" pitchFamily="18" charset="0"/>
              </a:rPr>
              <a:t>Taip pat vakcinose yra stabilizuojančių medžiagų, kurios palaiko vakcinos efektyvumą, bei konservantų, kurie užkerta kelią bakterijų ir grybelių augimui.</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r>
              <a:rPr lang="lt-LT" sz="1800" dirty="0">
                <a:effectLst/>
                <a:latin typeface="Times New Roman" panose="02020603050405020304" pitchFamily="18" charset="0"/>
                <a:ea typeface="Calibri" panose="020F0502020204030204" pitchFamily="34" charset="0"/>
              </a:rPr>
              <a:t>Kai kuriose vakcinose taip pat galima aptikti ir kitų po gamybos etapų likusių medžiagų pėdsakų. Pavyzdžiui, kiaušinio baltymai aptinkami, jei virusinė vakcina auginama vištų embrionuose. Mielės naudojamos </a:t>
            </a:r>
            <a:r>
              <a:rPr lang="lt-LT" sz="1800" dirty="0" err="1">
                <a:effectLst/>
                <a:latin typeface="Times New Roman" panose="02020603050405020304" pitchFamily="18" charset="0"/>
                <a:ea typeface="Calibri" panose="020F0502020204030204" pitchFamily="34" charset="0"/>
              </a:rPr>
              <a:t>rekombinantinių</a:t>
            </a:r>
            <a:r>
              <a:rPr lang="lt-LT" sz="1800" dirty="0">
                <a:effectLst/>
                <a:latin typeface="Times New Roman" panose="02020603050405020304" pitchFamily="18" charset="0"/>
                <a:ea typeface="Calibri" panose="020F0502020204030204" pitchFamily="34" charset="0"/>
              </a:rPr>
              <a:t> vakcinų gamyboje, todėl vakcinoje gali būti mielių baltymų pėdsakų. Švirkšto adatos galas dažnai būna apsaugotas lateksu, todėl į vakciną gali patekti nedidelis kiekis latekso. Tačiau nei vienoje patvirtintoje COVID-19 vakcinoje nėra </a:t>
            </a:r>
            <a:r>
              <a:rPr lang="lt-LT" sz="1800" dirty="0" err="1">
                <a:effectLst/>
                <a:latin typeface="Times New Roman" panose="02020603050405020304" pitchFamily="18" charset="0"/>
                <a:ea typeface="Calibri" panose="020F0502020204030204" pitchFamily="34" charset="0"/>
              </a:rPr>
              <a:t>formaldehido</a:t>
            </a:r>
            <a:r>
              <a:rPr lang="lt-LT" sz="1800" dirty="0">
                <a:effectLst/>
                <a:latin typeface="Times New Roman" panose="02020603050405020304" pitchFamily="18" charset="0"/>
                <a:ea typeface="Calibri" panose="020F0502020204030204" pitchFamily="34" charset="0"/>
              </a:rPr>
              <a:t>, aliuminio ar </a:t>
            </a:r>
            <a:r>
              <a:rPr lang="lt-LT" sz="1800" dirty="0" err="1">
                <a:effectLst/>
                <a:latin typeface="Times New Roman" panose="02020603050405020304" pitchFamily="18" charset="0"/>
                <a:ea typeface="Calibri" panose="020F0502020204030204" pitchFamily="34" charset="0"/>
              </a:rPr>
              <a:t>timerosalio</a:t>
            </a:r>
            <a:r>
              <a:rPr lang="lt-LT" sz="1800" dirty="0">
                <a:effectLst/>
                <a:latin typeface="Times New Roman" panose="02020603050405020304" pitchFamily="18" charset="0"/>
                <a:ea typeface="Calibri" panose="020F0502020204030204" pitchFamily="34" charset="0"/>
              </a:rPr>
              <a:t> (gyvsidabrio).</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9</a:t>
            </a:fld>
            <a:endParaRPr lang="lt-LT"/>
          </a:p>
        </p:txBody>
      </p:sp>
    </p:spTree>
    <p:extLst>
      <p:ext uri="{BB962C8B-B14F-4D97-AF65-F5344CB8AC3E}">
        <p14:creationId xmlns:p14="http://schemas.microsoft.com/office/powerpoint/2010/main" val="1885175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lt-LT" sz="1800" dirty="0">
                <a:effectLst/>
                <a:latin typeface="Times New Roman" panose="02020603050405020304" pitchFamily="18" charset="0"/>
                <a:ea typeface="Calibri" panose="020F0502020204030204" pitchFamily="34" charset="0"/>
              </a:rPr>
              <a:t>COVID-19 vakcinų tikslas – užtikrinti pasiskiepijusio apsaugą ir sukurti imunitetą prieš COVID-19 infekciją. Šiuo metu registruotos vakcinos yra skiepijamos į žasto raumenis. Jei naudojama vakcina, kuriai reikalingos dvi dozės, abu kartus bus skiepijama to pačio gamintojo vakcina. COVID-19 vakcinomis negali skiepytis asmenys, kuriems kada nors yra buvę alerginių ar anafilaksinių alerginių reakcijų vakcinos sudedamosioms dalims. Vakcinos sudedamosios dalys yra nurodytos vakcinos gamintojo informaciniame lape ir yra viešai prieinamos kiekvienam.</a:t>
            </a:r>
            <a:endParaRPr lang="lt-LT" dirty="0"/>
          </a:p>
        </p:txBody>
      </p:sp>
      <p:sp>
        <p:nvSpPr>
          <p:cNvPr id="4" name="Skaidrės numerio vietos rezervavimo ženklas 3"/>
          <p:cNvSpPr>
            <a:spLocks noGrp="1"/>
          </p:cNvSpPr>
          <p:nvPr>
            <p:ph type="sldNum" sz="quarter" idx="5"/>
          </p:nvPr>
        </p:nvSpPr>
        <p:spPr/>
        <p:txBody>
          <a:bodyPr/>
          <a:lstStyle/>
          <a:p>
            <a:fld id="{0B2539AE-C59D-4CBA-96BE-8C866A39163F}" type="slidenum">
              <a:rPr lang="lt-LT" smtClean="0"/>
              <a:t>10</a:t>
            </a:fld>
            <a:endParaRPr lang="lt-LT"/>
          </a:p>
        </p:txBody>
      </p:sp>
    </p:spTree>
    <p:extLst>
      <p:ext uri="{BB962C8B-B14F-4D97-AF65-F5344CB8AC3E}">
        <p14:creationId xmlns:p14="http://schemas.microsoft.com/office/powerpoint/2010/main" val="782038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p:cNvSpPr>
            <a:spLocks noGrp="1"/>
          </p:cNvSpPr>
          <p:nvPr>
            <p:ph type="dt" sz="half" idx="10"/>
          </p:nvPr>
        </p:nvSpPr>
        <p:spPr/>
        <p:txBody>
          <a:bodyPr/>
          <a:lstStyle/>
          <a:p>
            <a:fld id="{7D2C49C1-A216-49E7-AF9D-82460EBFC282}" type="datetimeFigureOut">
              <a:rPr lang="lt-LT" smtClean="0"/>
              <a:t>2021-03-26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2083083261"/>
      </p:ext>
    </p:extLst>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7D2C49C1-A216-49E7-AF9D-82460EBFC282}" type="datetimeFigureOut">
              <a:rPr lang="lt-LT" smtClean="0"/>
              <a:t>2021-03-26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3014671826"/>
      </p:ext>
    </p:extLst>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7D2C49C1-A216-49E7-AF9D-82460EBFC282}" type="datetimeFigureOut">
              <a:rPr lang="lt-LT" smtClean="0"/>
              <a:t>2021-03-26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3854699810"/>
      </p:ext>
    </p:extLst>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7D2C49C1-A216-49E7-AF9D-82460EBFC282}" type="datetimeFigureOut">
              <a:rPr lang="lt-LT" smtClean="0"/>
              <a:t>2021-03-26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2213932152"/>
      </p:ext>
    </p:extLst>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D2C49C1-A216-49E7-AF9D-82460EBFC282}" type="datetimeFigureOut">
              <a:rPr lang="lt-LT" smtClean="0"/>
              <a:t>2021-03-26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1275258275"/>
      </p:ext>
    </p:extLst>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p:cNvSpPr>
            <a:spLocks noGrp="1"/>
          </p:cNvSpPr>
          <p:nvPr>
            <p:ph type="dt" sz="half" idx="10"/>
          </p:nvPr>
        </p:nvSpPr>
        <p:spPr/>
        <p:txBody>
          <a:bodyPr/>
          <a:lstStyle/>
          <a:p>
            <a:fld id="{7D2C49C1-A216-49E7-AF9D-82460EBFC282}" type="datetimeFigureOut">
              <a:rPr lang="lt-LT" smtClean="0"/>
              <a:t>2021-03-26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3859887187"/>
      </p:ext>
    </p:extLst>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p:cNvSpPr>
            <a:spLocks noGrp="1"/>
          </p:cNvSpPr>
          <p:nvPr>
            <p:ph type="dt" sz="half" idx="10"/>
          </p:nvPr>
        </p:nvSpPr>
        <p:spPr/>
        <p:txBody>
          <a:bodyPr/>
          <a:lstStyle/>
          <a:p>
            <a:fld id="{7D2C49C1-A216-49E7-AF9D-82460EBFC282}" type="datetimeFigureOut">
              <a:rPr lang="lt-LT" smtClean="0"/>
              <a:t>2021-03-26</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875497963"/>
      </p:ext>
    </p:extLst>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Date Placeholder 2"/>
          <p:cNvSpPr>
            <a:spLocks noGrp="1"/>
          </p:cNvSpPr>
          <p:nvPr>
            <p:ph type="dt" sz="half" idx="10"/>
          </p:nvPr>
        </p:nvSpPr>
        <p:spPr/>
        <p:txBody>
          <a:bodyPr/>
          <a:lstStyle/>
          <a:p>
            <a:fld id="{7D2C49C1-A216-49E7-AF9D-82460EBFC282}" type="datetimeFigureOut">
              <a:rPr lang="lt-LT" smtClean="0"/>
              <a:t>2021-03-26</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2874535300"/>
      </p:ext>
    </p:extLst>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C49C1-A216-49E7-AF9D-82460EBFC282}" type="datetimeFigureOut">
              <a:rPr lang="lt-LT" smtClean="0"/>
              <a:t>2021-03-26</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142174024"/>
      </p:ext>
    </p:extLst>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D2C49C1-A216-49E7-AF9D-82460EBFC282}" type="datetimeFigureOut">
              <a:rPr lang="lt-LT" smtClean="0"/>
              <a:t>2021-03-26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4029573056"/>
      </p:ext>
    </p:extLst>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D2C49C1-A216-49E7-AF9D-82460EBFC282}" type="datetimeFigureOut">
              <a:rPr lang="lt-LT" smtClean="0"/>
              <a:t>2021-03-26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0AEFAC29-174D-451A-91B8-E850DA759AFC}" type="slidenum">
              <a:rPr lang="lt-LT" smtClean="0"/>
              <a:t>‹#›</a:t>
            </a:fld>
            <a:endParaRPr lang="lt-LT"/>
          </a:p>
        </p:txBody>
      </p:sp>
    </p:spTree>
    <p:extLst>
      <p:ext uri="{BB962C8B-B14F-4D97-AF65-F5344CB8AC3E}">
        <p14:creationId xmlns:p14="http://schemas.microsoft.com/office/powerpoint/2010/main" val="617457512"/>
      </p:ext>
    </p:extLst>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C49C1-A216-49E7-AF9D-82460EBFC282}" type="datetimeFigureOut">
              <a:rPr lang="lt-LT" smtClean="0"/>
              <a:t>2021-03-26</a:t>
            </a:fld>
            <a:endParaRPr lang="lt-L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EFAC29-174D-451A-91B8-E850DA759AFC}" type="slidenum">
              <a:rPr lang="lt-LT" smtClean="0"/>
              <a:t>‹#›</a:t>
            </a:fld>
            <a:endParaRPr lang="lt-LT"/>
          </a:p>
        </p:txBody>
      </p:sp>
    </p:spTree>
    <p:extLst>
      <p:ext uri="{BB962C8B-B14F-4D97-AF65-F5344CB8AC3E}">
        <p14:creationId xmlns:p14="http://schemas.microsoft.com/office/powerpoint/2010/main" val="2433082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4.jpg"/><Relationship Id="rId12" Type="http://schemas.openxmlformats.org/officeDocument/2006/relationships/image" Target="../media/image9.jpg"/><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3.jpg"/><Relationship Id="rId11" Type="http://schemas.openxmlformats.org/officeDocument/2006/relationships/image" Target="../media/image8.png"/><Relationship Id="rId5" Type="http://schemas.openxmlformats.org/officeDocument/2006/relationships/image" Target="../media/image2.jpg"/><Relationship Id="rId15" Type="http://schemas.openxmlformats.org/officeDocument/2006/relationships/image" Target="../media/image11.png"/><Relationship Id="rId10" Type="http://schemas.openxmlformats.org/officeDocument/2006/relationships/image" Target="../media/image7.jpg"/><Relationship Id="rId4" Type="http://schemas.openxmlformats.org/officeDocument/2006/relationships/image" Target="../media/image1.jpg"/><Relationship Id="rId9" Type="http://schemas.openxmlformats.org/officeDocument/2006/relationships/image" Target="../media/image6.jpg"/><Relationship Id="rId1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notesSlide" Target="../notesSlides/notesSlide10.xml"/><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slideLayout" Target="../slideLayouts/slideLayout2.xml"/><Relationship Id="rId16" Type="http://schemas.openxmlformats.org/officeDocument/2006/relationships/image" Target="../media/image43.png"/><Relationship Id="rId1" Type="http://schemas.openxmlformats.org/officeDocument/2006/relationships/tags" Target="../tags/tag6.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6.png"/><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12.xml"/><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notesSlide" Target="../notesSlides/notesSlide13.xml"/><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64.png"/><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2.png"/><Relationship Id="rId3" Type="http://schemas.openxmlformats.org/officeDocument/2006/relationships/notesSlide" Target="../notesSlides/notesSlide15.xml"/><Relationship Id="rId7" Type="http://schemas.openxmlformats.org/officeDocument/2006/relationships/image" Target="../media/image68.png"/><Relationship Id="rId12"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67.png"/><Relationship Id="rId11" Type="http://schemas.openxmlformats.org/officeDocument/2006/relationships/image" Target="../media/image52.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png"/></Relationships>
</file>

<file path=ppt/slides/_rels/slide17.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18" Type="http://schemas.openxmlformats.org/officeDocument/2006/relationships/image" Target="../media/image86.png"/><Relationship Id="rId3" Type="http://schemas.openxmlformats.org/officeDocument/2006/relationships/notesSlide" Target="../notesSlides/notesSlide16.xml"/><Relationship Id="rId21" Type="http://schemas.openxmlformats.org/officeDocument/2006/relationships/image" Target="../media/image88.png"/><Relationship Id="rId7" Type="http://schemas.openxmlformats.org/officeDocument/2006/relationships/image" Target="../media/image75.png"/><Relationship Id="rId12" Type="http://schemas.openxmlformats.org/officeDocument/2006/relationships/image" Target="../media/image80.png"/><Relationship Id="rId17" Type="http://schemas.openxmlformats.org/officeDocument/2006/relationships/image" Target="../media/image85.png"/><Relationship Id="rId2" Type="http://schemas.openxmlformats.org/officeDocument/2006/relationships/slideLayout" Target="../slideLayouts/slideLayout2.xml"/><Relationship Id="rId16" Type="http://schemas.openxmlformats.org/officeDocument/2006/relationships/image" Target="../media/image84.png"/><Relationship Id="rId20" Type="http://schemas.openxmlformats.org/officeDocument/2006/relationships/image" Target="../media/image87.png"/><Relationship Id="rId1" Type="http://schemas.openxmlformats.org/officeDocument/2006/relationships/tags" Target="../tags/tag12.xml"/><Relationship Id="rId6" Type="http://schemas.openxmlformats.org/officeDocument/2006/relationships/image" Target="../media/image74.png"/><Relationship Id="rId11" Type="http://schemas.openxmlformats.org/officeDocument/2006/relationships/image" Target="../media/image79.png"/><Relationship Id="rId5" Type="http://schemas.openxmlformats.org/officeDocument/2006/relationships/image" Target="../media/image73.png"/><Relationship Id="rId15" Type="http://schemas.openxmlformats.org/officeDocument/2006/relationships/image" Target="../media/image83.png"/><Relationship Id="rId10" Type="http://schemas.openxmlformats.org/officeDocument/2006/relationships/image" Target="../media/image78.png"/><Relationship Id="rId19" Type="http://schemas.openxmlformats.org/officeDocument/2006/relationships/image" Target="../media/image59.png"/><Relationship Id="rId4" Type="http://schemas.openxmlformats.org/officeDocument/2006/relationships/image" Target="../media/image65.png"/><Relationship Id="rId9" Type="http://schemas.openxmlformats.org/officeDocument/2006/relationships/image" Target="../media/image77.png"/><Relationship Id="rId14" Type="http://schemas.openxmlformats.org/officeDocument/2006/relationships/image" Target="../media/image82.png"/><Relationship Id="rId22" Type="http://schemas.openxmlformats.org/officeDocument/2006/relationships/image" Target="../media/image8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90.png"/><Relationship Id="rId4" Type="http://schemas.openxmlformats.org/officeDocument/2006/relationships/image" Target="../media/image65.png"/></Relationships>
</file>

<file path=ppt/slides/_rels/slide19.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59.png"/><Relationship Id="rId3" Type="http://schemas.openxmlformats.org/officeDocument/2006/relationships/notesSlide" Target="../notesSlides/notesSlide18.xml"/><Relationship Id="rId7" Type="http://schemas.openxmlformats.org/officeDocument/2006/relationships/image" Target="../media/image94.png"/><Relationship Id="rId12" Type="http://schemas.openxmlformats.org/officeDocument/2006/relationships/image" Target="../media/image85.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93.png"/><Relationship Id="rId11" Type="http://schemas.openxmlformats.org/officeDocument/2006/relationships/image" Target="../media/image97.png"/><Relationship Id="rId5" Type="http://schemas.openxmlformats.org/officeDocument/2006/relationships/image" Target="../media/image92.png"/><Relationship Id="rId10" Type="http://schemas.openxmlformats.org/officeDocument/2006/relationships/image" Target="../media/image89.png"/><Relationship Id="rId4" Type="http://schemas.openxmlformats.org/officeDocument/2006/relationships/image" Target="../media/image91.png"/><Relationship Id="rId9" Type="http://schemas.openxmlformats.org/officeDocument/2006/relationships/image" Target="../media/image96.png"/><Relationship Id="rId14" Type="http://schemas.openxmlformats.org/officeDocument/2006/relationships/image" Target="../media/image98.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2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03.gi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5.xml"/><Relationship Id="rId5" Type="http://schemas.openxmlformats.org/officeDocument/2006/relationships/image" Target="../media/image105.png"/><Relationship Id="rId4" Type="http://schemas.openxmlformats.org/officeDocument/2006/relationships/image" Target="../media/image10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16.xml"/><Relationship Id="rId5" Type="http://schemas.openxmlformats.org/officeDocument/2006/relationships/image" Target="../media/image105.png"/><Relationship Id="rId4" Type="http://schemas.openxmlformats.org/officeDocument/2006/relationships/image" Target="../media/image10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17.xml"/><Relationship Id="rId5" Type="http://schemas.openxmlformats.org/officeDocument/2006/relationships/image" Target="../media/image105.png"/><Relationship Id="rId4" Type="http://schemas.openxmlformats.org/officeDocument/2006/relationships/image" Target="../media/image10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image" Target="../media/image109.gif"/><Relationship Id="rId5" Type="http://schemas.openxmlformats.org/officeDocument/2006/relationships/image" Target="../media/image105.png"/><Relationship Id="rId4" Type="http://schemas.openxmlformats.org/officeDocument/2006/relationships/image" Target="../media/image10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19.xml"/><Relationship Id="rId5" Type="http://schemas.openxmlformats.org/officeDocument/2006/relationships/image" Target="../media/image105.png"/><Relationship Id="rId4" Type="http://schemas.openxmlformats.org/officeDocument/2006/relationships/image" Target="../media/image11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105.png"/><Relationship Id="rId4" Type="http://schemas.openxmlformats.org/officeDocument/2006/relationships/image" Target="../media/image11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3.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s://www.cdc.gov/coronavirus/2019-ncov/vaccines/keythingstoknow.html" TargetMode="External"/><Relationship Id="rId13" Type="http://schemas.openxmlformats.org/officeDocument/2006/relationships/hyperlink" Target="https://www.janssenlabels.com/emergency-use-authorization/Janssen+COVID-19+Vaccine-Recipient-fact-sheet.pdf" TargetMode="External"/><Relationship Id="rId18" Type="http://schemas.openxmlformats.org/officeDocument/2006/relationships/hyperlink" Target="https://www.precisionvaccinations.com/vaccines/sputnik-v-vaccine" TargetMode="External"/><Relationship Id="rId3" Type="http://schemas.openxmlformats.org/officeDocument/2006/relationships/hyperlink" Target="https://www.cdc.gov/coronavirus/2019-ncov/vaccines/different-vaccines/mRNA.html" TargetMode="External"/><Relationship Id="rId21" Type="http://schemas.openxmlformats.org/officeDocument/2006/relationships/hyperlink" Target="https://www.cdc.gov/vaccines/covid-19/hcp/mrna-vaccine-basics.html" TargetMode="External"/><Relationship Id="rId7" Type="http://schemas.openxmlformats.org/officeDocument/2006/relationships/hyperlink" Target="https://www.cdc.gov/coronavirus/2019-ncov/vaccines/different-vaccines/how-they-work.html" TargetMode="External"/><Relationship Id="rId12" Type="http://schemas.openxmlformats.org/officeDocument/2006/relationships/hyperlink" Target="https://www.fda.gov/media/144414/download" TargetMode="External"/><Relationship Id="rId17" Type="http://schemas.openxmlformats.org/officeDocument/2006/relationships/hyperlink" Target="https://www.thelancet.com/journals/lancet/article/PIIS0140-6736(21)00234-8/fulltext" TargetMode="External"/><Relationship Id="rId2" Type="http://schemas.openxmlformats.org/officeDocument/2006/relationships/image" Target="../media/image114.png"/><Relationship Id="rId16" Type="http://schemas.openxmlformats.org/officeDocument/2006/relationships/hyperlink" Target="https://www.ema.europa.eu/en/documents/product-information/covid-19-vaccine-astrazeneca-product-information-approved-chmp-29-january-2021-pending-endorsement_en.pdf" TargetMode="External"/><Relationship Id="rId20" Type="http://schemas.openxmlformats.org/officeDocument/2006/relationships/hyperlink" Target="https://medium.com/infocovid/covid-19-vakcinos-k%C4%85-tur%C4%97tume-apie-jas-%C5%BEinoti-613b45364f43" TargetMode="External"/><Relationship Id="rId1" Type="http://schemas.openxmlformats.org/officeDocument/2006/relationships/slideLayout" Target="../slideLayouts/slideLayout2.xml"/><Relationship Id="rId6" Type="http://schemas.openxmlformats.org/officeDocument/2006/relationships/hyperlink" Target="https://www.cdc.gov/coronavirus/2019-ncov/vaccines/different-vaccines/Moderna.html" TargetMode="External"/><Relationship Id="rId11" Type="http://schemas.openxmlformats.org/officeDocument/2006/relationships/hyperlink" Target="https://www.fda.gov/media/144638/download" TargetMode="External"/><Relationship Id="rId5" Type="http://schemas.openxmlformats.org/officeDocument/2006/relationships/hyperlink" Target="https://www.cdc.gov/coronavirus/2019-ncov/vaccines/different-vaccines/Pfizer-BioNTech.html" TargetMode="External"/><Relationship Id="rId15" Type="http://schemas.openxmlformats.org/officeDocument/2006/relationships/hyperlink" Target="https://www.tga.gov.au/sites/default/files/auspar-chadox1-s-covid-19-vaccine-astrazeneca-210215-pi.pdf" TargetMode="External"/><Relationship Id="rId10" Type="http://schemas.openxmlformats.org/officeDocument/2006/relationships/hyperlink" Target="https://www.cdc.gov/coronavirus/2019-ncov/vaccines/vaccine-benefits.html" TargetMode="External"/><Relationship Id="rId19" Type="http://schemas.openxmlformats.org/officeDocument/2006/relationships/hyperlink" Target="https://www.infocovid.lt/rekomendacijos" TargetMode="External"/><Relationship Id="rId4" Type="http://schemas.openxmlformats.org/officeDocument/2006/relationships/hyperlink" Target="https://www.cdc.gov/coronavirus/2019-ncov/vaccines/different-vaccines/viralvector.html" TargetMode="External"/><Relationship Id="rId9" Type="http://schemas.openxmlformats.org/officeDocument/2006/relationships/hyperlink" Target="https://www.cdc.gov/coronavirus/2019-ncov/vaccines/facts.html" TargetMode="External"/><Relationship Id="rId14" Type="http://schemas.openxmlformats.org/officeDocument/2006/relationships/hyperlink" Target="https://practio.co.uk/coronavirus/articles/coronavirus-vaccine-ingredients"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15.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3.xml"/><Relationship Id="rId5" Type="http://schemas.openxmlformats.org/officeDocument/2006/relationships/image" Target="../media/image19.jpe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24.png"/><Relationship Id="rId3" Type="http://schemas.openxmlformats.org/officeDocument/2006/relationships/notesSlide" Target="../notesSlides/notesSlide7.xml"/><Relationship Id="rId7" Type="http://schemas.openxmlformats.org/officeDocument/2006/relationships/diagramQuickStyle" Target="../diagrams/quickStyle1.xml"/><Relationship Id="rId12" Type="http://schemas.openxmlformats.org/officeDocument/2006/relationships/image" Target="../media/image23.png"/><Relationship Id="rId2" Type="http://schemas.openxmlformats.org/officeDocument/2006/relationships/slideLayout" Target="../slideLayouts/slideLayout2.xml"/><Relationship Id="rId16" Type="http://schemas.openxmlformats.org/officeDocument/2006/relationships/image" Target="../media/image27.png"/><Relationship Id="rId1" Type="http://schemas.openxmlformats.org/officeDocument/2006/relationships/tags" Target="../tags/tag4.xml"/><Relationship Id="rId6" Type="http://schemas.openxmlformats.org/officeDocument/2006/relationships/diagramLayout" Target="../diagrams/layout1.xml"/><Relationship Id="rId11" Type="http://schemas.openxmlformats.org/officeDocument/2006/relationships/image" Target="../media/image22.png"/><Relationship Id="rId5" Type="http://schemas.openxmlformats.org/officeDocument/2006/relationships/diagramData" Target="../diagrams/data1.xml"/><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20.png"/><Relationship Id="rId9" Type="http://schemas.microsoft.com/office/2007/relationships/diagramDrawing" Target="../diagrams/drawing1.xml"/><Relationship Id="rId1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a:extLst>
              <a:ext uri="{FF2B5EF4-FFF2-40B4-BE49-F238E27FC236}">
                <a16:creationId xmlns:a16="http://schemas.microsoft.com/office/drawing/2014/main" id="{F7731DC5-0F60-4728-87CC-3BA222FE77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8111102"/>
          </a:xfrm>
          <a:prstGeom prst="rect">
            <a:avLst/>
          </a:prstGeom>
        </p:spPr>
      </p:pic>
      <p:pic>
        <p:nvPicPr>
          <p:cNvPr id="6" name="Paveikslėlis 5">
            <a:extLst>
              <a:ext uri="{FF2B5EF4-FFF2-40B4-BE49-F238E27FC236}">
                <a16:creationId xmlns:a16="http://schemas.microsoft.com/office/drawing/2014/main" id="{130B543C-2531-4336-9811-B627638525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8111102"/>
          </a:xfrm>
          <a:prstGeom prst="rect">
            <a:avLst/>
          </a:prstGeom>
        </p:spPr>
      </p:pic>
      <p:pic>
        <p:nvPicPr>
          <p:cNvPr id="8" name="Paveikslėlis 7">
            <a:extLst>
              <a:ext uri="{FF2B5EF4-FFF2-40B4-BE49-F238E27FC236}">
                <a16:creationId xmlns:a16="http://schemas.microsoft.com/office/drawing/2014/main" id="{7FB08FFC-17AE-48C9-B559-627E1B971F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12192000" cy="8111102"/>
          </a:xfrm>
          <a:prstGeom prst="rect">
            <a:avLst/>
          </a:prstGeom>
        </p:spPr>
      </p:pic>
      <p:pic>
        <p:nvPicPr>
          <p:cNvPr id="10" name="Paveikslėlis 9">
            <a:extLst>
              <a:ext uri="{FF2B5EF4-FFF2-40B4-BE49-F238E27FC236}">
                <a16:creationId xmlns:a16="http://schemas.microsoft.com/office/drawing/2014/main" id="{34B0C171-85E5-473E-8F21-9F987CFEB7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92000" cy="8128000"/>
          </a:xfrm>
          <a:prstGeom prst="rect">
            <a:avLst/>
          </a:prstGeom>
        </p:spPr>
      </p:pic>
      <p:pic>
        <p:nvPicPr>
          <p:cNvPr id="12" name="Paveikslėlis 11">
            <a:extLst>
              <a:ext uri="{FF2B5EF4-FFF2-40B4-BE49-F238E27FC236}">
                <a16:creationId xmlns:a16="http://schemas.microsoft.com/office/drawing/2014/main" id="{113E5D0D-47E2-41A4-A3E3-FBB587B54F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6898"/>
            <a:ext cx="12192000" cy="8111102"/>
          </a:xfrm>
          <a:prstGeom prst="rect">
            <a:avLst/>
          </a:prstGeom>
        </p:spPr>
      </p:pic>
      <p:pic>
        <p:nvPicPr>
          <p:cNvPr id="14" name="Paveikslėlis 13">
            <a:extLst>
              <a:ext uri="{FF2B5EF4-FFF2-40B4-BE49-F238E27FC236}">
                <a16:creationId xmlns:a16="http://schemas.microsoft.com/office/drawing/2014/main" id="{3D745313-BBEA-4A48-BD9E-32096DA3F4A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0"/>
            <a:ext cx="12192000" cy="8111102"/>
          </a:xfrm>
          <a:prstGeom prst="rect">
            <a:avLst/>
          </a:prstGeom>
        </p:spPr>
      </p:pic>
      <p:pic>
        <p:nvPicPr>
          <p:cNvPr id="16" name="Paveikslėlis 15">
            <a:extLst>
              <a:ext uri="{FF2B5EF4-FFF2-40B4-BE49-F238E27FC236}">
                <a16:creationId xmlns:a16="http://schemas.microsoft.com/office/drawing/2014/main" id="{A18A45A7-3775-4371-A980-543CACCFA4A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875" y="0"/>
            <a:ext cx="12166600" cy="8094204"/>
          </a:xfrm>
          <a:prstGeom prst="rect">
            <a:avLst/>
          </a:prstGeom>
        </p:spPr>
      </p:pic>
      <p:pic>
        <p:nvPicPr>
          <p:cNvPr id="26" name="Tyra Chantey - Sweet Talk (Instrumental Version)">
            <a:hlinkClick r:id="" action="ppaction://media"/>
            <a:extLst>
              <a:ext uri="{FF2B5EF4-FFF2-40B4-BE49-F238E27FC236}">
                <a16:creationId xmlns:a16="http://schemas.microsoft.com/office/drawing/2014/main" id="{BCA94FF2-9988-4850-B2E1-831E5CD38B37}"/>
              </a:ext>
            </a:extLst>
          </p:cNvPr>
          <p:cNvPicPr>
            <a:picLocks noChangeAspect="1"/>
          </p:cNvPicPr>
          <p:nvPr>
            <a:audioFile r:link="rId1"/>
            <p:extLst>
              <p:ext uri="{DAA4B4D4-6D71-4841-9C94-3DE7FCFB9230}">
                <p14:media xmlns:p14="http://schemas.microsoft.com/office/powerpoint/2010/main" r:embed="rId2">
                  <p14:trim end="158467.2916"/>
                  <p14:fade out="2000"/>
                </p14:media>
              </p:ext>
            </p:extLst>
          </p:nvPr>
        </p:nvPicPr>
        <p:blipFill>
          <a:blip r:embed="rId11"/>
          <a:stretch>
            <a:fillRect/>
          </a:stretch>
        </p:blipFill>
        <p:spPr>
          <a:xfrm>
            <a:off x="5730875" y="-1546226"/>
            <a:ext cx="487362" cy="487363"/>
          </a:xfrm>
          <a:prstGeom prst="rect">
            <a:avLst/>
          </a:prstGeom>
        </p:spPr>
      </p:pic>
      <p:pic>
        <p:nvPicPr>
          <p:cNvPr id="11" name="Paveikslėlis 10">
            <a:extLst>
              <a:ext uri="{FF2B5EF4-FFF2-40B4-BE49-F238E27FC236}">
                <a16:creationId xmlns:a16="http://schemas.microsoft.com/office/drawing/2014/main" id="{75F7E8A1-F6DF-45CD-A5B7-09449EDCE54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875" y="-13148"/>
            <a:ext cx="12229793" cy="7150876"/>
          </a:xfrm>
          <a:prstGeom prst="rect">
            <a:avLst/>
          </a:prstGeom>
        </p:spPr>
      </p:pic>
      <p:pic>
        <p:nvPicPr>
          <p:cNvPr id="21" name="Paveikslėlis 20">
            <a:extLst>
              <a:ext uri="{FF2B5EF4-FFF2-40B4-BE49-F238E27FC236}">
                <a16:creationId xmlns:a16="http://schemas.microsoft.com/office/drawing/2014/main" id="{42655518-0D2C-4CFF-B451-B0CAC92DBC1C}"/>
              </a:ext>
            </a:extLst>
          </p:cNvPr>
          <p:cNvPicPr>
            <a:picLocks noChangeAspect="1"/>
          </p:cNvPicPr>
          <p:nvPr/>
        </p:nvPicPr>
        <p:blipFill>
          <a:blip r:embed="rId13">
            <a:extLst>
              <a:ext uri="{BEBA8EAE-BF5A-486C-A8C5-ECC9F3942E4B}">
                <a14:imgProps xmlns:a14="http://schemas.microsoft.com/office/drawing/2010/main">
                  <a14:imgLayer r:embed="rId14">
                    <a14:imgEffect>
                      <a14:sharpenSoften amount="-65000"/>
                    </a14:imgEffect>
                    <a14:imgEffect>
                      <a14:brightnessContrast bright="-30000"/>
                    </a14:imgEffect>
                  </a14:imgLayer>
                </a14:imgProps>
              </a:ext>
              <a:ext uri="{28A0092B-C50C-407E-A947-70E740481C1C}">
                <a14:useLocalDpi xmlns:a14="http://schemas.microsoft.com/office/drawing/2010/main" val="0"/>
              </a:ext>
            </a:extLst>
          </a:blip>
          <a:stretch>
            <a:fillRect/>
          </a:stretch>
        </p:blipFill>
        <p:spPr>
          <a:xfrm>
            <a:off x="-24782" y="-25746"/>
            <a:ext cx="12238296" cy="7150876"/>
          </a:xfrm>
          <a:prstGeom prst="rect">
            <a:avLst/>
          </a:prstGeom>
        </p:spPr>
      </p:pic>
      <p:pic>
        <p:nvPicPr>
          <p:cNvPr id="15" name="Paveikslėlis 14">
            <a:extLst>
              <a:ext uri="{FF2B5EF4-FFF2-40B4-BE49-F238E27FC236}">
                <a16:creationId xmlns:a16="http://schemas.microsoft.com/office/drawing/2014/main" id="{C6712F10-3106-469B-B098-9E1F9858430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757" y="146872"/>
            <a:ext cx="12192000" cy="6858000"/>
          </a:xfrm>
          <a:prstGeom prst="rect">
            <a:avLst/>
          </a:prstGeom>
        </p:spPr>
      </p:pic>
    </p:spTree>
    <p:extLst>
      <p:ext uri="{BB962C8B-B14F-4D97-AF65-F5344CB8AC3E}">
        <p14:creationId xmlns:p14="http://schemas.microsoft.com/office/powerpoint/2010/main" val="1087328554"/>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950"/>
                                        <p:tgtEl>
                                          <p:spTgt spid="4"/>
                                        </p:tgtEl>
                                      </p:cBhvr>
                                    </p:animEffect>
                                  </p:childTnLst>
                                </p:cTn>
                              </p:par>
                            </p:childTnLst>
                          </p:cTn>
                        </p:par>
                        <p:par>
                          <p:cTn id="11" fill="hold">
                            <p:stCondLst>
                              <p:cond delay="95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950"/>
                                        <p:tgtEl>
                                          <p:spTgt spid="6"/>
                                        </p:tgtEl>
                                      </p:cBhvr>
                                    </p:animEffect>
                                  </p:childTnLst>
                                </p:cTn>
                              </p:par>
                            </p:childTnLst>
                          </p:cTn>
                        </p:par>
                        <p:par>
                          <p:cTn id="15" fill="hold">
                            <p:stCondLst>
                              <p:cond delay="1900"/>
                            </p:stCondLst>
                            <p:childTnLst>
                              <p:par>
                                <p:cTn id="16" presetID="10"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950"/>
                                        <p:tgtEl>
                                          <p:spTgt spid="8"/>
                                        </p:tgtEl>
                                      </p:cBhvr>
                                    </p:animEffect>
                                  </p:childTnLst>
                                </p:cTn>
                              </p:par>
                            </p:childTnLst>
                          </p:cTn>
                        </p:par>
                        <p:par>
                          <p:cTn id="19" fill="hold">
                            <p:stCondLst>
                              <p:cond delay="2850"/>
                            </p:stCondLst>
                            <p:childTnLst>
                              <p:par>
                                <p:cTn id="20" presetID="10"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950"/>
                                        <p:tgtEl>
                                          <p:spTgt spid="10"/>
                                        </p:tgtEl>
                                      </p:cBhvr>
                                    </p:animEffect>
                                  </p:childTnLst>
                                </p:cTn>
                              </p:par>
                            </p:childTnLst>
                          </p:cTn>
                        </p:par>
                        <p:par>
                          <p:cTn id="23" fill="hold">
                            <p:stCondLst>
                              <p:cond delay="38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950"/>
                                        <p:tgtEl>
                                          <p:spTgt spid="12"/>
                                        </p:tgtEl>
                                      </p:cBhvr>
                                    </p:animEffect>
                                  </p:childTnLst>
                                </p:cTn>
                              </p:par>
                            </p:childTnLst>
                          </p:cTn>
                        </p:par>
                        <p:par>
                          <p:cTn id="27" fill="hold">
                            <p:stCondLst>
                              <p:cond delay="4750"/>
                            </p:stCondLst>
                            <p:childTnLst>
                              <p:par>
                                <p:cTn id="28" presetID="10"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950"/>
                                        <p:tgtEl>
                                          <p:spTgt spid="14"/>
                                        </p:tgtEl>
                                      </p:cBhvr>
                                    </p:animEffect>
                                  </p:childTnLst>
                                </p:cTn>
                              </p:par>
                            </p:childTnLst>
                          </p:cTn>
                        </p:par>
                        <p:par>
                          <p:cTn id="31" fill="hold">
                            <p:stCondLst>
                              <p:cond delay="5700"/>
                            </p:stCondLst>
                            <p:childTnLst>
                              <p:par>
                                <p:cTn id="32" presetID="10"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950"/>
                                        <p:tgtEl>
                                          <p:spTgt spid="16"/>
                                        </p:tgtEl>
                                      </p:cBhvr>
                                    </p:animEffect>
                                  </p:childTnLst>
                                </p:cTn>
                              </p:par>
                            </p:childTnLst>
                          </p:cTn>
                        </p:par>
                        <p:par>
                          <p:cTn id="35" fill="hold">
                            <p:stCondLst>
                              <p:cond delay="6650"/>
                            </p:stCondLst>
                            <p:childTnLst>
                              <p:par>
                                <p:cTn id="36" presetID="10" presetClass="entr" presetSubtype="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750"/>
                                        <p:tgtEl>
                                          <p:spTgt spid="11"/>
                                        </p:tgtEl>
                                      </p:cBhvr>
                                    </p:animEffect>
                                  </p:childTnLst>
                                </p:cTn>
                              </p:par>
                            </p:childTnLst>
                          </p:cTn>
                        </p:par>
                        <p:par>
                          <p:cTn id="39" fill="hold">
                            <p:stCondLst>
                              <p:cond delay="7400"/>
                            </p:stCondLst>
                            <p:childTnLst>
                              <p:par>
                                <p:cTn id="40" presetID="10" presetClass="entr" presetSubtype="0"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950"/>
                                        <p:tgtEl>
                                          <p:spTgt spid="21"/>
                                        </p:tgtEl>
                                      </p:cBhvr>
                                    </p:animEffect>
                                  </p:childTnLst>
                                </p:cTn>
                              </p:par>
                            </p:childTnLst>
                          </p:cTn>
                        </p:par>
                        <p:par>
                          <p:cTn id="43" fill="hold">
                            <p:stCondLst>
                              <p:cond delay="8350"/>
                            </p:stCondLst>
                            <p:childTnLst>
                              <p:par>
                                <p:cTn id="44" presetID="10"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7" fill="hold" display="0">
                  <p:stCondLst>
                    <p:cond delay="indefinite"/>
                  </p:stCondLst>
                  <p:endCondLst>
                    <p:cond evt="onStopAudio" delay="0">
                      <p:tgtEl>
                        <p:sldTgt/>
                      </p:tgtEl>
                    </p:cond>
                  </p:endCondLst>
                </p:cTn>
                <p:tgtEl>
                  <p:spTgt spid="2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veikslėlis 8">
            <a:extLst>
              <a:ext uri="{FF2B5EF4-FFF2-40B4-BE49-F238E27FC236}">
                <a16:creationId xmlns:a16="http://schemas.microsoft.com/office/drawing/2014/main" id="{034EA953-5FD5-40C0-8326-122894F96128}"/>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31478843"/>
      </p:ext>
    </p:extLst>
  </p:cSld>
  <p:clrMapOvr>
    <a:masterClrMapping/>
  </p:clrMapOvr>
  <p:transition spd="med">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4F681B50-EF64-4128-8A83-600A6FE1AED4}"/>
              </a:ext>
            </a:extLst>
          </p:cNvPr>
          <p:cNvPicPr>
            <a:picLocks noChangeAspect="1"/>
          </p:cNvPicPr>
          <p:nvPr/>
        </p:nvPicPr>
        <p:blipFill>
          <a:blip r:embed="rId4"/>
          <a:stretch>
            <a:fillRect/>
          </a:stretch>
        </p:blipFill>
        <p:spPr>
          <a:xfrm>
            <a:off x="0" y="0"/>
            <a:ext cx="12192000" cy="6858000"/>
          </a:xfrm>
          <a:prstGeom prst="rect">
            <a:avLst/>
          </a:prstGeom>
        </p:spPr>
      </p:pic>
      <p:pic>
        <p:nvPicPr>
          <p:cNvPr id="30" name="Paveikslėlis 29">
            <a:extLst>
              <a:ext uri="{FF2B5EF4-FFF2-40B4-BE49-F238E27FC236}">
                <a16:creationId xmlns:a16="http://schemas.microsoft.com/office/drawing/2014/main" id="{4DF8E543-7A24-4755-AD36-5ED2AC88838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443" t="20991" r="52586" b="62185"/>
          <a:stretch/>
        </p:blipFill>
        <p:spPr>
          <a:xfrm>
            <a:off x="1506233" y="1801389"/>
            <a:ext cx="3385978" cy="1574373"/>
          </a:xfrm>
          <a:prstGeom prst="rect">
            <a:avLst/>
          </a:prstGeom>
        </p:spPr>
      </p:pic>
      <p:pic>
        <p:nvPicPr>
          <p:cNvPr id="31" name="Paveikslėlis 30">
            <a:extLst>
              <a:ext uri="{FF2B5EF4-FFF2-40B4-BE49-F238E27FC236}">
                <a16:creationId xmlns:a16="http://schemas.microsoft.com/office/drawing/2014/main" id="{379302CC-1C0E-48E4-9D54-4380FEA430E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0349" r="87803" b="51584"/>
          <a:stretch/>
        </p:blipFill>
        <p:spPr>
          <a:xfrm>
            <a:off x="-114902" y="2872547"/>
            <a:ext cx="1763358" cy="869264"/>
          </a:xfrm>
          <a:prstGeom prst="rect">
            <a:avLst/>
          </a:prstGeom>
        </p:spPr>
      </p:pic>
      <p:pic>
        <p:nvPicPr>
          <p:cNvPr id="32" name="Paveikslėlis 31">
            <a:extLst>
              <a:ext uri="{FF2B5EF4-FFF2-40B4-BE49-F238E27FC236}">
                <a16:creationId xmlns:a16="http://schemas.microsoft.com/office/drawing/2014/main" id="{43F9F577-95D7-411B-AC3C-EF2A078DC11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092" t="76994" r="84367" b="13326"/>
          <a:stretch/>
        </p:blipFill>
        <p:spPr>
          <a:xfrm>
            <a:off x="777453" y="5850388"/>
            <a:ext cx="1510866" cy="869264"/>
          </a:xfrm>
          <a:prstGeom prst="rect">
            <a:avLst/>
          </a:prstGeom>
        </p:spPr>
      </p:pic>
      <p:pic>
        <p:nvPicPr>
          <p:cNvPr id="33" name="Paveikslėlis 32">
            <a:extLst>
              <a:ext uri="{FF2B5EF4-FFF2-40B4-BE49-F238E27FC236}">
                <a16:creationId xmlns:a16="http://schemas.microsoft.com/office/drawing/2014/main" id="{8AF7EB00-A4E2-4C9B-BF4C-0BC95D94859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3536" t="66186" r="54647" b="22775"/>
          <a:stretch/>
        </p:blipFill>
        <p:spPr>
          <a:xfrm>
            <a:off x="1765453" y="4556658"/>
            <a:ext cx="2709129" cy="1021709"/>
          </a:xfrm>
          <a:prstGeom prst="rect">
            <a:avLst/>
          </a:prstGeom>
        </p:spPr>
      </p:pic>
      <p:pic>
        <p:nvPicPr>
          <p:cNvPr id="34" name="Paveikslėlis 33">
            <a:extLst>
              <a:ext uri="{FF2B5EF4-FFF2-40B4-BE49-F238E27FC236}">
                <a16:creationId xmlns:a16="http://schemas.microsoft.com/office/drawing/2014/main" id="{924EC170-9BFF-4C6A-8E59-BB4983C89E7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5009" t="92580" r="44855" b="2580"/>
          <a:stretch/>
        </p:blipFill>
        <p:spPr>
          <a:xfrm>
            <a:off x="6312353" y="6386814"/>
            <a:ext cx="1160746" cy="413146"/>
          </a:xfrm>
          <a:prstGeom prst="rect">
            <a:avLst/>
          </a:prstGeom>
        </p:spPr>
      </p:pic>
      <p:pic>
        <p:nvPicPr>
          <p:cNvPr id="35" name="Paveikslėlis 34">
            <a:extLst>
              <a:ext uri="{FF2B5EF4-FFF2-40B4-BE49-F238E27FC236}">
                <a16:creationId xmlns:a16="http://schemas.microsoft.com/office/drawing/2014/main" id="{670ABC2A-BA12-4A31-94B4-3086851E868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009" t="69388" r="44855" b="19573"/>
          <a:stretch/>
        </p:blipFill>
        <p:spPr>
          <a:xfrm>
            <a:off x="6613044" y="4314627"/>
            <a:ext cx="1077446" cy="874671"/>
          </a:xfrm>
          <a:prstGeom prst="rect">
            <a:avLst/>
          </a:prstGeom>
        </p:spPr>
      </p:pic>
      <p:pic>
        <p:nvPicPr>
          <p:cNvPr id="36" name="Paveikslėlis 35">
            <a:extLst>
              <a:ext uri="{FF2B5EF4-FFF2-40B4-BE49-F238E27FC236}">
                <a16:creationId xmlns:a16="http://schemas.microsoft.com/office/drawing/2014/main" id="{3B59A541-09EC-43F7-B089-5EC59F3E855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41058" t="42654" r="39873" b="46307"/>
          <a:stretch/>
        </p:blipFill>
        <p:spPr>
          <a:xfrm>
            <a:off x="6219219" y="3126890"/>
            <a:ext cx="2448982" cy="1056732"/>
          </a:xfrm>
          <a:prstGeom prst="rect">
            <a:avLst/>
          </a:prstGeom>
        </p:spPr>
      </p:pic>
      <p:pic>
        <p:nvPicPr>
          <p:cNvPr id="37" name="Paveikslėlis 36">
            <a:extLst>
              <a:ext uri="{FF2B5EF4-FFF2-40B4-BE49-F238E27FC236}">
                <a16:creationId xmlns:a16="http://schemas.microsoft.com/office/drawing/2014/main" id="{D90B899B-0104-42F9-AED8-7C0CE4215229}"/>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56863" t="77224" r="20633" b="9870"/>
          <a:stretch/>
        </p:blipFill>
        <p:spPr>
          <a:xfrm>
            <a:off x="4892211" y="4760989"/>
            <a:ext cx="2827504" cy="1208706"/>
          </a:xfrm>
          <a:prstGeom prst="rect">
            <a:avLst/>
          </a:prstGeom>
        </p:spPr>
      </p:pic>
      <p:pic>
        <p:nvPicPr>
          <p:cNvPr id="38" name="Paveikslėlis 37">
            <a:extLst>
              <a:ext uri="{FF2B5EF4-FFF2-40B4-BE49-F238E27FC236}">
                <a16:creationId xmlns:a16="http://schemas.microsoft.com/office/drawing/2014/main" id="{00ADCE18-D4E3-4EB2-A968-02034B0F2A1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64507" t="63266" r="12387" b="24643"/>
          <a:stretch/>
        </p:blipFill>
        <p:spPr>
          <a:xfrm>
            <a:off x="7980521" y="4428463"/>
            <a:ext cx="3103583" cy="1210602"/>
          </a:xfrm>
          <a:prstGeom prst="rect">
            <a:avLst/>
          </a:prstGeom>
        </p:spPr>
      </p:pic>
      <p:pic>
        <p:nvPicPr>
          <p:cNvPr id="39" name="Paveikslėlis 38">
            <a:extLst>
              <a:ext uri="{FF2B5EF4-FFF2-40B4-BE49-F238E27FC236}">
                <a16:creationId xmlns:a16="http://schemas.microsoft.com/office/drawing/2014/main" id="{0A457793-854D-4AA4-B1EC-89EA36CC0E4E}"/>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88128" t="73883" r="3025" b="16092"/>
          <a:stretch/>
        </p:blipFill>
        <p:spPr>
          <a:xfrm>
            <a:off x="10916855" y="5779303"/>
            <a:ext cx="947195" cy="800061"/>
          </a:xfrm>
          <a:prstGeom prst="rect">
            <a:avLst/>
          </a:prstGeom>
        </p:spPr>
      </p:pic>
      <p:pic>
        <p:nvPicPr>
          <p:cNvPr id="40" name="Paveikslėlis 39">
            <a:extLst>
              <a:ext uri="{FF2B5EF4-FFF2-40B4-BE49-F238E27FC236}">
                <a16:creationId xmlns:a16="http://schemas.microsoft.com/office/drawing/2014/main" id="{D0CD3E43-E66F-468E-A2E4-926CBF49F37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80931" t="43791" b="41237"/>
          <a:stretch/>
        </p:blipFill>
        <p:spPr>
          <a:xfrm>
            <a:off x="10050304" y="2957829"/>
            <a:ext cx="2273167" cy="1330396"/>
          </a:xfrm>
          <a:prstGeom prst="rect">
            <a:avLst/>
          </a:prstGeom>
        </p:spPr>
      </p:pic>
      <p:pic>
        <p:nvPicPr>
          <p:cNvPr id="41" name="Paveikslėlis 40">
            <a:extLst>
              <a:ext uri="{FF2B5EF4-FFF2-40B4-BE49-F238E27FC236}">
                <a16:creationId xmlns:a16="http://schemas.microsoft.com/office/drawing/2014/main" id="{354384A4-0AE7-414F-8468-9B2A1BEEF3D8}"/>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74385" t="34816" r="15823" b="58498"/>
          <a:stretch/>
        </p:blipFill>
        <p:spPr>
          <a:xfrm>
            <a:off x="10355888" y="2765400"/>
            <a:ext cx="659757" cy="335822"/>
          </a:xfrm>
          <a:prstGeom prst="rect">
            <a:avLst/>
          </a:prstGeom>
        </p:spPr>
      </p:pic>
      <p:pic>
        <p:nvPicPr>
          <p:cNvPr id="42" name="Paveikslėlis 41">
            <a:extLst>
              <a:ext uri="{FF2B5EF4-FFF2-40B4-BE49-F238E27FC236}">
                <a16:creationId xmlns:a16="http://schemas.microsoft.com/office/drawing/2014/main" id="{95191EF0-6CD7-4EC0-9799-05FB0E7A329B}"/>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47673" t="5504" r="20718" b="78236"/>
          <a:stretch/>
        </p:blipFill>
        <p:spPr>
          <a:xfrm>
            <a:off x="4474582" y="1695364"/>
            <a:ext cx="3957003" cy="1517207"/>
          </a:xfrm>
          <a:prstGeom prst="rect">
            <a:avLst/>
          </a:prstGeom>
        </p:spPr>
      </p:pic>
    </p:spTree>
    <p:custDataLst>
      <p:tags r:id="rId1"/>
    </p:custDataLst>
    <p:extLst>
      <p:ext uri="{BB962C8B-B14F-4D97-AF65-F5344CB8AC3E}">
        <p14:creationId xmlns:p14="http://schemas.microsoft.com/office/powerpoint/2010/main" val="4230088208"/>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par>
                                <p:cTn id="21" presetID="10"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10" presetClass="entr" presetSubtype="0" fill="hold"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aveikslėlis 13">
            <a:extLst>
              <a:ext uri="{FF2B5EF4-FFF2-40B4-BE49-F238E27FC236}">
                <a16:creationId xmlns:a16="http://schemas.microsoft.com/office/drawing/2014/main" id="{A4D6AEE7-FCB4-4050-BCC4-FCD012BD411E}"/>
              </a:ext>
            </a:extLst>
          </p:cNvPr>
          <p:cNvPicPr>
            <a:picLocks noChangeAspect="1"/>
          </p:cNvPicPr>
          <p:nvPr/>
        </p:nvPicPr>
        <p:blipFill>
          <a:blip r:embed="rId4"/>
          <a:stretch>
            <a:fillRect/>
          </a:stretch>
        </p:blipFill>
        <p:spPr>
          <a:xfrm>
            <a:off x="0" y="0"/>
            <a:ext cx="12192000" cy="6858000"/>
          </a:xfrm>
          <a:prstGeom prst="rect">
            <a:avLst/>
          </a:prstGeom>
        </p:spPr>
      </p:pic>
      <p:pic>
        <p:nvPicPr>
          <p:cNvPr id="7" name="Turinio vietos rezervavimo ženklas 6">
            <a:extLst>
              <a:ext uri="{FF2B5EF4-FFF2-40B4-BE49-F238E27FC236}">
                <a16:creationId xmlns:a16="http://schemas.microsoft.com/office/drawing/2014/main" id="{D70D45C7-0087-4D90-BC41-D82DC50DBEE0}"/>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r="70139" b="6589"/>
          <a:stretch/>
        </p:blipFill>
        <p:spPr>
          <a:xfrm>
            <a:off x="776055" y="1013153"/>
            <a:ext cx="2730510" cy="3086326"/>
          </a:xfrm>
        </p:spPr>
      </p:pic>
      <p:pic>
        <p:nvPicPr>
          <p:cNvPr id="8" name="Turinio vietos rezervavimo ženklas 6">
            <a:extLst>
              <a:ext uri="{FF2B5EF4-FFF2-40B4-BE49-F238E27FC236}">
                <a16:creationId xmlns:a16="http://schemas.microsoft.com/office/drawing/2014/main" id="{CB615643-B5E8-4530-8352-CAD34294DB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5000" r="35139" b="6589"/>
          <a:stretch/>
        </p:blipFill>
        <p:spPr>
          <a:xfrm>
            <a:off x="4975913" y="1019015"/>
            <a:ext cx="2730511" cy="3086327"/>
          </a:xfrm>
          <a:prstGeom prst="rect">
            <a:avLst/>
          </a:prstGeom>
        </p:spPr>
      </p:pic>
      <p:pic>
        <p:nvPicPr>
          <p:cNvPr id="9" name="Turinio vietos rezervavimo ženklas 6">
            <a:extLst>
              <a:ext uri="{FF2B5EF4-FFF2-40B4-BE49-F238E27FC236}">
                <a16:creationId xmlns:a16="http://schemas.microsoft.com/office/drawing/2014/main" id="{CA6A4715-AAC4-4871-9CAF-BDF9AE8039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8333" b="10433"/>
          <a:stretch/>
        </p:blipFill>
        <p:spPr>
          <a:xfrm>
            <a:off x="8556897" y="1019015"/>
            <a:ext cx="2895609" cy="2959326"/>
          </a:xfrm>
          <a:prstGeom prst="rect">
            <a:avLst/>
          </a:prstGeom>
        </p:spPr>
      </p:pic>
      <p:sp>
        <p:nvSpPr>
          <p:cNvPr id="11" name="TextBox 10">
            <a:extLst>
              <a:ext uri="{FF2B5EF4-FFF2-40B4-BE49-F238E27FC236}">
                <a16:creationId xmlns:a16="http://schemas.microsoft.com/office/drawing/2014/main" id="{8DCF239A-0655-4FDE-A6C5-BF4311BA671E}"/>
              </a:ext>
            </a:extLst>
          </p:cNvPr>
          <p:cNvSpPr txBox="1"/>
          <p:nvPr/>
        </p:nvSpPr>
        <p:spPr>
          <a:xfrm>
            <a:off x="28105" y="3894755"/>
            <a:ext cx="4159260" cy="2677656"/>
          </a:xfrm>
          <a:prstGeom prst="rect">
            <a:avLst/>
          </a:prstGeom>
          <a:noFill/>
        </p:spPr>
        <p:txBody>
          <a:bodyPr wrap="square" rtlCol="0">
            <a:spAutoFit/>
          </a:bodyPr>
          <a:lstStyle/>
          <a:p>
            <a:pPr algn="ctr"/>
            <a:r>
              <a:rPr lang="lt-LT" sz="2400" b="1" u="sng" dirty="0" err="1"/>
              <a:t>Moderna</a:t>
            </a:r>
            <a:r>
              <a:rPr lang="lt-LT" sz="2400" b="1" u="sng" dirty="0"/>
              <a:t> mRNA-1273 (JAV)</a:t>
            </a:r>
          </a:p>
          <a:p>
            <a:pPr marL="342900" indent="-342900" algn="ctr">
              <a:buFont typeface="Arial" panose="020B0604020202020204" pitchFamily="34" charset="0"/>
              <a:buChar char="•"/>
            </a:pPr>
            <a:r>
              <a:rPr lang="lt-LT" sz="2400" b="1" dirty="0"/>
              <a:t>Dozės</a:t>
            </a:r>
            <a:r>
              <a:rPr lang="lt-LT" sz="2400" dirty="0"/>
              <a:t> – 2, 28 d. laikotarpiu.</a:t>
            </a:r>
          </a:p>
          <a:p>
            <a:pPr marL="342900" indent="-342900" algn="ctr">
              <a:buFont typeface="Arial" panose="020B0604020202020204" pitchFamily="34" charset="0"/>
              <a:buChar char="•"/>
            </a:pPr>
            <a:r>
              <a:rPr lang="lt-LT" sz="2400" b="1" dirty="0"/>
              <a:t>Efektyvumas: </a:t>
            </a:r>
            <a:r>
              <a:rPr lang="lt-LT" sz="2400" dirty="0"/>
              <a:t>94,1 %, 14 d. po antros dozės. </a:t>
            </a:r>
          </a:p>
          <a:p>
            <a:pPr marL="342900" indent="-342900" algn="ctr">
              <a:buFont typeface="Arial" panose="020B0604020202020204" pitchFamily="34" charset="0"/>
              <a:buChar char="•"/>
            </a:pPr>
            <a:r>
              <a:rPr lang="lt-LT" sz="2400" b="1" dirty="0"/>
              <a:t>Patvirtinta</a:t>
            </a:r>
            <a:r>
              <a:rPr lang="lt-LT" sz="2400" dirty="0"/>
              <a:t>: 40 šalyse, JAV, </a:t>
            </a:r>
            <a:r>
              <a:rPr lang="lt-LT" sz="2400" b="1" dirty="0">
                <a:solidFill>
                  <a:srgbClr val="00B050"/>
                </a:solidFill>
              </a:rPr>
              <a:t>ES</a:t>
            </a:r>
            <a:r>
              <a:rPr lang="lt-LT" sz="2400" dirty="0"/>
              <a:t>, DB.</a:t>
            </a:r>
            <a:br>
              <a:rPr lang="lt-LT" sz="2400" dirty="0"/>
            </a:br>
            <a:endParaRPr lang="lt-LT" sz="2400" dirty="0"/>
          </a:p>
        </p:txBody>
      </p:sp>
      <p:sp>
        <p:nvSpPr>
          <p:cNvPr id="12" name="TextBox 11">
            <a:extLst>
              <a:ext uri="{FF2B5EF4-FFF2-40B4-BE49-F238E27FC236}">
                <a16:creationId xmlns:a16="http://schemas.microsoft.com/office/drawing/2014/main" id="{5C8256B8-74D1-4892-A8AB-101C16A28BFF}"/>
              </a:ext>
            </a:extLst>
          </p:cNvPr>
          <p:cNvSpPr txBox="1"/>
          <p:nvPr/>
        </p:nvSpPr>
        <p:spPr>
          <a:xfrm>
            <a:off x="4121171" y="3894755"/>
            <a:ext cx="4159260" cy="3046988"/>
          </a:xfrm>
          <a:prstGeom prst="rect">
            <a:avLst/>
          </a:prstGeom>
          <a:noFill/>
        </p:spPr>
        <p:txBody>
          <a:bodyPr wrap="square" rtlCol="0">
            <a:spAutoFit/>
          </a:bodyPr>
          <a:lstStyle/>
          <a:p>
            <a:pPr algn="ct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Pfizer</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a:t>
            </a: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BioNTech</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Comirnaty</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BNT162b2 (JAV, Vokietija)</a:t>
            </a:r>
          </a:p>
          <a:p>
            <a:pPr marL="342900" indent="-342900" algn="ctr">
              <a:buFont typeface="Arial" panose="020B0604020202020204" pitchFamily="34" charset="0"/>
              <a:buChar char="•"/>
            </a:pPr>
            <a:r>
              <a:rPr lang="lt-LT" sz="2400" b="1" dirty="0"/>
              <a:t>Dozės</a:t>
            </a:r>
            <a:r>
              <a:rPr lang="lt-LT" sz="2400" dirty="0"/>
              <a:t> – 2, 21 d. laikotarpiu.</a:t>
            </a:r>
          </a:p>
          <a:p>
            <a:pPr marL="342900" indent="-342900" algn="ctr">
              <a:buFont typeface="Arial" panose="020B0604020202020204" pitchFamily="34" charset="0"/>
              <a:buChar char="•"/>
            </a:pPr>
            <a:r>
              <a:rPr lang="lt-LT" sz="2400" b="1" dirty="0"/>
              <a:t>Efektyvumas: </a:t>
            </a:r>
            <a:r>
              <a:rPr lang="lt-LT" sz="2400" dirty="0"/>
              <a:t>95 %, 7 d. po antros dozės. </a:t>
            </a:r>
          </a:p>
          <a:p>
            <a:pPr marL="342900" indent="-342900" algn="ctr">
              <a:buFont typeface="Arial" panose="020B0604020202020204" pitchFamily="34" charset="0"/>
              <a:buChar char="•"/>
            </a:pPr>
            <a:r>
              <a:rPr lang="lt-LT" sz="2400" b="1" dirty="0"/>
              <a:t>Patvirtinta</a:t>
            </a:r>
            <a:r>
              <a:rPr lang="lt-LT" sz="2400" dirty="0"/>
              <a:t>: 65 šalyse, JAV, </a:t>
            </a:r>
            <a:r>
              <a:rPr lang="lt-LT" sz="2400" b="1" dirty="0">
                <a:solidFill>
                  <a:srgbClr val="00B050"/>
                </a:solidFill>
              </a:rPr>
              <a:t>ES</a:t>
            </a:r>
            <a:r>
              <a:rPr lang="lt-LT" sz="2400" dirty="0"/>
              <a:t>, DB.</a:t>
            </a:r>
            <a:br>
              <a:rPr lang="lt-LT" sz="2400" dirty="0"/>
            </a:br>
            <a:endParaRPr lang="lt-LT" sz="2400" dirty="0"/>
          </a:p>
        </p:txBody>
      </p:sp>
      <p:sp>
        <p:nvSpPr>
          <p:cNvPr id="13" name="TextBox 12">
            <a:extLst>
              <a:ext uri="{FF2B5EF4-FFF2-40B4-BE49-F238E27FC236}">
                <a16:creationId xmlns:a16="http://schemas.microsoft.com/office/drawing/2014/main" id="{8ED920A5-29C1-4375-BED5-7BB833D8FE0C}"/>
              </a:ext>
            </a:extLst>
          </p:cNvPr>
          <p:cNvSpPr txBox="1"/>
          <p:nvPr/>
        </p:nvSpPr>
        <p:spPr>
          <a:xfrm>
            <a:off x="8070830" y="3894755"/>
            <a:ext cx="4159260" cy="2677656"/>
          </a:xfrm>
          <a:prstGeom prst="rect">
            <a:avLst/>
          </a:prstGeom>
          <a:noFill/>
        </p:spPr>
        <p:txBody>
          <a:bodyPr wrap="square" rtlCol="0">
            <a:spAutoFit/>
          </a:bodyPr>
          <a:lstStyle/>
          <a:p>
            <a:pPr algn="ct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CureVac</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CVnCiV</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(Vokietija)</a:t>
            </a:r>
            <a:endParaRPr lang="lt-LT" sz="2400" b="1" u="sng"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ctr">
              <a:buFont typeface="Arial" panose="020B0604020202020204" pitchFamily="34" charset="0"/>
              <a:buChar char="•"/>
            </a:pPr>
            <a:r>
              <a:rPr lang="lt-LT" sz="2400" b="1" dirty="0"/>
              <a:t>Dozės</a:t>
            </a:r>
            <a:r>
              <a:rPr lang="lt-LT" sz="2400" dirty="0"/>
              <a:t> – 2, 28 d. laikotarpiu.</a:t>
            </a:r>
          </a:p>
          <a:p>
            <a:pPr marL="342900" indent="-342900" algn="ctr">
              <a:buFont typeface="Arial" panose="020B0604020202020204" pitchFamily="34" charset="0"/>
              <a:buChar char="•"/>
            </a:pPr>
            <a:r>
              <a:rPr lang="lt-LT" sz="2400" b="1" dirty="0"/>
              <a:t>Efektyvumas: </a:t>
            </a:r>
            <a:r>
              <a:rPr lang="lt-LT" sz="2400" dirty="0"/>
              <a:t>Nežinoma. </a:t>
            </a:r>
          </a:p>
          <a:p>
            <a:pPr marL="342900" indent="-342900" algn="ctr">
              <a:buFont typeface="Arial" panose="020B0604020202020204" pitchFamily="34" charset="0"/>
              <a:buChar char="•"/>
            </a:pPr>
            <a:r>
              <a:rPr lang="lt-LT" sz="2400" b="1" dirty="0"/>
              <a:t>Patvirtinta</a:t>
            </a:r>
            <a:r>
              <a:rPr lang="lt-LT" sz="2400" dirty="0"/>
              <a:t>: Nepatvirtinta, vykdomi trečios fazės klinikiniai tyrimai.</a:t>
            </a:r>
            <a:br>
              <a:rPr lang="lt-LT" sz="2400" dirty="0"/>
            </a:br>
            <a:endParaRPr lang="lt-LT" sz="2400" dirty="0"/>
          </a:p>
        </p:txBody>
      </p:sp>
      <p:sp>
        <p:nvSpPr>
          <p:cNvPr id="2" name="TextBox 1">
            <a:extLst>
              <a:ext uri="{FF2B5EF4-FFF2-40B4-BE49-F238E27FC236}">
                <a16:creationId xmlns:a16="http://schemas.microsoft.com/office/drawing/2014/main" id="{997C9C88-34D7-4250-9034-459D40A4E8D0}"/>
              </a:ext>
            </a:extLst>
          </p:cNvPr>
          <p:cNvSpPr txBox="1"/>
          <p:nvPr/>
        </p:nvSpPr>
        <p:spPr>
          <a:xfrm>
            <a:off x="358573" y="6409973"/>
            <a:ext cx="3432131" cy="523220"/>
          </a:xfrm>
          <a:prstGeom prst="rect">
            <a:avLst/>
          </a:prstGeom>
          <a:noFill/>
        </p:spPr>
        <p:txBody>
          <a:bodyPr wrap="square" rtlCol="0">
            <a:spAutoFit/>
          </a:bodyPr>
          <a:lstStyle/>
          <a:p>
            <a:pPr algn="ctr"/>
            <a:r>
              <a:rPr lang="en-US" sz="1400" i="1" dirty="0"/>
              <a:t>Europos </a:t>
            </a:r>
            <a:r>
              <a:rPr lang="en-US" sz="1400" i="1" dirty="0" err="1"/>
              <a:t>vaist</a:t>
            </a:r>
            <a:r>
              <a:rPr lang="lt-LT" sz="1400" i="1" dirty="0"/>
              <a:t>ų agentūros patvirtinta nuo: 2021-01-06</a:t>
            </a:r>
          </a:p>
        </p:txBody>
      </p:sp>
      <p:sp>
        <p:nvSpPr>
          <p:cNvPr id="15" name="TextBox 14">
            <a:extLst>
              <a:ext uri="{FF2B5EF4-FFF2-40B4-BE49-F238E27FC236}">
                <a16:creationId xmlns:a16="http://schemas.microsoft.com/office/drawing/2014/main" id="{1C8ADF56-F052-411B-A2FE-C8E4328C8FC0}"/>
              </a:ext>
            </a:extLst>
          </p:cNvPr>
          <p:cNvSpPr txBox="1"/>
          <p:nvPr/>
        </p:nvSpPr>
        <p:spPr>
          <a:xfrm>
            <a:off x="4625102" y="6404432"/>
            <a:ext cx="3432131" cy="523220"/>
          </a:xfrm>
          <a:prstGeom prst="rect">
            <a:avLst/>
          </a:prstGeom>
          <a:noFill/>
        </p:spPr>
        <p:txBody>
          <a:bodyPr wrap="square" rtlCol="0">
            <a:spAutoFit/>
          </a:bodyPr>
          <a:lstStyle/>
          <a:p>
            <a:pPr algn="ctr"/>
            <a:r>
              <a:rPr lang="en-US" sz="1400" i="1" dirty="0"/>
              <a:t>Europos </a:t>
            </a:r>
            <a:r>
              <a:rPr lang="en-US" sz="1400" i="1" dirty="0" err="1"/>
              <a:t>vaist</a:t>
            </a:r>
            <a:r>
              <a:rPr lang="lt-LT" sz="1400" i="1" dirty="0"/>
              <a:t>ų agentūros patvirtinta nuo: 2020-12-26 </a:t>
            </a:r>
          </a:p>
        </p:txBody>
      </p:sp>
    </p:spTree>
    <p:custDataLst>
      <p:tags r:id="rId1"/>
    </p:custDataLst>
    <p:extLst>
      <p:ext uri="{BB962C8B-B14F-4D97-AF65-F5344CB8AC3E}">
        <p14:creationId xmlns:p14="http://schemas.microsoft.com/office/powerpoint/2010/main" val="610796007"/>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4A30A54A-2434-4CD9-8E48-08D4B32BB026}"/>
              </a:ext>
            </a:extLst>
          </p:cNvPr>
          <p:cNvPicPr>
            <a:picLocks noChangeAspect="1"/>
          </p:cNvPicPr>
          <p:nvPr/>
        </p:nvPicPr>
        <p:blipFill>
          <a:blip r:embed="rId4"/>
          <a:stretch>
            <a:fillRect/>
          </a:stretch>
        </p:blipFill>
        <p:spPr>
          <a:xfrm>
            <a:off x="0" y="0"/>
            <a:ext cx="12192000" cy="6858000"/>
          </a:xfrm>
          <a:prstGeom prst="rect">
            <a:avLst/>
          </a:prstGeom>
        </p:spPr>
      </p:pic>
      <p:pic>
        <p:nvPicPr>
          <p:cNvPr id="7" name="Turinio vietos rezervavimo ženklas 6">
            <a:extLst>
              <a:ext uri="{FF2B5EF4-FFF2-40B4-BE49-F238E27FC236}">
                <a16:creationId xmlns:a16="http://schemas.microsoft.com/office/drawing/2014/main" id="{F4C71F53-3E58-4EF8-AEA7-C6C4F93FC43E}"/>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r="63024" b="36885"/>
          <a:stretch/>
        </p:blipFill>
        <p:spPr>
          <a:xfrm rot="2211873">
            <a:off x="249344" y="1334676"/>
            <a:ext cx="4001431" cy="4781185"/>
          </a:xfrm>
        </p:spPr>
      </p:pic>
      <p:pic>
        <p:nvPicPr>
          <p:cNvPr id="9" name="Paveikslėlis 8">
            <a:extLst>
              <a:ext uri="{FF2B5EF4-FFF2-40B4-BE49-F238E27FC236}">
                <a16:creationId xmlns:a16="http://schemas.microsoft.com/office/drawing/2014/main" id="{6B1949BD-2C26-4DC0-B8C4-E323F5EBBC74}"/>
              </a:ext>
            </a:extLst>
          </p:cNvPr>
          <p:cNvPicPr>
            <a:picLocks noChangeAspect="1"/>
          </p:cNvPicPr>
          <p:nvPr/>
        </p:nvPicPr>
        <p:blipFill rotWithShape="1">
          <a:blip r:embed="rId6">
            <a:extLst>
              <a:ext uri="{28A0092B-C50C-407E-A947-70E740481C1C}">
                <a14:useLocalDpi xmlns:a14="http://schemas.microsoft.com/office/drawing/2010/main" val="0"/>
              </a:ext>
            </a:extLst>
          </a:blip>
          <a:srcRect l="39271" t="23619" r="37916" b="50000"/>
          <a:stretch/>
        </p:blipFill>
        <p:spPr>
          <a:xfrm>
            <a:off x="4656566" y="2351045"/>
            <a:ext cx="3184116" cy="2577535"/>
          </a:xfrm>
          <a:prstGeom prst="rect">
            <a:avLst/>
          </a:prstGeom>
        </p:spPr>
      </p:pic>
      <p:pic>
        <p:nvPicPr>
          <p:cNvPr id="10" name="Paveikslėlis 9">
            <a:extLst>
              <a:ext uri="{FF2B5EF4-FFF2-40B4-BE49-F238E27FC236}">
                <a16:creationId xmlns:a16="http://schemas.microsoft.com/office/drawing/2014/main" id="{9B716C3C-F057-4F65-9C0F-EE870F5818C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230" b="36830"/>
          <a:stretch/>
        </p:blipFill>
        <p:spPr>
          <a:xfrm rot="2146894">
            <a:off x="8318442" y="1219389"/>
            <a:ext cx="3651391" cy="4781184"/>
          </a:xfrm>
          <a:prstGeom prst="rect">
            <a:avLst/>
          </a:prstGeom>
        </p:spPr>
      </p:pic>
      <p:pic>
        <p:nvPicPr>
          <p:cNvPr id="11" name="Paveikslėlis 10">
            <a:extLst>
              <a:ext uri="{FF2B5EF4-FFF2-40B4-BE49-F238E27FC236}">
                <a16:creationId xmlns:a16="http://schemas.microsoft.com/office/drawing/2014/main" id="{02C39AC7-E1F8-4AAA-A4F1-4D25E9D7DE2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66518" r="74864" b="23772"/>
          <a:stretch/>
        </p:blipFill>
        <p:spPr>
          <a:xfrm>
            <a:off x="691680" y="5329503"/>
            <a:ext cx="2298475" cy="621495"/>
          </a:xfrm>
          <a:prstGeom prst="rect">
            <a:avLst/>
          </a:prstGeom>
        </p:spPr>
      </p:pic>
      <p:pic>
        <p:nvPicPr>
          <p:cNvPr id="12" name="Paveikslėlis 11">
            <a:extLst>
              <a:ext uri="{FF2B5EF4-FFF2-40B4-BE49-F238E27FC236}">
                <a16:creationId xmlns:a16="http://schemas.microsoft.com/office/drawing/2014/main" id="{62913E1F-1ACB-4B70-806F-68DB582DA79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83705" r="66354"/>
          <a:stretch/>
        </p:blipFill>
        <p:spPr>
          <a:xfrm>
            <a:off x="4466637" y="4653408"/>
            <a:ext cx="3076585" cy="1042993"/>
          </a:xfrm>
          <a:prstGeom prst="rect">
            <a:avLst/>
          </a:prstGeom>
        </p:spPr>
      </p:pic>
      <p:pic>
        <p:nvPicPr>
          <p:cNvPr id="13" name="Paveikslėlis 12">
            <a:extLst>
              <a:ext uri="{FF2B5EF4-FFF2-40B4-BE49-F238E27FC236}">
                <a16:creationId xmlns:a16="http://schemas.microsoft.com/office/drawing/2014/main" id="{E92511B8-E1B5-4488-8A0D-2946791C82C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4427" t="73619"/>
          <a:stretch/>
        </p:blipFill>
        <p:spPr>
          <a:xfrm>
            <a:off x="7926419" y="5106702"/>
            <a:ext cx="4167196" cy="1688592"/>
          </a:xfrm>
          <a:prstGeom prst="rect">
            <a:avLst/>
          </a:prstGeom>
        </p:spPr>
      </p:pic>
      <p:pic>
        <p:nvPicPr>
          <p:cNvPr id="14" name="Paveikslėlis 13">
            <a:extLst>
              <a:ext uri="{FF2B5EF4-FFF2-40B4-BE49-F238E27FC236}">
                <a16:creationId xmlns:a16="http://schemas.microsoft.com/office/drawing/2014/main" id="{855253A3-0A73-4632-83D9-18D3135D52A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1458" t="63170" r="45573" b="20263"/>
          <a:stretch/>
        </p:blipFill>
        <p:spPr>
          <a:xfrm>
            <a:off x="7135956" y="2977748"/>
            <a:ext cx="1185863" cy="1060449"/>
          </a:xfrm>
          <a:prstGeom prst="rect">
            <a:avLst/>
          </a:prstGeom>
        </p:spPr>
      </p:pic>
      <p:pic>
        <p:nvPicPr>
          <p:cNvPr id="15" name="Paveikslėlis 14">
            <a:extLst>
              <a:ext uri="{FF2B5EF4-FFF2-40B4-BE49-F238E27FC236}">
                <a16:creationId xmlns:a16="http://schemas.microsoft.com/office/drawing/2014/main" id="{D42092D5-676F-4BD7-98D4-FBB4D1CAA99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614" t="63443" r="58542" b="20263"/>
          <a:stretch/>
        </p:blipFill>
        <p:spPr>
          <a:xfrm>
            <a:off x="4005561" y="2977748"/>
            <a:ext cx="1357313" cy="1042993"/>
          </a:xfrm>
          <a:prstGeom prst="rect">
            <a:avLst/>
          </a:prstGeom>
        </p:spPr>
      </p:pic>
    </p:spTree>
    <p:custDataLst>
      <p:tags r:id="rId1"/>
    </p:custDataLst>
    <p:extLst>
      <p:ext uri="{BB962C8B-B14F-4D97-AF65-F5344CB8AC3E}">
        <p14:creationId xmlns:p14="http://schemas.microsoft.com/office/powerpoint/2010/main" val="1326918387"/>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veikslėlis 4">
            <a:extLst>
              <a:ext uri="{FF2B5EF4-FFF2-40B4-BE49-F238E27FC236}">
                <a16:creationId xmlns:a16="http://schemas.microsoft.com/office/drawing/2014/main" id="{DB9B8B00-AA01-4122-B3B3-81E8E942932D}"/>
              </a:ext>
            </a:extLst>
          </p:cNvPr>
          <p:cNvPicPr>
            <a:picLocks noChangeAspect="1"/>
          </p:cNvPicPr>
          <p:nvPr/>
        </p:nvPicPr>
        <p:blipFill>
          <a:blip r:embed="rId4"/>
          <a:stretch>
            <a:fillRect/>
          </a:stretch>
        </p:blipFill>
        <p:spPr>
          <a:xfrm>
            <a:off x="0" y="0"/>
            <a:ext cx="12192000" cy="6858000"/>
          </a:xfrm>
          <a:prstGeom prst="rect">
            <a:avLst/>
          </a:prstGeom>
        </p:spPr>
      </p:pic>
      <p:pic>
        <p:nvPicPr>
          <p:cNvPr id="15" name="Paveikslėlis 14">
            <a:extLst>
              <a:ext uri="{FF2B5EF4-FFF2-40B4-BE49-F238E27FC236}">
                <a16:creationId xmlns:a16="http://schemas.microsoft.com/office/drawing/2014/main" id="{D8B8B61D-6686-40DD-8C84-48FA97EA690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7955" b="91464"/>
          <a:stretch/>
        </p:blipFill>
        <p:spPr>
          <a:xfrm>
            <a:off x="3676396" y="2481488"/>
            <a:ext cx="2507123" cy="585402"/>
          </a:xfrm>
          <a:prstGeom prst="rect">
            <a:avLst/>
          </a:prstGeom>
        </p:spPr>
      </p:pic>
      <p:pic>
        <p:nvPicPr>
          <p:cNvPr id="16" name="Paveikslėlis 15">
            <a:extLst>
              <a:ext uri="{FF2B5EF4-FFF2-40B4-BE49-F238E27FC236}">
                <a16:creationId xmlns:a16="http://schemas.microsoft.com/office/drawing/2014/main" id="{56364545-DBFA-4D75-A93A-9301C213ADE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9766" r="86708" b="75599"/>
          <a:stretch/>
        </p:blipFill>
        <p:spPr>
          <a:xfrm>
            <a:off x="67824" y="3536636"/>
            <a:ext cx="1511700" cy="1003658"/>
          </a:xfrm>
          <a:prstGeom prst="rect">
            <a:avLst/>
          </a:prstGeom>
        </p:spPr>
      </p:pic>
      <p:pic>
        <p:nvPicPr>
          <p:cNvPr id="17" name="Paveikslėlis 16">
            <a:extLst>
              <a:ext uri="{FF2B5EF4-FFF2-40B4-BE49-F238E27FC236}">
                <a16:creationId xmlns:a16="http://schemas.microsoft.com/office/drawing/2014/main" id="{08E0ED67-696B-4349-AEE2-4D7CA83153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57" t="-1350" r="50882" b="91464"/>
          <a:stretch/>
        </p:blipFill>
        <p:spPr>
          <a:xfrm>
            <a:off x="448525" y="6072062"/>
            <a:ext cx="2997843" cy="678000"/>
          </a:xfrm>
          <a:prstGeom prst="rect">
            <a:avLst/>
          </a:prstGeom>
        </p:spPr>
      </p:pic>
      <p:pic>
        <p:nvPicPr>
          <p:cNvPr id="18" name="Paveikslėlis 17">
            <a:extLst>
              <a:ext uri="{FF2B5EF4-FFF2-40B4-BE49-F238E27FC236}">
                <a16:creationId xmlns:a16="http://schemas.microsoft.com/office/drawing/2014/main" id="{24676542-BF6B-4012-8388-7FF1CF79ADB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4718" t="9766" r="65945" b="77971"/>
          <a:stretch/>
        </p:blipFill>
        <p:spPr>
          <a:xfrm>
            <a:off x="5134336" y="4897019"/>
            <a:ext cx="2199190" cy="840996"/>
          </a:xfrm>
          <a:prstGeom prst="rect">
            <a:avLst/>
          </a:prstGeom>
        </p:spPr>
      </p:pic>
      <p:pic>
        <p:nvPicPr>
          <p:cNvPr id="19" name="Paveikslėlis 18">
            <a:extLst>
              <a:ext uri="{FF2B5EF4-FFF2-40B4-BE49-F238E27FC236}">
                <a16:creationId xmlns:a16="http://schemas.microsoft.com/office/drawing/2014/main" id="{860BA52A-3071-48F2-A32B-AC39D6A80D0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0136" r="34292" b="87737"/>
          <a:stretch/>
        </p:blipFill>
        <p:spPr>
          <a:xfrm>
            <a:off x="10334371" y="5738015"/>
            <a:ext cx="1770928" cy="840997"/>
          </a:xfrm>
          <a:prstGeom prst="rect">
            <a:avLst/>
          </a:prstGeom>
        </p:spPr>
      </p:pic>
      <p:pic>
        <p:nvPicPr>
          <p:cNvPr id="20" name="Paveikslėlis 19">
            <a:extLst>
              <a:ext uri="{FF2B5EF4-FFF2-40B4-BE49-F238E27FC236}">
                <a16:creationId xmlns:a16="http://schemas.microsoft.com/office/drawing/2014/main" id="{4DDC3AF5-B70F-47EB-AD06-EF927654851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7743" t="-506" r="18822" b="94262"/>
          <a:stretch/>
        </p:blipFill>
        <p:spPr>
          <a:xfrm>
            <a:off x="6605764" y="3263020"/>
            <a:ext cx="1527858" cy="428263"/>
          </a:xfrm>
          <a:prstGeom prst="rect">
            <a:avLst/>
          </a:prstGeom>
        </p:spPr>
      </p:pic>
      <p:pic>
        <p:nvPicPr>
          <p:cNvPr id="21" name="Paveikslėlis 20">
            <a:extLst>
              <a:ext uri="{FF2B5EF4-FFF2-40B4-BE49-F238E27FC236}">
                <a16:creationId xmlns:a16="http://schemas.microsoft.com/office/drawing/2014/main" id="{171C3AA0-8400-420F-9E7B-8762C278926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7414" t="8536" r="49864" b="80927"/>
          <a:stretch/>
        </p:blipFill>
        <p:spPr>
          <a:xfrm>
            <a:off x="10239733" y="3391193"/>
            <a:ext cx="1446835" cy="722644"/>
          </a:xfrm>
          <a:prstGeom prst="rect">
            <a:avLst/>
          </a:prstGeom>
        </p:spPr>
      </p:pic>
      <p:pic>
        <p:nvPicPr>
          <p:cNvPr id="22" name="Paveikslėlis 21">
            <a:extLst>
              <a:ext uri="{FF2B5EF4-FFF2-40B4-BE49-F238E27FC236}">
                <a16:creationId xmlns:a16="http://schemas.microsoft.com/office/drawing/2014/main" id="{C526B793-37F2-459A-AA47-0869016D52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4893" t="6582" r="9357" b="80590"/>
          <a:stretch/>
        </p:blipFill>
        <p:spPr>
          <a:xfrm>
            <a:off x="5431009" y="1483251"/>
            <a:ext cx="2928396" cy="879676"/>
          </a:xfrm>
          <a:prstGeom prst="rect">
            <a:avLst/>
          </a:prstGeom>
        </p:spPr>
      </p:pic>
      <p:pic>
        <p:nvPicPr>
          <p:cNvPr id="23" name="Paveikslėlis 22">
            <a:extLst>
              <a:ext uri="{FF2B5EF4-FFF2-40B4-BE49-F238E27FC236}">
                <a16:creationId xmlns:a16="http://schemas.microsoft.com/office/drawing/2014/main" id="{0D49DDF9-2403-4EDD-B9F2-A063E194782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3544" t="18623" r="12410" b="75418"/>
          <a:stretch/>
        </p:blipFill>
        <p:spPr>
          <a:xfrm>
            <a:off x="3446368" y="2312348"/>
            <a:ext cx="460055" cy="408673"/>
          </a:xfrm>
          <a:prstGeom prst="rect">
            <a:avLst/>
          </a:prstGeom>
        </p:spPr>
      </p:pic>
      <p:pic>
        <p:nvPicPr>
          <p:cNvPr id="24" name="Paveikslėlis 23">
            <a:extLst>
              <a:ext uri="{FF2B5EF4-FFF2-40B4-BE49-F238E27FC236}">
                <a16:creationId xmlns:a16="http://schemas.microsoft.com/office/drawing/2014/main" id="{FB325A2F-C467-4C14-9BF4-88548321B78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87589" t="18442" r="8365" b="75599"/>
          <a:stretch/>
        </p:blipFill>
        <p:spPr>
          <a:xfrm>
            <a:off x="297019" y="3343842"/>
            <a:ext cx="460055" cy="408673"/>
          </a:xfrm>
          <a:prstGeom prst="rect">
            <a:avLst/>
          </a:prstGeom>
        </p:spPr>
      </p:pic>
      <p:pic>
        <p:nvPicPr>
          <p:cNvPr id="25" name="Paveikslėlis 24">
            <a:extLst>
              <a:ext uri="{FF2B5EF4-FFF2-40B4-BE49-F238E27FC236}">
                <a16:creationId xmlns:a16="http://schemas.microsoft.com/office/drawing/2014/main" id="{2144B7C8-78C0-40E9-8CF4-C911B2394A38}"/>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1635" t="18623" r="4320" b="74369"/>
          <a:stretch/>
        </p:blipFill>
        <p:spPr>
          <a:xfrm>
            <a:off x="98892" y="6026337"/>
            <a:ext cx="460055" cy="480617"/>
          </a:xfrm>
          <a:prstGeom prst="rect">
            <a:avLst/>
          </a:prstGeom>
        </p:spPr>
      </p:pic>
      <p:pic>
        <p:nvPicPr>
          <p:cNvPr id="26" name="Paveikslėlis 25">
            <a:extLst>
              <a:ext uri="{FF2B5EF4-FFF2-40B4-BE49-F238E27FC236}">
                <a16:creationId xmlns:a16="http://schemas.microsoft.com/office/drawing/2014/main" id="{1425AD61-3611-4AB4-B76E-3690D86DB9D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5955" t="18623" b="74369"/>
          <a:stretch/>
        </p:blipFill>
        <p:spPr>
          <a:xfrm>
            <a:off x="5134336" y="4881152"/>
            <a:ext cx="460055" cy="480617"/>
          </a:xfrm>
          <a:prstGeom prst="rect">
            <a:avLst/>
          </a:prstGeom>
        </p:spPr>
      </p:pic>
      <p:pic>
        <p:nvPicPr>
          <p:cNvPr id="27" name="Paveikslėlis 26">
            <a:extLst>
              <a:ext uri="{FF2B5EF4-FFF2-40B4-BE49-F238E27FC236}">
                <a16:creationId xmlns:a16="http://schemas.microsoft.com/office/drawing/2014/main" id="{89FAF9F3-18E1-4E79-8E70-4972B7C5B91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3544" t="24927" r="12410" b="69114"/>
          <a:stretch/>
        </p:blipFill>
        <p:spPr>
          <a:xfrm>
            <a:off x="10009705" y="5667350"/>
            <a:ext cx="460055" cy="408673"/>
          </a:xfrm>
          <a:prstGeom prst="rect">
            <a:avLst/>
          </a:prstGeom>
        </p:spPr>
      </p:pic>
      <p:pic>
        <p:nvPicPr>
          <p:cNvPr id="28" name="Paveikslėlis 27">
            <a:extLst>
              <a:ext uri="{FF2B5EF4-FFF2-40B4-BE49-F238E27FC236}">
                <a16:creationId xmlns:a16="http://schemas.microsoft.com/office/drawing/2014/main" id="{D71FF061-CAE3-4D2E-8A44-0A0932E8EE2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7589" t="24970" r="8639" b="69485"/>
          <a:stretch/>
        </p:blipFill>
        <p:spPr>
          <a:xfrm>
            <a:off x="9892561" y="3427394"/>
            <a:ext cx="428835" cy="380302"/>
          </a:xfrm>
          <a:prstGeom prst="rect">
            <a:avLst/>
          </a:prstGeom>
        </p:spPr>
      </p:pic>
      <p:pic>
        <p:nvPicPr>
          <p:cNvPr id="30" name="Paveikslėlis 29">
            <a:extLst>
              <a:ext uri="{FF2B5EF4-FFF2-40B4-BE49-F238E27FC236}">
                <a16:creationId xmlns:a16="http://schemas.microsoft.com/office/drawing/2014/main" id="{A1F18262-0183-4F9C-935E-ECAD0830B06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1635" t="24927" r="4594" b="69665"/>
          <a:stretch/>
        </p:blipFill>
        <p:spPr>
          <a:xfrm>
            <a:off x="6263344" y="3227299"/>
            <a:ext cx="428834" cy="370876"/>
          </a:xfrm>
          <a:prstGeom prst="rect">
            <a:avLst/>
          </a:prstGeom>
        </p:spPr>
      </p:pic>
      <p:pic>
        <p:nvPicPr>
          <p:cNvPr id="31" name="Paveikslėlis 30">
            <a:extLst>
              <a:ext uri="{FF2B5EF4-FFF2-40B4-BE49-F238E27FC236}">
                <a16:creationId xmlns:a16="http://schemas.microsoft.com/office/drawing/2014/main" id="{DB1346CA-5753-4309-9B93-5EEDB236F56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5680" t="25341" b="69114"/>
          <a:stretch/>
        </p:blipFill>
        <p:spPr>
          <a:xfrm>
            <a:off x="5184259" y="1477085"/>
            <a:ext cx="491276" cy="380302"/>
          </a:xfrm>
          <a:prstGeom prst="rect">
            <a:avLst/>
          </a:prstGeom>
        </p:spPr>
      </p:pic>
      <p:pic>
        <p:nvPicPr>
          <p:cNvPr id="32" name="Paveikslėlis 31">
            <a:extLst>
              <a:ext uri="{FF2B5EF4-FFF2-40B4-BE49-F238E27FC236}">
                <a16:creationId xmlns:a16="http://schemas.microsoft.com/office/drawing/2014/main" id="{E2843584-C093-4C77-B10C-1298F5DD555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22" t="23878" r="88744" b="69114"/>
          <a:stretch/>
        </p:blipFill>
        <p:spPr>
          <a:xfrm>
            <a:off x="1373679" y="2460369"/>
            <a:ext cx="1373527" cy="480617"/>
          </a:xfrm>
          <a:prstGeom prst="rect">
            <a:avLst/>
          </a:prstGeom>
        </p:spPr>
      </p:pic>
      <p:pic>
        <p:nvPicPr>
          <p:cNvPr id="33" name="Paveikslėlis 32">
            <a:extLst>
              <a:ext uri="{FF2B5EF4-FFF2-40B4-BE49-F238E27FC236}">
                <a16:creationId xmlns:a16="http://schemas.microsoft.com/office/drawing/2014/main" id="{8A9637DB-FC7C-416D-A037-EC86F66BDB3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0747" t="24401" r="73579" b="69114"/>
          <a:stretch/>
        </p:blipFill>
        <p:spPr>
          <a:xfrm>
            <a:off x="122730" y="5740566"/>
            <a:ext cx="1782500" cy="444744"/>
          </a:xfrm>
          <a:prstGeom prst="rect">
            <a:avLst/>
          </a:prstGeom>
        </p:spPr>
      </p:pic>
      <p:pic>
        <p:nvPicPr>
          <p:cNvPr id="34" name="Paveikslėlis 33">
            <a:extLst>
              <a:ext uri="{FF2B5EF4-FFF2-40B4-BE49-F238E27FC236}">
                <a16:creationId xmlns:a16="http://schemas.microsoft.com/office/drawing/2014/main" id="{A122F7D2-EF85-41DF-8AB4-CD2DD1B4F42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6390" t="24582" r="61366" b="69114"/>
          <a:stretch/>
        </p:blipFill>
        <p:spPr>
          <a:xfrm>
            <a:off x="3264034" y="6436500"/>
            <a:ext cx="1392464" cy="432323"/>
          </a:xfrm>
          <a:prstGeom prst="rect">
            <a:avLst/>
          </a:prstGeom>
        </p:spPr>
      </p:pic>
      <p:pic>
        <p:nvPicPr>
          <p:cNvPr id="35" name="Paveikslėlis 34">
            <a:extLst>
              <a:ext uri="{FF2B5EF4-FFF2-40B4-BE49-F238E27FC236}">
                <a16:creationId xmlns:a16="http://schemas.microsoft.com/office/drawing/2014/main" id="{D7C3F359-38B4-450C-AD83-4A22E6B751A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9143" t="23878" r="53122" b="72278"/>
          <a:stretch/>
        </p:blipFill>
        <p:spPr>
          <a:xfrm>
            <a:off x="6330154" y="6593406"/>
            <a:ext cx="879676" cy="263593"/>
          </a:xfrm>
          <a:prstGeom prst="rect">
            <a:avLst/>
          </a:prstGeom>
        </p:spPr>
      </p:pic>
      <p:pic>
        <p:nvPicPr>
          <p:cNvPr id="36" name="Paveikslėlis 35">
            <a:extLst>
              <a:ext uri="{FF2B5EF4-FFF2-40B4-BE49-F238E27FC236}">
                <a16:creationId xmlns:a16="http://schemas.microsoft.com/office/drawing/2014/main" id="{97C93A02-8458-46F3-8843-4A406BD5149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8066" t="23637" r="43249" b="70119"/>
          <a:stretch/>
        </p:blipFill>
        <p:spPr>
          <a:xfrm>
            <a:off x="7544765" y="5205405"/>
            <a:ext cx="987705" cy="428264"/>
          </a:xfrm>
          <a:prstGeom prst="rect">
            <a:avLst/>
          </a:prstGeom>
        </p:spPr>
      </p:pic>
      <p:pic>
        <p:nvPicPr>
          <p:cNvPr id="37" name="Paveikslėlis 36">
            <a:extLst>
              <a:ext uri="{FF2B5EF4-FFF2-40B4-BE49-F238E27FC236}">
                <a16:creationId xmlns:a16="http://schemas.microsoft.com/office/drawing/2014/main" id="{BDDF5E09-6CB4-4BD9-9FEE-9506EC8C806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6751" t="22350" r="35107" b="70429"/>
          <a:stretch/>
        </p:blipFill>
        <p:spPr>
          <a:xfrm>
            <a:off x="8868135" y="5342342"/>
            <a:ext cx="925975" cy="495260"/>
          </a:xfrm>
          <a:prstGeom prst="rect">
            <a:avLst/>
          </a:prstGeom>
        </p:spPr>
      </p:pic>
      <p:pic>
        <p:nvPicPr>
          <p:cNvPr id="38" name="Paveikslėlis 37">
            <a:extLst>
              <a:ext uri="{FF2B5EF4-FFF2-40B4-BE49-F238E27FC236}">
                <a16:creationId xmlns:a16="http://schemas.microsoft.com/office/drawing/2014/main" id="{18AC9CFC-A4B3-4253-9BC8-31662D6EFF9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66929" t="22350" r="24386" b="72278"/>
          <a:stretch/>
        </p:blipFill>
        <p:spPr>
          <a:xfrm>
            <a:off x="10469297" y="2698511"/>
            <a:ext cx="987705" cy="368379"/>
          </a:xfrm>
          <a:prstGeom prst="rect">
            <a:avLst/>
          </a:prstGeom>
        </p:spPr>
      </p:pic>
      <p:pic>
        <p:nvPicPr>
          <p:cNvPr id="39" name="Paveikslėlis 38">
            <a:extLst>
              <a:ext uri="{FF2B5EF4-FFF2-40B4-BE49-F238E27FC236}">
                <a16:creationId xmlns:a16="http://schemas.microsoft.com/office/drawing/2014/main" id="{DD0BF87C-3D35-4A30-8F14-E912E6CEA826}"/>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40349" r="87803" b="51584"/>
          <a:stretch/>
        </p:blipFill>
        <p:spPr>
          <a:xfrm>
            <a:off x="1828661" y="2984951"/>
            <a:ext cx="1266753" cy="624458"/>
          </a:xfrm>
          <a:prstGeom prst="rect">
            <a:avLst/>
          </a:prstGeom>
        </p:spPr>
      </p:pic>
    </p:spTree>
    <p:custDataLst>
      <p:tags r:id="rId1"/>
    </p:custDataLst>
    <p:extLst>
      <p:ext uri="{BB962C8B-B14F-4D97-AF65-F5344CB8AC3E}">
        <p14:creationId xmlns:p14="http://schemas.microsoft.com/office/powerpoint/2010/main" val="2499523369"/>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par>
                                <p:cTn id="47" presetID="10" presetClass="entr" presetSubtype="0"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par>
                                <p:cTn id="55" presetID="10" presetClass="entr" presetSubtype="0"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10" presetClass="entr" presetSubtype="0"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par>
                                <p:cTn id="74" presetID="10" presetClass="entr" presetSubtype="0"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nodeType="with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500"/>
                                        <p:tgtEl>
                                          <p:spTgt spid="22"/>
                                        </p:tgtEl>
                                      </p:cBhvr>
                                    </p:animEffect>
                                  </p:childTnLst>
                                </p:cTn>
                              </p:par>
                              <p:par>
                                <p:cTn id="85" presetID="10" presetClass="entr" presetSubtype="0" fill="hold"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98C8F77F-86CE-4681-83A6-B108C6343B84}"/>
              </a:ext>
            </a:extLst>
          </p:cNvPr>
          <p:cNvPicPr>
            <a:picLocks noChangeAspect="1"/>
          </p:cNvPicPr>
          <p:nvPr/>
        </p:nvPicPr>
        <p:blipFill>
          <a:blip r:embed="rId4"/>
          <a:stretch>
            <a:fillRect/>
          </a:stretch>
        </p:blipFill>
        <p:spPr>
          <a:xfrm>
            <a:off x="0" y="0"/>
            <a:ext cx="12192000" cy="6858000"/>
          </a:xfrm>
          <a:prstGeom prst="rect">
            <a:avLst/>
          </a:prstGeom>
        </p:spPr>
      </p:pic>
      <p:pic>
        <p:nvPicPr>
          <p:cNvPr id="9" name="Paveikslėlis 8">
            <a:extLst>
              <a:ext uri="{FF2B5EF4-FFF2-40B4-BE49-F238E27FC236}">
                <a16:creationId xmlns:a16="http://schemas.microsoft.com/office/drawing/2014/main" id="{4BA5A9C7-8703-4223-BE32-255C3802B11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44275" r="69969" b="18461"/>
          <a:stretch/>
        </p:blipFill>
        <p:spPr>
          <a:xfrm>
            <a:off x="833416" y="1270766"/>
            <a:ext cx="2787761" cy="3164065"/>
          </a:xfrm>
          <a:prstGeom prst="rect">
            <a:avLst/>
          </a:prstGeom>
        </p:spPr>
      </p:pic>
      <p:pic>
        <p:nvPicPr>
          <p:cNvPr id="10" name="Paveikslėlis 9">
            <a:extLst>
              <a:ext uri="{FF2B5EF4-FFF2-40B4-BE49-F238E27FC236}">
                <a16:creationId xmlns:a16="http://schemas.microsoft.com/office/drawing/2014/main" id="{316B7DC3-559C-46E3-81C0-6325FBE4EB9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052" t="44275" r="36881" b="18461"/>
          <a:stretch/>
        </p:blipFill>
        <p:spPr>
          <a:xfrm>
            <a:off x="4459817" y="1371888"/>
            <a:ext cx="2883877" cy="3164065"/>
          </a:xfrm>
          <a:prstGeom prst="rect">
            <a:avLst/>
          </a:prstGeom>
        </p:spPr>
      </p:pic>
      <p:pic>
        <p:nvPicPr>
          <p:cNvPr id="11" name="Paveikslėlis 10">
            <a:extLst>
              <a:ext uri="{FF2B5EF4-FFF2-40B4-BE49-F238E27FC236}">
                <a16:creationId xmlns:a16="http://schemas.microsoft.com/office/drawing/2014/main" id="{C35FE23C-3C3B-4949-A9C1-4686104707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4508" t="44275" b="18461"/>
          <a:stretch/>
        </p:blipFill>
        <p:spPr>
          <a:xfrm>
            <a:off x="8557058" y="1270766"/>
            <a:ext cx="3294700" cy="3164065"/>
          </a:xfrm>
          <a:prstGeom prst="rect">
            <a:avLst/>
          </a:prstGeom>
        </p:spPr>
      </p:pic>
      <p:sp>
        <p:nvSpPr>
          <p:cNvPr id="12" name="TextBox 11">
            <a:extLst>
              <a:ext uri="{FF2B5EF4-FFF2-40B4-BE49-F238E27FC236}">
                <a16:creationId xmlns:a16="http://schemas.microsoft.com/office/drawing/2014/main" id="{38DDE8E4-C12F-407D-94BC-D15AB00968E1}"/>
              </a:ext>
            </a:extLst>
          </p:cNvPr>
          <p:cNvSpPr txBox="1"/>
          <p:nvPr/>
        </p:nvSpPr>
        <p:spPr>
          <a:xfrm>
            <a:off x="28105" y="4145235"/>
            <a:ext cx="4159260" cy="2354491"/>
          </a:xfrm>
          <a:prstGeom prst="rect">
            <a:avLst/>
          </a:prstGeom>
          <a:noFill/>
        </p:spPr>
        <p:txBody>
          <a:bodyPr wrap="square" rtlCol="0">
            <a:spAutoFit/>
          </a:bodyPr>
          <a:lstStyle/>
          <a:p>
            <a:pPr algn="ct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Oxford</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a:t>
            </a: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AstraZeneca</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AZD1222 (DB)</a:t>
            </a:r>
          </a:p>
          <a:p>
            <a:pPr marL="342900" indent="-342900" algn="ctr">
              <a:buFont typeface="Arial" panose="020B0604020202020204" pitchFamily="34" charset="0"/>
              <a:buChar char="•"/>
            </a:pPr>
            <a:r>
              <a:rPr lang="lt-LT" sz="2100" b="1" dirty="0"/>
              <a:t>Dozės</a:t>
            </a:r>
            <a:r>
              <a:rPr lang="lt-LT" sz="2100" dirty="0"/>
              <a:t> – 2, 28 d. – 12 sav. laikotarpiu.</a:t>
            </a:r>
          </a:p>
          <a:p>
            <a:pPr marL="342900" indent="-342900" algn="ctr">
              <a:buFont typeface="Arial" panose="020B0604020202020204" pitchFamily="34" charset="0"/>
              <a:buChar char="•"/>
            </a:pPr>
            <a:r>
              <a:rPr lang="lt-LT" sz="2100" b="1" dirty="0"/>
              <a:t>Efektyvumas: </a:t>
            </a:r>
            <a:r>
              <a:rPr lang="lt-LT" sz="2100" dirty="0"/>
              <a:t>82 %, 14 d. po antros dozės. </a:t>
            </a:r>
          </a:p>
          <a:p>
            <a:pPr marL="342900" indent="-342900" algn="ctr">
              <a:buFont typeface="Arial" panose="020B0604020202020204" pitchFamily="34" charset="0"/>
              <a:buChar char="•"/>
            </a:pPr>
            <a:r>
              <a:rPr lang="lt-LT" sz="2100" b="1" dirty="0"/>
              <a:t>Patvirtinta</a:t>
            </a:r>
            <a:r>
              <a:rPr lang="lt-LT" sz="2100" dirty="0"/>
              <a:t>:</a:t>
            </a:r>
            <a:r>
              <a:rPr lang="lt-LT" sz="2100" dirty="0">
                <a:effectLst/>
                <a:latin typeface="Calibri" panose="020F0502020204030204" pitchFamily="34" charset="0"/>
                <a:ea typeface="Calibri" panose="020F0502020204030204" pitchFamily="34" charset="0"/>
                <a:cs typeface="Times New Roman" panose="02020603050405020304" pitchFamily="18" charset="0"/>
              </a:rPr>
              <a:t> </a:t>
            </a:r>
            <a:r>
              <a:rPr lang="lt-LT" sz="2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ES</a:t>
            </a:r>
            <a:r>
              <a:rPr lang="lt-LT" sz="2100" dirty="0">
                <a:effectLst/>
                <a:latin typeface="Calibri" panose="020F0502020204030204" pitchFamily="34" charset="0"/>
                <a:ea typeface="Calibri" panose="020F0502020204030204" pitchFamily="34" charset="0"/>
                <a:cs typeface="Times New Roman" panose="02020603050405020304" pitchFamily="18" charset="0"/>
              </a:rPr>
              <a:t>, DB, Indija, Meksika.</a:t>
            </a:r>
            <a:endParaRPr lang="lt-LT" sz="2100" dirty="0"/>
          </a:p>
        </p:txBody>
      </p:sp>
      <p:sp>
        <p:nvSpPr>
          <p:cNvPr id="14" name="TextBox 13">
            <a:extLst>
              <a:ext uri="{FF2B5EF4-FFF2-40B4-BE49-F238E27FC236}">
                <a16:creationId xmlns:a16="http://schemas.microsoft.com/office/drawing/2014/main" id="{B9F6D366-4F92-4B55-8F9E-30368D0E49AE}"/>
              </a:ext>
            </a:extLst>
          </p:cNvPr>
          <p:cNvSpPr txBox="1"/>
          <p:nvPr/>
        </p:nvSpPr>
        <p:spPr>
          <a:xfrm>
            <a:off x="3791116" y="4145235"/>
            <a:ext cx="4159260" cy="2031325"/>
          </a:xfrm>
          <a:prstGeom prst="rect">
            <a:avLst/>
          </a:prstGeom>
          <a:noFill/>
        </p:spPr>
        <p:txBody>
          <a:bodyPr wrap="square" rtlCol="0">
            <a:spAutoFit/>
          </a:bodyPr>
          <a:lstStyle/>
          <a:p>
            <a:pPr algn="ct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Janssen</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Johnson&amp;Johnson</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Ad26.COV2.S (JAV)</a:t>
            </a:r>
          </a:p>
          <a:p>
            <a:pPr marL="342900" indent="-342900" algn="ctr">
              <a:buFont typeface="Arial" panose="020B0604020202020204" pitchFamily="34" charset="0"/>
              <a:buChar char="•"/>
            </a:pPr>
            <a:r>
              <a:rPr lang="lt-LT" sz="2100" b="1" dirty="0"/>
              <a:t>Dozės</a:t>
            </a:r>
            <a:r>
              <a:rPr lang="lt-LT" sz="2100" dirty="0"/>
              <a:t> – 1.</a:t>
            </a:r>
          </a:p>
          <a:p>
            <a:pPr marL="342900" indent="-342900" algn="ctr">
              <a:buFont typeface="Arial" panose="020B0604020202020204" pitchFamily="34" charset="0"/>
              <a:buChar char="•"/>
            </a:pPr>
            <a:r>
              <a:rPr lang="lt-LT" sz="2100" b="1" dirty="0"/>
              <a:t>Efektyvumas: </a:t>
            </a:r>
            <a:r>
              <a:rPr lang="lt-LT" sz="2100" dirty="0"/>
              <a:t>72 %, 28 d. po antros dozės. </a:t>
            </a:r>
          </a:p>
          <a:p>
            <a:pPr marL="342900" indent="-342900" algn="ctr">
              <a:buFont typeface="Arial" panose="020B0604020202020204" pitchFamily="34" charset="0"/>
              <a:buChar char="•"/>
            </a:pPr>
            <a:r>
              <a:rPr lang="lt-LT" sz="2100" b="1" dirty="0"/>
              <a:t>Patvirtinta</a:t>
            </a:r>
            <a:r>
              <a:rPr lang="lt-LT" sz="2100" dirty="0"/>
              <a:t>: </a:t>
            </a:r>
            <a:r>
              <a:rPr lang="lt-LT" sz="2100" dirty="0">
                <a:effectLst/>
                <a:latin typeface="Calibri" panose="020F0502020204030204" pitchFamily="34" charset="0"/>
                <a:ea typeface="Calibri" panose="020F0502020204030204" pitchFamily="34" charset="0"/>
                <a:cs typeface="Times New Roman" panose="02020603050405020304" pitchFamily="18" charset="0"/>
              </a:rPr>
              <a:t>JAV, Bahreinas, </a:t>
            </a:r>
            <a:r>
              <a:rPr lang="lt-LT" sz="2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ES</a:t>
            </a:r>
            <a:r>
              <a:rPr lang="lt-LT" sz="2100" dirty="0"/>
              <a:t>.</a:t>
            </a:r>
          </a:p>
        </p:txBody>
      </p:sp>
      <p:sp>
        <p:nvSpPr>
          <p:cNvPr id="15" name="TextBox 14">
            <a:extLst>
              <a:ext uri="{FF2B5EF4-FFF2-40B4-BE49-F238E27FC236}">
                <a16:creationId xmlns:a16="http://schemas.microsoft.com/office/drawing/2014/main" id="{6B9C5C5D-ECC8-4CED-B561-0D1873CA545B}"/>
              </a:ext>
            </a:extLst>
          </p:cNvPr>
          <p:cNvSpPr txBox="1"/>
          <p:nvPr/>
        </p:nvSpPr>
        <p:spPr>
          <a:xfrm>
            <a:off x="7685680" y="4145235"/>
            <a:ext cx="4478215" cy="2677656"/>
          </a:xfrm>
          <a:prstGeom prst="rect">
            <a:avLst/>
          </a:prstGeom>
          <a:noFill/>
        </p:spPr>
        <p:txBody>
          <a:bodyPr wrap="square" rtlCol="0">
            <a:spAutoFit/>
          </a:bodyPr>
          <a:lstStyle/>
          <a:p>
            <a:pPr algn="ct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Gamaleya</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Gam</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-COVID-</a:t>
            </a: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Vac</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100" b="1" u="sng" dirty="0" err="1">
                <a:effectLst/>
                <a:latin typeface="Calibri" panose="020F0502020204030204" pitchFamily="34" charset="0"/>
                <a:ea typeface="Calibri" panose="020F0502020204030204" pitchFamily="34" charset="0"/>
                <a:cs typeface="Times New Roman" panose="02020603050405020304" pitchFamily="18" charset="0"/>
              </a:rPr>
              <a:t>Sputnik</a:t>
            </a:r>
            <a:r>
              <a:rPr lang="lt-LT" sz="2100" b="1" u="sng" dirty="0">
                <a:effectLst/>
                <a:latin typeface="Calibri" panose="020F0502020204030204" pitchFamily="34" charset="0"/>
                <a:ea typeface="Calibri" panose="020F0502020204030204" pitchFamily="34" charset="0"/>
                <a:cs typeface="Times New Roman" panose="02020603050405020304" pitchFamily="18" charset="0"/>
              </a:rPr>
              <a:t> V (Rusija)</a:t>
            </a:r>
          </a:p>
          <a:p>
            <a:pPr algn="ctr"/>
            <a:r>
              <a:rPr lang="lt-LT" sz="2100" b="1" dirty="0"/>
              <a:t>Dozės</a:t>
            </a:r>
            <a:r>
              <a:rPr lang="lt-LT" sz="2100" dirty="0"/>
              <a:t> – 2, 21 d. laikotarpiu.</a:t>
            </a:r>
          </a:p>
          <a:p>
            <a:pPr marL="342900" indent="-342900" algn="ctr">
              <a:buFont typeface="Arial" panose="020B0604020202020204" pitchFamily="34" charset="0"/>
              <a:buChar char="•"/>
            </a:pPr>
            <a:r>
              <a:rPr lang="lt-LT" sz="2100" b="1" dirty="0"/>
              <a:t>Efektyvumas: </a:t>
            </a:r>
            <a:r>
              <a:rPr lang="lt-LT" sz="2100" dirty="0"/>
              <a:t>91,1 %, 7 d. po antros dozės. </a:t>
            </a:r>
          </a:p>
          <a:p>
            <a:pPr marL="342900" indent="-342900" algn="ctr">
              <a:buFont typeface="Arial" panose="020B0604020202020204" pitchFamily="34" charset="0"/>
              <a:buChar char="•"/>
            </a:pPr>
            <a:r>
              <a:rPr lang="lt-LT" sz="2100" b="1" dirty="0"/>
              <a:t>Patvirtinta</a:t>
            </a:r>
            <a:r>
              <a:rPr lang="lt-LT" sz="2100" dirty="0"/>
              <a:t>: </a:t>
            </a:r>
            <a:r>
              <a:rPr lang="lt-LT" sz="2100" dirty="0">
                <a:effectLst/>
                <a:latin typeface="Calibri" panose="020F0502020204030204" pitchFamily="34" charset="0"/>
                <a:ea typeface="Calibri" panose="020F0502020204030204" pitchFamily="34" charset="0"/>
                <a:cs typeface="Times New Roman" panose="02020603050405020304" pitchFamily="18" charset="0"/>
              </a:rPr>
              <a:t>Rusija, Baltarusija, Argentina, Serbija, JAE, Alžyras, Palestina, Egiptas.</a:t>
            </a:r>
            <a:endParaRPr lang="lt-LT" sz="2100" dirty="0"/>
          </a:p>
        </p:txBody>
      </p:sp>
      <p:sp>
        <p:nvSpPr>
          <p:cNvPr id="13" name="TextBox 12">
            <a:extLst>
              <a:ext uri="{FF2B5EF4-FFF2-40B4-BE49-F238E27FC236}">
                <a16:creationId xmlns:a16="http://schemas.microsoft.com/office/drawing/2014/main" id="{8ECD6C10-E088-498A-8D89-6C75823B176C}"/>
              </a:ext>
            </a:extLst>
          </p:cNvPr>
          <p:cNvSpPr txBox="1"/>
          <p:nvPr/>
        </p:nvSpPr>
        <p:spPr>
          <a:xfrm>
            <a:off x="511230" y="6389696"/>
            <a:ext cx="3432131" cy="523220"/>
          </a:xfrm>
          <a:prstGeom prst="rect">
            <a:avLst/>
          </a:prstGeom>
          <a:noFill/>
        </p:spPr>
        <p:txBody>
          <a:bodyPr wrap="square" rtlCol="0">
            <a:spAutoFit/>
          </a:bodyPr>
          <a:lstStyle/>
          <a:p>
            <a:pPr algn="ctr"/>
            <a:r>
              <a:rPr lang="en-US" sz="1400" i="1" dirty="0"/>
              <a:t>Europos </a:t>
            </a:r>
            <a:r>
              <a:rPr lang="en-US" sz="1400" i="1" dirty="0" err="1"/>
              <a:t>vaist</a:t>
            </a:r>
            <a:r>
              <a:rPr lang="lt-LT" sz="1400" i="1" dirty="0"/>
              <a:t>ų agentūros patvirtinta nuo: 2021-01-29</a:t>
            </a:r>
          </a:p>
        </p:txBody>
      </p:sp>
      <p:sp>
        <p:nvSpPr>
          <p:cNvPr id="16" name="TextBox 15">
            <a:extLst>
              <a:ext uri="{FF2B5EF4-FFF2-40B4-BE49-F238E27FC236}">
                <a16:creationId xmlns:a16="http://schemas.microsoft.com/office/drawing/2014/main" id="{E292836E-5861-4D2B-8455-9953D432F5BA}"/>
              </a:ext>
            </a:extLst>
          </p:cNvPr>
          <p:cNvSpPr txBox="1"/>
          <p:nvPr/>
        </p:nvSpPr>
        <p:spPr>
          <a:xfrm>
            <a:off x="4424393" y="6389696"/>
            <a:ext cx="3432131" cy="523220"/>
          </a:xfrm>
          <a:prstGeom prst="rect">
            <a:avLst/>
          </a:prstGeom>
          <a:noFill/>
        </p:spPr>
        <p:txBody>
          <a:bodyPr wrap="square" rtlCol="0">
            <a:spAutoFit/>
          </a:bodyPr>
          <a:lstStyle/>
          <a:p>
            <a:pPr algn="ctr"/>
            <a:r>
              <a:rPr lang="en-US" sz="1400" i="1" dirty="0"/>
              <a:t>Europos </a:t>
            </a:r>
            <a:r>
              <a:rPr lang="en-US" sz="1400" i="1" dirty="0" err="1"/>
              <a:t>vaist</a:t>
            </a:r>
            <a:r>
              <a:rPr lang="lt-LT" sz="1400" i="1" dirty="0"/>
              <a:t>ų agentūros patvirtinta nuo: 2021-03-11</a:t>
            </a:r>
          </a:p>
        </p:txBody>
      </p:sp>
    </p:spTree>
    <p:custDataLst>
      <p:tags r:id="rId1"/>
    </p:custDataLst>
    <p:extLst>
      <p:ext uri="{BB962C8B-B14F-4D97-AF65-F5344CB8AC3E}">
        <p14:creationId xmlns:p14="http://schemas.microsoft.com/office/powerpoint/2010/main" val="2630483892"/>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3"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veikslėlis 8">
            <a:extLst>
              <a:ext uri="{FF2B5EF4-FFF2-40B4-BE49-F238E27FC236}">
                <a16:creationId xmlns:a16="http://schemas.microsoft.com/office/drawing/2014/main" id="{AAE91B83-5D11-4CC3-B50E-1E94EC76C329}"/>
              </a:ext>
            </a:extLst>
          </p:cNvPr>
          <p:cNvPicPr>
            <a:picLocks noChangeAspect="1"/>
          </p:cNvPicPr>
          <p:nvPr/>
        </p:nvPicPr>
        <p:blipFill>
          <a:blip r:embed="rId4"/>
          <a:stretch>
            <a:fillRect/>
          </a:stretch>
        </p:blipFill>
        <p:spPr>
          <a:xfrm>
            <a:off x="0" y="0"/>
            <a:ext cx="12192000" cy="6858000"/>
          </a:xfrm>
          <a:prstGeom prst="rect">
            <a:avLst/>
          </a:prstGeom>
        </p:spPr>
      </p:pic>
      <p:pic>
        <p:nvPicPr>
          <p:cNvPr id="7" name="Turinio vietos rezervavimo ženklas 6">
            <a:extLst>
              <a:ext uri="{FF2B5EF4-FFF2-40B4-BE49-F238E27FC236}">
                <a16:creationId xmlns:a16="http://schemas.microsoft.com/office/drawing/2014/main" id="{0CC96C74-8B5D-4237-8908-5BC6454589B7}"/>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r="74937" b="77232"/>
          <a:stretch/>
        </p:blipFill>
        <p:spPr>
          <a:xfrm>
            <a:off x="34909" y="1665868"/>
            <a:ext cx="4294931" cy="3901685"/>
          </a:xfrm>
        </p:spPr>
      </p:pic>
      <p:pic>
        <p:nvPicPr>
          <p:cNvPr id="8" name="Turinio vietos rezervavimo ženklas 6">
            <a:extLst>
              <a:ext uri="{FF2B5EF4-FFF2-40B4-BE49-F238E27FC236}">
                <a16:creationId xmlns:a16="http://schemas.microsoft.com/office/drawing/2014/main" id="{6945D40D-1AE2-4233-BA29-6BDC36CA0F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1928" r="85865" b="55097"/>
          <a:stretch/>
        </p:blipFill>
        <p:spPr>
          <a:xfrm>
            <a:off x="4810561" y="2019616"/>
            <a:ext cx="2287001" cy="3717191"/>
          </a:xfrm>
          <a:prstGeom prst="rect">
            <a:avLst/>
          </a:prstGeom>
        </p:spPr>
      </p:pic>
      <p:pic>
        <p:nvPicPr>
          <p:cNvPr id="14" name="Paveikslėlis 13">
            <a:extLst>
              <a:ext uri="{FF2B5EF4-FFF2-40B4-BE49-F238E27FC236}">
                <a16:creationId xmlns:a16="http://schemas.microsoft.com/office/drawing/2014/main" id="{6E5B460D-8225-475D-BA04-9E69F4F0F4A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8044" t="56072" r="44" b="24599"/>
          <a:stretch/>
        </p:blipFill>
        <p:spPr>
          <a:xfrm>
            <a:off x="6457299" y="1371336"/>
            <a:ext cx="1357313" cy="2202577"/>
          </a:xfrm>
          <a:prstGeom prst="rect">
            <a:avLst/>
          </a:prstGeom>
        </p:spPr>
      </p:pic>
      <p:pic>
        <p:nvPicPr>
          <p:cNvPr id="17" name="Paveikslėlis 16">
            <a:extLst>
              <a:ext uri="{FF2B5EF4-FFF2-40B4-BE49-F238E27FC236}">
                <a16:creationId xmlns:a16="http://schemas.microsoft.com/office/drawing/2014/main" id="{9D67771D-138F-4868-84BE-C27FDADB270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978" t="60622" r="66711" b="14133"/>
          <a:stretch/>
        </p:blipFill>
        <p:spPr>
          <a:xfrm>
            <a:off x="8138133" y="1605862"/>
            <a:ext cx="4066545" cy="3901685"/>
          </a:xfrm>
          <a:prstGeom prst="rect">
            <a:avLst/>
          </a:prstGeom>
        </p:spPr>
      </p:pic>
      <p:pic>
        <p:nvPicPr>
          <p:cNvPr id="21" name="Paveikslėlis 20">
            <a:extLst>
              <a:ext uri="{FF2B5EF4-FFF2-40B4-BE49-F238E27FC236}">
                <a16:creationId xmlns:a16="http://schemas.microsoft.com/office/drawing/2014/main" id="{48A4AD77-BF78-4BDD-BA80-CAA42C5FF2C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778" t="43378" r="68133" b="50000"/>
          <a:stretch/>
        </p:blipFill>
        <p:spPr>
          <a:xfrm>
            <a:off x="8094381" y="5252138"/>
            <a:ext cx="4219150" cy="994704"/>
          </a:xfrm>
          <a:prstGeom prst="rect">
            <a:avLst/>
          </a:prstGeom>
        </p:spPr>
      </p:pic>
      <p:pic>
        <p:nvPicPr>
          <p:cNvPr id="22" name="Paveikslėlis 21">
            <a:extLst>
              <a:ext uri="{FF2B5EF4-FFF2-40B4-BE49-F238E27FC236}">
                <a16:creationId xmlns:a16="http://schemas.microsoft.com/office/drawing/2014/main" id="{E43353C8-5A4E-4C42-B5F6-9C8920C9A04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5733" t="50000" r="72756" b="43378"/>
          <a:stretch/>
        </p:blipFill>
        <p:spPr>
          <a:xfrm>
            <a:off x="318560" y="5239455"/>
            <a:ext cx="3495182" cy="1075996"/>
          </a:xfrm>
          <a:prstGeom prst="rect">
            <a:avLst/>
          </a:prstGeom>
        </p:spPr>
      </p:pic>
      <p:pic>
        <p:nvPicPr>
          <p:cNvPr id="28" name="Paveikslėlis 27">
            <a:extLst>
              <a:ext uri="{FF2B5EF4-FFF2-40B4-BE49-F238E27FC236}">
                <a16:creationId xmlns:a16="http://schemas.microsoft.com/office/drawing/2014/main" id="{0DB8DEA0-6E68-43FC-93DD-F17D80F503F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41458" t="63170" r="45573" b="20263"/>
          <a:stretch/>
        </p:blipFill>
        <p:spPr>
          <a:xfrm>
            <a:off x="7135955" y="3043688"/>
            <a:ext cx="1185863" cy="1060449"/>
          </a:xfrm>
          <a:prstGeom prst="rect">
            <a:avLst/>
          </a:prstGeom>
        </p:spPr>
      </p:pic>
      <p:pic>
        <p:nvPicPr>
          <p:cNvPr id="29" name="Paveikslėlis 28">
            <a:extLst>
              <a:ext uri="{FF2B5EF4-FFF2-40B4-BE49-F238E27FC236}">
                <a16:creationId xmlns:a16="http://schemas.microsoft.com/office/drawing/2014/main" id="{312E4B3E-45AC-48AB-81C3-225A9645536D}"/>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26614" t="63443" r="58542" b="20263"/>
          <a:stretch/>
        </p:blipFill>
        <p:spPr>
          <a:xfrm>
            <a:off x="3756563" y="3095213"/>
            <a:ext cx="1357313" cy="1042993"/>
          </a:xfrm>
          <a:prstGeom prst="rect">
            <a:avLst/>
          </a:prstGeom>
        </p:spPr>
      </p:pic>
      <p:pic>
        <p:nvPicPr>
          <p:cNvPr id="31" name="Paveikslėlis 30">
            <a:extLst>
              <a:ext uri="{FF2B5EF4-FFF2-40B4-BE49-F238E27FC236}">
                <a16:creationId xmlns:a16="http://schemas.microsoft.com/office/drawing/2014/main" id="{8657D17C-63DC-4941-BB46-CECBDCB42D9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31256" t="50000" r="36423" b="39659"/>
          <a:stretch/>
        </p:blipFill>
        <p:spPr>
          <a:xfrm>
            <a:off x="3351451" y="5376578"/>
            <a:ext cx="5200123" cy="1663835"/>
          </a:xfrm>
          <a:prstGeom prst="rect">
            <a:avLst/>
          </a:prstGeom>
        </p:spPr>
      </p:pic>
    </p:spTree>
    <p:custDataLst>
      <p:tags r:id="rId1"/>
    </p:custDataLst>
    <p:extLst>
      <p:ext uri="{BB962C8B-B14F-4D97-AF65-F5344CB8AC3E}">
        <p14:creationId xmlns:p14="http://schemas.microsoft.com/office/powerpoint/2010/main" val="1567735915"/>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par>
                                <p:cTn id="37" presetID="10"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veikslėlis 8">
            <a:extLst>
              <a:ext uri="{FF2B5EF4-FFF2-40B4-BE49-F238E27FC236}">
                <a16:creationId xmlns:a16="http://schemas.microsoft.com/office/drawing/2014/main" id="{D7EA2BC2-6FAC-4C97-A673-A8F306DC0FEA}"/>
              </a:ext>
            </a:extLst>
          </p:cNvPr>
          <p:cNvPicPr>
            <a:picLocks noChangeAspect="1"/>
          </p:cNvPicPr>
          <p:nvPr/>
        </p:nvPicPr>
        <p:blipFill>
          <a:blip r:embed="rId4"/>
          <a:stretch>
            <a:fillRect/>
          </a:stretch>
        </p:blipFill>
        <p:spPr>
          <a:xfrm>
            <a:off x="0" y="0"/>
            <a:ext cx="12192000" cy="6858000"/>
          </a:xfrm>
          <a:prstGeom prst="rect">
            <a:avLst/>
          </a:prstGeom>
        </p:spPr>
      </p:pic>
      <p:pic>
        <p:nvPicPr>
          <p:cNvPr id="5" name="Paveikslėlis 4">
            <a:extLst>
              <a:ext uri="{FF2B5EF4-FFF2-40B4-BE49-F238E27FC236}">
                <a16:creationId xmlns:a16="http://schemas.microsoft.com/office/drawing/2014/main" id="{C3BCF38D-3A8E-4F0D-8E09-6EA21AD56AB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5867" r="86800"/>
          <a:stretch/>
        </p:blipFill>
        <p:spPr>
          <a:xfrm>
            <a:off x="7369072" y="3865756"/>
            <a:ext cx="1527988" cy="1636028"/>
          </a:xfrm>
          <a:prstGeom prst="rect">
            <a:avLst/>
          </a:prstGeom>
        </p:spPr>
      </p:pic>
      <p:pic>
        <p:nvPicPr>
          <p:cNvPr id="6" name="Paveikslėlis 5">
            <a:extLst>
              <a:ext uri="{FF2B5EF4-FFF2-40B4-BE49-F238E27FC236}">
                <a16:creationId xmlns:a16="http://schemas.microsoft.com/office/drawing/2014/main" id="{D293F575-8008-409E-A5CB-A223E59B56B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615" t="92370" r="59504"/>
          <a:stretch/>
        </p:blipFill>
        <p:spPr>
          <a:xfrm rot="4171490">
            <a:off x="6770589" y="5090836"/>
            <a:ext cx="1059667" cy="910479"/>
          </a:xfrm>
          <a:prstGeom prst="rect">
            <a:avLst/>
          </a:prstGeom>
        </p:spPr>
      </p:pic>
      <p:pic>
        <p:nvPicPr>
          <p:cNvPr id="7" name="Paveikslėlis 6">
            <a:extLst>
              <a:ext uri="{FF2B5EF4-FFF2-40B4-BE49-F238E27FC236}">
                <a16:creationId xmlns:a16="http://schemas.microsoft.com/office/drawing/2014/main" id="{58C67525-8C64-46B8-9C80-98934DC86B2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7867" t="59467" r="17644" b="5067"/>
          <a:stretch/>
        </p:blipFill>
        <p:spPr>
          <a:xfrm>
            <a:off x="8655752" y="1736794"/>
            <a:ext cx="3394984" cy="3491234"/>
          </a:xfrm>
          <a:prstGeom prst="rect">
            <a:avLst/>
          </a:prstGeom>
        </p:spPr>
      </p:pic>
      <p:pic>
        <p:nvPicPr>
          <p:cNvPr id="8" name="Paveikslėlis 7">
            <a:extLst>
              <a:ext uri="{FF2B5EF4-FFF2-40B4-BE49-F238E27FC236}">
                <a16:creationId xmlns:a16="http://schemas.microsoft.com/office/drawing/2014/main" id="{EC2A6A55-7867-4DEA-9E30-63DAF09E334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3822" t="41939" r="39156" b="48921"/>
          <a:stretch/>
        </p:blipFill>
        <p:spPr>
          <a:xfrm>
            <a:off x="1968744" y="5494725"/>
            <a:ext cx="3979676" cy="1346165"/>
          </a:xfrm>
          <a:prstGeom prst="rect">
            <a:avLst/>
          </a:prstGeom>
        </p:spPr>
      </p:pic>
      <p:pic>
        <p:nvPicPr>
          <p:cNvPr id="13" name="Paveikslėlis 12">
            <a:extLst>
              <a:ext uri="{FF2B5EF4-FFF2-40B4-BE49-F238E27FC236}">
                <a16:creationId xmlns:a16="http://schemas.microsoft.com/office/drawing/2014/main" id="{9E9D1082-CEF3-478D-81C1-92514BA8708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8296" t="2223" r="22000" b="61185"/>
          <a:stretch/>
        </p:blipFill>
        <p:spPr>
          <a:xfrm>
            <a:off x="-73063" y="1518225"/>
            <a:ext cx="5044892" cy="4649583"/>
          </a:xfrm>
          <a:prstGeom prst="rect">
            <a:avLst/>
          </a:prstGeom>
        </p:spPr>
      </p:pic>
      <p:pic>
        <p:nvPicPr>
          <p:cNvPr id="14" name="Paveikslėlis 13">
            <a:extLst>
              <a:ext uri="{FF2B5EF4-FFF2-40B4-BE49-F238E27FC236}">
                <a16:creationId xmlns:a16="http://schemas.microsoft.com/office/drawing/2014/main" id="{FE4358E9-7908-4984-8F74-C84757933E1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6978" t="60622" r="66711" b="14133"/>
          <a:stretch/>
        </p:blipFill>
        <p:spPr>
          <a:xfrm>
            <a:off x="5603634" y="1810359"/>
            <a:ext cx="1705156" cy="1636028"/>
          </a:xfrm>
          <a:prstGeom prst="rect">
            <a:avLst/>
          </a:prstGeom>
        </p:spPr>
      </p:pic>
      <p:pic>
        <p:nvPicPr>
          <p:cNvPr id="15" name="Paveikslėlis 14">
            <a:extLst>
              <a:ext uri="{FF2B5EF4-FFF2-40B4-BE49-F238E27FC236}">
                <a16:creationId xmlns:a16="http://schemas.microsoft.com/office/drawing/2014/main" id="{21902F7D-0AA7-40F6-AAB1-07A82DD6119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85867" r="86800"/>
          <a:stretch/>
        </p:blipFill>
        <p:spPr>
          <a:xfrm>
            <a:off x="5858559" y="3691407"/>
            <a:ext cx="1059667" cy="1134593"/>
          </a:xfrm>
          <a:prstGeom prst="rect">
            <a:avLst/>
          </a:prstGeom>
        </p:spPr>
      </p:pic>
      <p:pic>
        <p:nvPicPr>
          <p:cNvPr id="16" name="Paveikslėlis 15">
            <a:extLst>
              <a:ext uri="{FF2B5EF4-FFF2-40B4-BE49-F238E27FC236}">
                <a16:creationId xmlns:a16="http://schemas.microsoft.com/office/drawing/2014/main" id="{F7D48A8E-06E9-473C-92A4-354642E9398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6978" t="60622" r="66711" b="14133"/>
          <a:stretch/>
        </p:blipFill>
        <p:spPr>
          <a:xfrm>
            <a:off x="7789018" y="2030233"/>
            <a:ext cx="1182534" cy="1134593"/>
          </a:xfrm>
          <a:prstGeom prst="rect">
            <a:avLst/>
          </a:prstGeom>
        </p:spPr>
      </p:pic>
      <p:pic>
        <p:nvPicPr>
          <p:cNvPr id="17" name="Paveikslėlis 16">
            <a:extLst>
              <a:ext uri="{FF2B5EF4-FFF2-40B4-BE49-F238E27FC236}">
                <a16:creationId xmlns:a16="http://schemas.microsoft.com/office/drawing/2014/main" id="{B35D472C-EF12-44C9-8E4F-D0AF70D81F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2470" t="91499" r="68650" b="3247"/>
          <a:stretch/>
        </p:blipFill>
        <p:spPr>
          <a:xfrm rot="20157151">
            <a:off x="8604090" y="3617700"/>
            <a:ext cx="1059667" cy="626858"/>
          </a:xfrm>
          <a:prstGeom prst="rect">
            <a:avLst/>
          </a:prstGeom>
        </p:spPr>
      </p:pic>
      <p:pic>
        <p:nvPicPr>
          <p:cNvPr id="18" name="Paveikslėlis 17">
            <a:extLst>
              <a:ext uri="{FF2B5EF4-FFF2-40B4-BE49-F238E27FC236}">
                <a16:creationId xmlns:a16="http://schemas.microsoft.com/office/drawing/2014/main" id="{2FD49FE9-E397-46E7-9B8A-DA8AADE037B3}"/>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31615" t="92370" r="59504"/>
          <a:stretch/>
        </p:blipFill>
        <p:spPr>
          <a:xfrm>
            <a:off x="6652431" y="4321918"/>
            <a:ext cx="747382" cy="642160"/>
          </a:xfrm>
          <a:prstGeom prst="rect">
            <a:avLst/>
          </a:prstGeom>
        </p:spPr>
      </p:pic>
      <p:pic>
        <p:nvPicPr>
          <p:cNvPr id="19" name="Paveikslėlis 18">
            <a:extLst>
              <a:ext uri="{FF2B5EF4-FFF2-40B4-BE49-F238E27FC236}">
                <a16:creationId xmlns:a16="http://schemas.microsoft.com/office/drawing/2014/main" id="{B7DF929E-F8CF-4EF9-B36A-694EAE2FDD7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22470" t="91499" r="68650" b="3247"/>
          <a:stretch/>
        </p:blipFill>
        <p:spPr>
          <a:xfrm rot="5400000">
            <a:off x="7250173" y="3059484"/>
            <a:ext cx="1044286" cy="617759"/>
          </a:xfrm>
          <a:prstGeom prst="rect">
            <a:avLst/>
          </a:prstGeom>
        </p:spPr>
      </p:pic>
      <p:pic>
        <p:nvPicPr>
          <p:cNvPr id="20" name="Paveikslėlis 19">
            <a:extLst>
              <a:ext uri="{FF2B5EF4-FFF2-40B4-BE49-F238E27FC236}">
                <a16:creationId xmlns:a16="http://schemas.microsoft.com/office/drawing/2014/main" id="{BCD159A1-031F-4F99-B606-72FC4E269F95}"/>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1615" t="92370" r="59504"/>
          <a:stretch/>
        </p:blipFill>
        <p:spPr>
          <a:xfrm rot="13422185">
            <a:off x="6573012" y="3293136"/>
            <a:ext cx="857091" cy="736423"/>
          </a:xfrm>
          <a:prstGeom prst="rect">
            <a:avLst/>
          </a:prstGeom>
        </p:spPr>
      </p:pic>
      <p:pic>
        <p:nvPicPr>
          <p:cNvPr id="21" name="Paveikslėlis 20">
            <a:extLst>
              <a:ext uri="{FF2B5EF4-FFF2-40B4-BE49-F238E27FC236}">
                <a16:creationId xmlns:a16="http://schemas.microsoft.com/office/drawing/2014/main" id="{71D1458A-54FC-4AC9-BB95-40E40F95C59B}"/>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2470" t="91499" r="68650" b="3247"/>
          <a:stretch/>
        </p:blipFill>
        <p:spPr>
          <a:xfrm rot="5400000">
            <a:off x="5752239" y="4905753"/>
            <a:ext cx="761619" cy="450544"/>
          </a:xfrm>
          <a:prstGeom prst="rect">
            <a:avLst/>
          </a:prstGeom>
        </p:spPr>
      </p:pic>
      <p:pic>
        <p:nvPicPr>
          <p:cNvPr id="25" name="Paveikslėlis 24">
            <a:extLst>
              <a:ext uri="{FF2B5EF4-FFF2-40B4-BE49-F238E27FC236}">
                <a16:creationId xmlns:a16="http://schemas.microsoft.com/office/drawing/2014/main" id="{255D8346-0C56-49F9-9A0B-45B90A38C38C}"/>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71432" t="28274" r="3705" b="60491"/>
          <a:stretch/>
        </p:blipFill>
        <p:spPr>
          <a:xfrm>
            <a:off x="4312938" y="3018325"/>
            <a:ext cx="1892862" cy="910878"/>
          </a:xfrm>
          <a:prstGeom prst="rect">
            <a:avLst/>
          </a:prstGeom>
        </p:spPr>
      </p:pic>
      <p:pic>
        <p:nvPicPr>
          <p:cNvPr id="27" name="Paveikslėlis 26">
            <a:extLst>
              <a:ext uri="{FF2B5EF4-FFF2-40B4-BE49-F238E27FC236}">
                <a16:creationId xmlns:a16="http://schemas.microsoft.com/office/drawing/2014/main" id="{F0DE5B1F-7C15-41AE-A5B6-06D7A57F8981}"/>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66259" t="39352" r="-893" b="44250"/>
          <a:stretch/>
        </p:blipFill>
        <p:spPr>
          <a:xfrm>
            <a:off x="7634867" y="4652955"/>
            <a:ext cx="4768539" cy="2257690"/>
          </a:xfrm>
          <a:prstGeom prst="rect">
            <a:avLst/>
          </a:prstGeom>
        </p:spPr>
      </p:pic>
      <p:pic>
        <p:nvPicPr>
          <p:cNvPr id="28" name="Paveikslėlis 27">
            <a:extLst>
              <a:ext uri="{FF2B5EF4-FFF2-40B4-BE49-F238E27FC236}">
                <a16:creationId xmlns:a16="http://schemas.microsoft.com/office/drawing/2014/main" id="{DE1E9B67-3E6D-40BA-88A5-DA7B5F33F62A}"/>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l="66929" t="22350" r="24386" b="72278"/>
          <a:stretch/>
        </p:blipFill>
        <p:spPr>
          <a:xfrm>
            <a:off x="10714563" y="1683490"/>
            <a:ext cx="987705" cy="368379"/>
          </a:xfrm>
          <a:prstGeom prst="rect">
            <a:avLst/>
          </a:prstGeom>
        </p:spPr>
      </p:pic>
      <p:pic>
        <p:nvPicPr>
          <p:cNvPr id="30" name="Paveikslėlis 29">
            <a:extLst>
              <a:ext uri="{FF2B5EF4-FFF2-40B4-BE49-F238E27FC236}">
                <a16:creationId xmlns:a16="http://schemas.microsoft.com/office/drawing/2014/main" id="{F2C1456B-4380-4A5E-9ACB-0938474AE39D}"/>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70823" t="50000" r="10363" b="42491"/>
          <a:stretch/>
        </p:blipFill>
        <p:spPr>
          <a:xfrm>
            <a:off x="3994634" y="1676141"/>
            <a:ext cx="1128429" cy="514992"/>
          </a:xfrm>
          <a:prstGeom prst="rect">
            <a:avLst/>
          </a:prstGeom>
        </p:spPr>
      </p:pic>
      <p:pic>
        <p:nvPicPr>
          <p:cNvPr id="31" name="Paveikslėlis 30">
            <a:extLst>
              <a:ext uri="{FF2B5EF4-FFF2-40B4-BE49-F238E27FC236}">
                <a16:creationId xmlns:a16="http://schemas.microsoft.com/office/drawing/2014/main" id="{F7A6BE8E-E0E5-4A80-BCAE-6492D95F2BA5}"/>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70546" t="56368" r="8475" b="36530"/>
          <a:stretch/>
        </p:blipFill>
        <p:spPr>
          <a:xfrm>
            <a:off x="534090" y="2398039"/>
            <a:ext cx="1258316" cy="487009"/>
          </a:xfrm>
          <a:prstGeom prst="rect">
            <a:avLst/>
          </a:prstGeom>
        </p:spPr>
      </p:pic>
      <p:pic>
        <p:nvPicPr>
          <p:cNvPr id="32" name="Paveikslėlis 31">
            <a:extLst>
              <a:ext uri="{FF2B5EF4-FFF2-40B4-BE49-F238E27FC236}">
                <a16:creationId xmlns:a16="http://schemas.microsoft.com/office/drawing/2014/main" id="{0E8A18BE-41E8-4E73-B867-569826D6ADCF}"/>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71657" t="44726" r="15779" b="49242"/>
          <a:stretch/>
        </p:blipFill>
        <p:spPr>
          <a:xfrm flipH="1">
            <a:off x="3181382" y="1553141"/>
            <a:ext cx="1128427" cy="477092"/>
          </a:xfrm>
          <a:prstGeom prst="rect">
            <a:avLst/>
          </a:prstGeom>
        </p:spPr>
      </p:pic>
      <p:pic>
        <p:nvPicPr>
          <p:cNvPr id="33" name="Paveikslėlis 32">
            <a:extLst>
              <a:ext uri="{FF2B5EF4-FFF2-40B4-BE49-F238E27FC236}">
                <a16:creationId xmlns:a16="http://schemas.microsoft.com/office/drawing/2014/main" id="{518BF059-02D7-47DC-89E3-EBB0D822577F}"/>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71657" t="44726" r="15779" b="49242"/>
          <a:stretch/>
        </p:blipFill>
        <p:spPr>
          <a:xfrm>
            <a:off x="1442540" y="2251446"/>
            <a:ext cx="753622" cy="413664"/>
          </a:xfrm>
          <a:prstGeom prst="rect">
            <a:avLst/>
          </a:prstGeom>
        </p:spPr>
      </p:pic>
      <p:pic>
        <p:nvPicPr>
          <p:cNvPr id="34" name="Paveikslėlis 33">
            <a:extLst>
              <a:ext uri="{FF2B5EF4-FFF2-40B4-BE49-F238E27FC236}">
                <a16:creationId xmlns:a16="http://schemas.microsoft.com/office/drawing/2014/main" id="{56BB3264-139C-4C78-88DF-352D280DCF80}"/>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70546" t="56368" r="8475" b="36530"/>
          <a:stretch/>
        </p:blipFill>
        <p:spPr>
          <a:xfrm>
            <a:off x="4714428" y="4840715"/>
            <a:ext cx="1258316" cy="487009"/>
          </a:xfrm>
          <a:prstGeom prst="rect">
            <a:avLst/>
          </a:prstGeom>
        </p:spPr>
      </p:pic>
      <p:pic>
        <p:nvPicPr>
          <p:cNvPr id="35" name="Paveikslėlis 34">
            <a:extLst>
              <a:ext uri="{FF2B5EF4-FFF2-40B4-BE49-F238E27FC236}">
                <a16:creationId xmlns:a16="http://schemas.microsoft.com/office/drawing/2014/main" id="{3492E269-AED4-4260-B2EA-5FB62D6BFA0E}"/>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71657" t="44726" r="15779" b="49242"/>
          <a:stretch/>
        </p:blipFill>
        <p:spPr>
          <a:xfrm>
            <a:off x="5505889" y="4626526"/>
            <a:ext cx="753622" cy="413664"/>
          </a:xfrm>
          <a:prstGeom prst="rect">
            <a:avLst/>
          </a:prstGeom>
        </p:spPr>
      </p:pic>
      <p:pic>
        <p:nvPicPr>
          <p:cNvPr id="36" name="Paveikslėlis 35">
            <a:extLst>
              <a:ext uri="{FF2B5EF4-FFF2-40B4-BE49-F238E27FC236}">
                <a16:creationId xmlns:a16="http://schemas.microsoft.com/office/drawing/2014/main" id="{3AAB37F5-74DF-4BD8-9A71-70548966F233}"/>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71657" t="44726" r="15779" b="49242"/>
          <a:stretch/>
        </p:blipFill>
        <p:spPr>
          <a:xfrm flipH="1">
            <a:off x="6483413" y="1660848"/>
            <a:ext cx="753622" cy="413664"/>
          </a:xfrm>
          <a:prstGeom prst="rect">
            <a:avLst/>
          </a:prstGeom>
        </p:spPr>
      </p:pic>
      <p:pic>
        <p:nvPicPr>
          <p:cNvPr id="37" name="Paveikslėlis 36">
            <a:extLst>
              <a:ext uri="{FF2B5EF4-FFF2-40B4-BE49-F238E27FC236}">
                <a16:creationId xmlns:a16="http://schemas.microsoft.com/office/drawing/2014/main" id="{1F74C517-09ED-4DC0-821C-3F5C9F6130A9}"/>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70823" t="50000" r="10363" b="42491"/>
          <a:stretch/>
        </p:blipFill>
        <p:spPr>
          <a:xfrm>
            <a:off x="7052803" y="1781032"/>
            <a:ext cx="1128429" cy="514992"/>
          </a:xfrm>
          <a:prstGeom prst="rect">
            <a:avLst/>
          </a:prstGeom>
        </p:spPr>
      </p:pic>
      <p:pic>
        <p:nvPicPr>
          <p:cNvPr id="38" name="Paveikslėlis 37">
            <a:extLst>
              <a:ext uri="{FF2B5EF4-FFF2-40B4-BE49-F238E27FC236}">
                <a16:creationId xmlns:a16="http://schemas.microsoft.com/office/drawing/2014/main" id="{9A94BCB9-48F6-413F-BAD1-4F0D9F759B56}"/>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71657" t="44726" r="15779" b="49242"/>
          <a:stretch/>
        </p:blipFill>
        <p:spPr>
          <a:xfrm rot="20495123" flipH="1">
            <a:off x="10081650" y="1688333"/>
            <a:ext cx="753622" cy="413664"/>
          </a:xfrm>
          <a:prstGeom prst="rect">
            <a:avLst/>
          </a:prstGeom>
        </p:spPr>
      </p:pic>
    </p:spTree>
    <p:custDataLst>
      <p:tags r:id="rId1"/>
    </p:custDataLst>
    <p:extLst>
      <p:ext uri="{BB962C8B-B14F-4D97-AF65-F5344CB8AC3E}">
        <p14:creationId xmlns:p14="http://schemas.microsoft.com/office/powerpoint/2010/main" val="2790884341"/>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par>
                                <p:cTn id="36" presetID="10" presetClass="entr" presetSubtype="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nodeType="with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par>
                                <p:cTn id="57" presetID="10"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par>
                                <p:cTn id="63" presetID="10" presetClass="entr" presetSubtype="0"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par>
                                <p:cTn id="66" presetID="10" presetClass="entr" presetSubtype="0" fill="hold"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fade">
                                      <p:cBhvr>
                                        <p:cTn id="71" dur="500"/>
                                        <p:tgtEl>
                                          <p:spTgt spid="34"/>
                                        </p:tgtEl>
                                      </p:cBhvr>
                                    </p:animEffect>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ntr" presetSubtype="0" fill="hold" nodeType="with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par>
                                <p:cTn id="78" presetID="10" presetClass="entr" presetSubtype="0"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10" presetClass="entr" presetSubtype="0" fill="hold" nodeType="with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51846BE6-FD07-480E-9E24-D19ADC3BE955}"/>
              </a:ext>
            </a:extLst>
          </p:cNvPr>
          <p:cNvPicPr>
            <a:picLocks noChangeAspect="1"/>
          </p:cNvPicPr>
          <p:nvPr/>
        </p:nvPicPr>
        <p:blipFill>
          <a:blip r:embed="rId4"/>
          <a:stretch>
            <a:fillRect/>
          </a:stretch>
        </p:blipFill>
        <p:spPr>
          <a:xfrm>
            <a:off x="0" y="0"/>
            <a:ext cx="12192000" cy="6858000"/>
          </a:xfrm>
          <a:prstGeom prst="rect">
            <a:avLst/>
          </a:prstGeom>
        </p:spPr>
      </p:pic>
      <p:pic>
        <p:nvPicPr>
          <p:cNvPr id="9" name="Paveikslėlis 8">
            <a:extLst>
              <a:ext uri="{FF2B5EF4-FFF2-40B4-BE49-F238E27FC236}">
                <a16:creationId xmlns:a16="http://schemas.microsoft.com/office/drawing/2014/main" id="{29405EFE-7C57-4C94-AB7F-0E99FA6C6EB3}"/>
              </a:ext>
            </a:extLst>
          </p:cNvPr>
          <p:cNvPicPr>
            <a:picLocks noChangeAspect="1"/>
          </p:cNvPicPr>
          <p:nvPr/>
        </p:nvPicPr>
        <p:blipFill rotWithShape="1">
          <a:blip r:embed="rId5">
            <a:extLst>
              <a:ext uri="{28A0092B-C50C-407E-A947-70E740481C1C}">
                <a14:useLocalDpi xmlns:a14="http://schemas.microsoft.com/office/drawing/2010/main" val="0"/>
              </a:ext>
            </a:extLst>
          </a:blip>
          <a:srcRect t="44274" r="68543" b="34529"/>
          <a:stretch/>
        </p:blipFill>
        <p:spPr>
          <a:xfrm>
            <a:off x="-125686" y="1180888"/>
            <a:ext cx="4287630" cy="4840826"/>
          </a:xfrm>
          <a:prstGeom prst="rect">
            <a:avLst/>
          </a:prstGeom>
        </p:spPr>
      </p:pic>
      <p:pic>
        <p:nvPicPr>
          <p:cNvPr id="10" name="Paveikslėlis 9">
            <a:extLst>
              <a:ext uri="{FF2B5EF4-FFF2-40B4-BE49-F238E27FC236}">
                <a16:creationId xmlns:a16="http://schemas.microsoft.com/office/drawing/2014/main" id="{528A1F47-F412-4B5C-96A6-C1ED92D2A9B1}"/>
              </a:ext>
            </a:extLst>
          </p:cNvPr>
          <p:cNvPicPr>
            <a:picLocks noChangeAspect="1"/>
          </p:cNvPicPr>
          <p:nvPr/>
        </p:nvPicPr>
        <p:blipFill rotWithShape="1">
          <a:blip r:embed="rId5">
            <a:extLst>
              <a:ext uri="{28A0092B-C50C-407E-A947-70E740481C1C}">
                <a14:useLocalDpi xmlns:a14="http://schemas.microsoft.com/office/drawing/2010/main" val="0"/>
              </a:ext>
            </a:extLst>
          </a:blip>
          <a:srcRect l="31953" t="44274" r="36589" b="34529"/>
          <a:stretch/>
        </p:blipFill>
        <p:spPr>
          <a:xfrm>
            <a:off x="7804723" y="2433385"/>
            <a:ext cx="4287631" cy="4840827"/>
          </a:xfrm>
          <a:prstGeom prst="rect">
            <a:avLst/>
          </a:prstGeom>
        </p:spPr>
      </p:pic>
      <p:sp>
        <p:nvSpPr>
          <p:cNvPr id="12" name="TextBox 11">
            <a:extLst>
              <a:ext uri="{FF2B5EF4-FFF2-40B4-BE49-F238E27FC236}">
                <a16:creationId xmlns:a16="http://schemas.microsoft.com/office/drawing/2014/main" id="{FCD16B1C-1EC1-42DC-BC9F-CCBAAF005C6D}"/>
              </a:ext>
            </a:extLst>
          </p:cNvPr>
          <p:cNvSpPr txBox="1"/>
          <p:nvPr/>
        </p:nvSpPr>
        <p:spPr>
          <a:xfrm>
            <a:off x="2523973" y="1730681"/>
            <a:ext cx="5280750" cy="2308324"/>
          </a:xfrm>
          <a:prstGeom prst="rect">
            <a:avLst/>
          </a:prstGeom>
          <a:noFill/>
        </p:spPr>
        <p:txBody>
          <a:bodyPr wrap="square" rtlCol="0">
            <a:spAutoFit/>
          </a:bodyPr>
          <a:lstStyle/>
          <a:p>
            <a:pPr algn="ct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SinoVac</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a:t>
            </a: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CoronaVac</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(Kinija)</a:t>
            </a:r>
          </a:p>
          <a:p>
            <a:pPr marL="342900" indent="-342900" algn="ctr">
              <a:buFont typeface="Arial" panose="020B0604020202020204" pitchFamily="34" charset="0"/>
              <a:buChar char="•"/>
            </a:pPr>
            <a:r>
              <a:rPr lang="lt-LT" sz="2400" b="1" dirty="0"/>
              <a:t>Dozės</a:t>
            </a:r>
            <a:r>
              <a:rPr lang="lt-LT" sz="2400" dirty="0"/>
              <a:t> – 2, 14 d. laikotarpiu.</a:t>
            </a:r>
          </a:p>
          <a:p>
            <a:pPr marL="342900" indent="-342900" algn="ctr">
              <a:buFont typeface="Arial" panose="020B0604020202020204" pitchFamily="34" charset="0"/>
              <a:buChar char="•"/>
            </a:pPr>
            <a:r>
              <a:rPr lang="lt-LT" sz="2400" b="1" dirty="0"/>
              <a:t>Efektyvumas: </a:t>
            </a:r>
            <a:r>
              <a:rPr lang="lt-LT" sz="2400" dirty="0">
                <a:effectLst/>
                <a:latin typeface="Calibri" panose="020F0502020204030204" pitchFamily="34" charset="0"/>
                <a:ea typeface="Calibri" panose="020F0502020204030204" pitchFamily="34" charset="0"/>
                <a:cs typeface="Times New Roman" panose="02020603050405020304" pitchFamily="18" charset="0"/>
              </a:rPr>
              <a:t>50,4 % (Brazilija), 65 % (Indonezija), 94,1 % (Turkija).</a:t>
            </a:r>
            <a:r>
              <a:rPr lang="lt-LT" sz="2400" dirty="0"/>
              <a:t> </a:t>
            </a:r>
          </a:p>
          <a:p>
            <a:pPr marL="342900" indent="-342900" algn="ctr">
              <a:buFont typeface="Arial" panose="020B0604020202020204" pitchFamily="34" charset="0"/>
              <a:buChar char="•"/>
            </a:pPr>
            <a:r>
              <a:rPr lang="lt-LT" sz="2400" b="1" dirty="0"/>
              <a:t>Patvirtinta</a:t>
            </a:r>
            <a:r>
              <a:rPr lang="lt-LT" sz="2400" dirty="0"/>
              <a:t>:</a:t>
            </a:r>
            <a:r>
              <a:rPr lang="lt-LT" sz="2400" dirty="0">
                <a:effectLst/>
                <a:latin typeface="Calibri" panose="020F0502020204030204" pitchFamily="34" charset="0"/>
                <a:ea typeface="Calibri" panose="020F0502020204030204" pitchFamily="34" charset="0"/>
                <a:cs typeface="Times New Roman" panose="02020603050405020304" pitchFamily="18" charset="0"/>
              </a:rPr>
              <a:t> Kinija, Turkija, Brazilija, Kolumbija, Bolivija, Čilė.</a:t>
            </a:r>
            <a:endParaRPr lang="lt-LT" sz="2400" dirty="0"/>
          </a:p>
        </p:txBody>
      </p:sp>
      <p:sp>
        <p:nvSpPr>
          <p:cNvPr id="13" name="TextBox 12">
            <a:extLst>
              <a:ext uri="{FF2B5EF4-FFF2-40B4-BE49-F238E27FC236}">
                <a16:creationId xmlns:a16="http://schemas.microsoft.com/office/drawing/2014/main" id="{5AEDE8EF-F2AE-44DB-B286-09045E0BF94F}"/>
              </a:ext>
            </a:extLst>
          </p:cNvPr>
          <p:cNvSpPr txBox="1"/>
          <p:nvPr/>
        </p:nvSpPr>
        <p:spPr>
          <a:xfrm>
            <a:off x="4387278" y="4502446"/>
            <a:ext cx="4633210" cy="2308324"/>
          </a:xfrm>
          <a:prstGeom prst="rect">
            <a:avLst/>
          </a:prstGeom>
          <a:noFill/>
        </p:spPr>
        <p:txBody>
          <a:bodyPr wrap="square" rtlCol="0">
            <a:spAutoFit/>
          </a:bodyPr>
          <a:lstStyle/>
          <a:p>
            <a:pPr algn="ct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Sinopharm</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BBIBP-</a:t>
            </a:r>
            <a:r>
              <a:rPr lang="lt-LT" sz="2400" b="1" u="sng" dirty="0" err="1">
                <a:effectLst/>
                <a:latin typeface="Calibri" panose="020F0502020204030204" pitchFamily="34" charset="0"/>
                <a:ea typeface="Calibri" panose="020F0502020204030204" pitchFamily="34" charset="0"/>
                <a:cs typeface="Times New Roman" panose="02020603050405020304" pitchFamily="18" charset="0"/>
              </a:rPr>
              <a:t>CorV</a:t>
            </a:r>
            <a:r>
              <a:rPr lang="lt-LT" sz="2400" b="1" u="sng" dirty="0">
                <a:effectLst/>
                <a:latin typeface="Calibri" panose="020F0502020204030204" pitchFamily="34" charset="0"/>
                <a:ea typeface="Calibri" panose="020F0502020204030204" pitchFamily="34" charset="0"/>
                <a:cs typeface="Times New Roman" panose="02020603050405020304" pitchFamily="18" charset="0"/>
              </a:rPr>
              <a:t> (Kinija)</a:t>
            </a:r>
          </a:p>
          <a:p>
            <a:pPr marL="342900" indent="-342900" algn="ctr">
              <a:buFont typeface="Arial" panose="020B0604020202020204" pitchFamily="34" charset="0"/>
              <a:buChar char="•"/>
            </a:pPr>
            <a:r>
              <a:rPr lang="lt-LT" sz="2400" b="1" dirty="0"/>
              <a:t>Dozės</a:t>
            </a:r>
            <a:r>
              <a:rPr lang="lt-LT" sz="2400" dirty="0"/>
              <a:t> – 2, 21 d. laikotarpiu.</a:t>
            </a:r>
          </a:p>
          <a:p>
            <a:pPr marL="342900" indent="-342900" algn="ctr">
              <a:buFont typeface="Arial" panose="020B0604020202020204" pitchFamily="34" charset="0"/>
              <a:buChar char="•"/>
            </a:pPr>
            <a:r>
              <a:rPr lang="lt-LT" sz="2400" b="1" dirty="0"/>
              <a:t>Efektyvumas: </a:t>
            </a:r>
            <a:r>
              <a:rPr lang="lt-LT" sz="2400" dirty="0">
                <a:latin typeface="Calibri" panose="020F0502020204030204" pitchFamily="34" charset="0"/>
                <a:cs typeface="Times New Roman" panose="02020603050405020304" pitchFamily="18" charset="0"/>
              </a:rPr>
              <a:t>79–86</a:t>
            </a:r>
            <a:r>
              <a:rPr lang="lt-LT" sz="2400" dirty="0">
                <a:effectLst/>
                <a:latin typeface="Calibri" panose="020F0502020204030204" pitchFamily="34" charset="0"/>
                <a:ea typeface="Calibri" panose="020F0502020204030204" pitchFamily="34" charset="0"/>
                <a:cs typeface="Times New Roman" panose="02020603050405020304" pitchFamily="18" charset="0"/>
              </a:rPr>
              <a:t> %.</a:t>
            </a:r>
            <a:r>
              <a:rPr lang="lt-LT" sz="2400" dirty="0"/>
              <a:t> </a:t>
            </a:r>
          </a:p>
          <a:p>
            <a:pPr marL="342900" indent="-342900" algn="ctr">
              <a:buFont typeface="Arial" panose="020B0604020202020204" pitchFamily="34" charset="0"/>
              <a:buChar char="•"/>
            </a:pPr>
            <a:r>
              <a:rPr lang="lt-LT" sz="2400" b="1" dirty="0"/>
              <a:t>Patvirtinta</a:t>
            </a:r>
            <a:r>
              <a:rPr lang="lt-LT" sz="2400" dirty="0"/>
              <a:t>:</a:t>
            </a:r>
            <a:r>
              <a:rPr lang="lt-LT" sz="2400" dirty="0">
                <a:effectLst/>
                <a:latin typeface="Calibri" panose="020F0502020204030204" pitchFamily="34" charset="0"/>
                <a:ea typeface="Calibri" panose="020F0502020204030204" pitchFamily="34" charset="0"/>
                <a:cs typeface="Times New Roman" panose="02020603050405020304" pitchFamily="18" charset="0"/>
              </a:rPr>
              <a:t> Kinija, JAE, Bahreinas, Serbija, Peru, Zimbabvė, Vengrija.</a:t>
            </a:r>
            <a:endParaRPr lang="lt-LT" sz="2400" dirty="0"/>
          </a:p>
        </p:txBody>
      </p:sp>
    </p:spTree>
    <p:custDataLst>
      <p:tags r:id="rId1"/>
    </p:custDataLst>
    <p:extLst>
      <p:ext uri="{BB962C8B-B14F-4D97-AF65-F5344CB8AC3E}">
        <p14:creationId xmlns:p14="http://schemas.microsoft.com/office/powerpoint/2010/main" val="2130220670"/>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89D3D54D-F8FA-43E9-821D-43781BF5127B}"/>
              </a:ext>
            </a:extLst>
          </p:cNvPr>
          <p:cNvPicPr>
            <a:picLocks noChangeAspect="1"/>
          </p:cNvPicPr>
          <p:nvPr/>
        </p:nvPicPr>
        <p:blipFill>
          <a:blip r:embed="rId4"/>
          <a:stretch>
            <a:fillRect/>
          </a:stretch>
        </p:blipFill>
        <p:spPr>
          <a:xfrm>
            <a:off x="0" y="0"/>
            <a:ext cx="12192000" cy="6858000"/>
          </a:xfrm>
          <a:prstGeom prst="rect">
            <a:avLst/>
          </a:prstGeom>
        </p:spPr>
      </p:pic>
      <p:pic>
        <p:nvPicPr>
          <p:cNvPr id="7" name="Turinio vietos rezervavimo ženklas 6">
            <a:extLst>
              <a:ext uri="{FF2B5EF4-FFF2-40B4-BE49-F238E27FC236}">
                <a16:creationId xmlns:a16="http://schemas.microsoft.com/office/drawing/2014/main" id="{792E4FFF-12A8-4E57-B02B-07D3DFFA5FB0}"/>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l="6993" t="6994" r="67157" b="62141"/>
          <a:stretch/>
        </p:blipFill>
        <p:spPr>
          <a:xfrm>
            <a:off x="438993" y="1430162"/>
            <a:ext cx="2687782" cy="3669563"/>
          </a:xfrm>
        </p:spPr>
      </p:pic>
      <p:pic>
        <p:nvPicPr>
          <p:cNvPr id="9" name="Paveikslėlis 8">
            <a:extLst>
              <a:ext uri="{FF2B5EF4-FFF2-40B4-BE49-F238E27FC236}">
                <a16:creationId xmlns:a16="http://schemas.microsoft.com/office/drawing/2014/main" id="{187CBE49-7304-478C-BDA8-05C2C8AC28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457" t="5252" r="10731" b="56161"/>
          <a:stretch/>
        </p:blipFill>
        <p:spPr>
          <a:xfrm>
            <a:off x="3377596" y="1506300"/>
            <a:ext cx="4017361" cy="3955236"/>
          </a:xfrm>
          <a:prstGeom prst="rect">
            <a:avLst/>
          </a:prstGeom>
        </p:spPr>
      </p:pic>
      <p:pic>
        <p:nvPicPr>
          <p:cNvPr id="10" name="Paveikslėlis 9">
            <a:extLst>
              <a:ext uri="{FF2B5EF4-FFF2-40B4-BE49-F238E27FC236}">
                <a16:creationId xmlns:a16="http://schemas.microsoft.com/office/drawing/2014/main" id="{F138BF7E-A91D-4488-975C-4CC9B001AC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1616" r="37253" b="25455"/>
          <a:stretch/>
        </p:blipFill>
        <p:spPr>
          <a:xfrm>
            <a:off x="7394956" y="1868112"/>
            <a:ext cx="4962333" cy="3073510"/>
          </a:xfrm>
          <a:prstGeom prst="rect">
            <a:avLst/>
          </a:prstGeom>
        </p:spPr>
      </p:pic>
      <p:pic>
        <p:nvPicPr>
          <p:cNvPr id="18" name="Paveikslėlis 17">
            <a:extLst>
              <a:ext uri="{FF2B5EF4-FFF2-40B4-BE49-F238E27FC236}">
                <a16:creationId xmlns:a16="http://schemas.microsoft.com/office/drawing/2014/main" id="{54896587-5D53-4E79-9900-3915CCF388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582" t="74204" r="63824" b="15984"/>
          <a:stretch/>
        </p:blipFill>
        <p:spPr>
          <a:xfrm>
            <a:off x="-103516" y="5002701"/>
            <a:ext cx="3901322" cy="1385282"/>
          </a:xfrm>
          <a:prstGeom prst="rect">
            <a:avLst/>
          </a:prstGeom>
        </p:spPr>
      </p:pic>
      <p:pic>
        <p:nvPicPr>
          <p:cNvPr id="20" name="Paveikslėlis 19">
            <a:extLst>
              <a:ext uri="{FF2B5EF4-FFF2-40B4-BE49-F238E27FC236}">
                <a16:creationId xmlns:a16="http://schemas.microsoft.com/office/drawing/2014/main" id="{6F0DB4D9-7FE5-4897-9CD8-AEA1ED7A7AA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6250" t="88051" r="60869" b="2076"/>
          <a:stretch/>
        </p:blipFill>
        <p:spPr>
          <a:xfrm>
            <a:off x="3901323" y="5099724"/>
            <a:ext cx="4231497" cy="1452887"/>
          </a:xfrm>
          <a:prstGeom prst="rect">
            <a:avLst/>
          </a:prstGeom>
        </p:spPr>
      </p:pic>
      <p:pic>
        <p:nvPicPr>
          <p:cNvPr id="21" name="Paveikslėlis 20">
            <a:extLst>
              <a:ext uri="{FF2B5EF4-FFF2-40B4-BE49-F238E27FC236}">
                <a16:creationId xmlns:a16="http://schemas.microsoft.com/office/drawing/2014/main" id="{E49BD49F-66E8-4AF0-85C8-CF3A478DBEE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2558" t="79700" r="13572" b="7152"/>
          <a:stretch/>
        </p:blipFill>
        <p:spPr>
          <a:xfrm>
            <a:off x="8009680" y="4787644"/>
            <a:ext cx="4182319" cy="1856223"/>
          </a:xfrm>
          <a:prstGeom prst="rect">
            <a:avLst/>
          </a:prstGeom>
        </p:spPr>
      </p:pic>
      <p:pic>
        <p:nvPicPr>
          <p:cNvPr id="24" name="Paveikslėlis 23">
            <a:extLst>
              <a:ext uri="{FF2B5EF4-FFF2-40B4-BE49-F238E27FC236}">
                <a16:creationId xmlns:a16="http://schemas.microsoft.com/office/drawing/2014/main" id="{B0B34A61-0293-40E0-A822-0D40141EAEC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flipH="1">
            <a:off x="2118277" y="3759613"/>
            <a:ext cx="753622" cy="413664"/>
          </a:xfrm>
          <a:prstGeom prst="rect">
            <a:avLst/>
          </a:prstGeom>
        </p:spPr>
      </p:pic>
      <p:pic>
        <p:nvPicPr>
          <p:cNvPr id="25" name="Paveikslėlis 24">
            <a:extLst>
              <a:ext uri="{FF2B5EF4-FFF2-40B4-BE49-F238E27FC236}">
                <a16:creationId xmlns:a16="http://schemas.microsoft.com/office/drawing/2014/main" id="{50556548-E8C6-4BAF-9D6F-2D8E2582B05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71657" t="63802" r="13463" b="28208"/>
          <a:stretch/>
        </p:blipFill>
        <p:spPr>
          <a:xfrm>
            <a:off x="2608955" y="3802257"/>
            <a:ext cx="892518" cy="547994"/>
          </a:xfrm>
          <a:prstGeom prst="rect">
            <a:avLst/>
          </a:prstGeom>
        </p:spPr>
      </p:pic>
      <p:pic>
        <p:nvPicPr>
          <p:cNvPr id="26" name="Paveikslėlis 25">
            <a:extLst>
              <a:ext uri="{FF2B5EF4-FFF2-40B4-BE49-F238E27FC236}">
                <a16:creationId xmlns:a16="http://schemas.microsoft.com/office/drawing/2014/main" id="{E5FDCCE2-0700-41CF-80CD-03A5CEF08C6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a:off x="4477508" y="2505138"/>
            <a:ext cx="753622" cy="413664"/>
          </a:xfrm>
          <a:prstGeom prst="rect">
            <a:avLst/>
          </a:prstGeom>
        </p:spPr>
      </p:pic>
      <p:pic>
        <p:nvPicPr>
          <p:cNvPr id="27" name="Paveikslėlis 26">
            <a:extLst>
              <a:ext uri="{FF2B5EF4-FFF2-40B4-BE49-F238E27FC236}">
                <a16:creationId xmlns:a16="http://schemas.microsoft.com/office/drawing/2014/main" id="{C8BB1969-D888-42DF-A560-C135B0F4710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flipH="1">
            <a:off x="6212682" y="1463656"/>
            <a:ext cx="753622" cy="413664"/>
          </a:xfrm>
          <a:prstGeom prst="rect">
            <a:avLst/>
          </a:prstGeom>
        </p:spPr>
      </p:pic>
      <p:pic>
        <p:nvPicPr>
          <p:cNvPr id="28" name="Paveikslėlis 27">
            <a:extLst>
              <a:ext uri="{FF2B5EF4-FFF2-40B4-BE49-F238E27FC236}">
                <a16:creationId xmlns:a16="http://schemas.microsoft.com/office/drawing/2014/main" id="{5B554B04-E825-4BB8-BEB1-1DD7E05B9F2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71657" t="63802" r="13463" b="28208"/>
          <a:stretch/>
        </p:blipFill>
        <p:spPr>
          <a:xfrm>
            <a:off x="6703360" y="1506300"/>
            <a:ext cx="892518" cy="547994"/>
          </a:xfrm>
          <a:prstGeom prst="rect">
            <a:avLst/>
          </a:prstGeom>
        </p:spPr>
      </p:pic>
      <p:pic>
        <p:nvPicPr>
          <p:cNvPr id="30" name="Paveikslėlis 29">
            <a:extLst>
              <a:ext uri="{FF2B5EF4-FFF2-40B4-BE49-F238E27FC236}">
                <a16:creationId xmlns:a16="http://schemas.microsoft.com/office/drawing/2014/main" id="{97989097-E961-4A5E-9F24-A2A4F4FA754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a:off x="7528312" y="3897802"/>
            <a:ext cx="753622" cy="413664"/>
          </a:xfrm>
          <a:prstGeom prst="rect">
            <a:avLst/>
          </a:prstGeom>
        </p:spPr>
      </p:pic>
      <p:pic>
        <p:nvPicPr>
          <p:cNvPr id="31" name="Paveikslėlis 30">
            <a:extLst>
              <a:ext uri="{FF2B5EF4-FFF2-40B4-BE49-F238E27FC236}">
                <a16:creationId xmlns:a16="http://schemas.microsoft.com/office/drawing/2014/main" id="{4750072D-56E9-4CC4-AA69-590A98B6F3C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rot="19562906" flipH="1">
            <a:off x="7684933" y="2000355"/>
            <a:ext cx="753622" cy="413664"/>
          </a:xfrm>
          <a:prstGeom prst="rect">
            <a:avLst/>
          </a:prstGeom>
        </p:spPr>
      </p:pic>
      <p:pic>
        <p:nvPicPr>
          <p:cNvPr id="32" name="Paveikslėlis 31">
            <a:extLst>
              <a:ext uri="{FF2B5EF4-FFF2-40B4-BE49-F238E27FC236}">
                <a16:creationId xmlns:a16="http://schemas.microsoft.com/office/drawing/2014/main" id="{62F42997-812B-4DCA-B6BD-F2CA5E64B23C}"/>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71657" t="63802" r="13463" b="28208"/>
          <a:stretch/>
        </p:blipFill>
        <p:spPr>
          <a:xfrm>
            <a:off x="8190832" y="1826051"/>
            <a:ext cx="892518" cy="547994"/>
          </a:xfrm>
          <a:prstGeom prst="rect">
            <a:avLst/>
          </a:prstGeom>
        </p:spPr>
      </p:pic>
      <p:pic>
        <p:nvPicPr>
          <p:cNvPr id="34" name="Paveikslėlis 33">
            <a:extLst>
              <a:ext uri="{FF2B5EF4-FFF2-40B4-BE49-F238E27FC236}">
                <a16:creationId xmlns:a16="http://schemas.microsoft.com/office/drawing/2014/main" id="{8943E330-8164-4881-9E2C-643A4352E26D}"/>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71432" t="28274" r="3705" b="60491"/>
          <a:stretch/>
        </p:blipFill>
        <p:spPr>
          <a:xfrm flipV="1">
            <a:off x="2584645" y="4303030"/>
            <a:ext cx="1892862" cy="910878"/>
          </a:xfrm>
          <a:prstGeom prst="rect">
            <a:avLst/>
          </a:prstGeom>
        </p:spPr>
      </p:pic>
      <p:pic>
        <p:nvPicPr>
          <p:cNvPr id="35" name="Paveikslėlis 34">
            <a:extLst>
              <a:ext uri="{FF2B5EF4-FFF2-40B4-BE49-F238E27FC236}">
                <a16:creationId xmlns:a16="http://schemas.microsoft.com/office/drawing/2014/main" id="{A8783D9F-B102-4090-BDEC-19E794BCE696}"/>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71432" t="28274" r="3705" b="60491"/>
          <a:stretch/>
        </p:blipFill>
        <p:spPr>
          <a:xfrm flipV="1">
            <a:off x="6552043" y="4303030"/>
            <a:ext cx="1892862" cy="910878"/>
          </a:xfrm>
          <a:prstGeom prst="rect">
            <a:avLst/>
          </a:prstGeom>
        </p:spPr>
      </p:pic>
      <p:pic>
        <p:nvPicPr>
          <p:cNvPr id="36" name="Paveikslėlis 35">
            <a:extLst>
              <a:ext uri="{FF2B5EF4-FFF2-40B4-BE49-F238E27FC236}">
                <a16:creationId xmlns:a16="http://schemas.microsoft.com/office/drawing/2014/main" id="{3F0BD8FA-3E57-4687-8378-16B2327A112D}"/>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66929" t="22350" r="24386" b="72278"/>
          <a:stretch/>
        </p:blipFill>
        <p:spPr>
          <a:xfrm>
            <a:off x="10921642" y="2112156"/>
            <a:ext cx="987705" cy="368379"/>
          </a:xfrm>
          <a:prstGeom prst="rect">
            <a:avLst/>
          </a:prstGeom>
        </p:spPr>
      </p:pic>
      <p:pic>
        <p:nvPicPr>
          <p:cNvPr id="37" name="Paveikslėlis 36">
            <a:extLst>
              <a:ext uri="{FF2B5EF4-FFF2-40B4-BE49-F238E27FC236}">
                <a16:creationId xmlns:a16="http://schemas.microsoft.com/office/drawing/2014/main" id="{A3FD37AC-C8A9-4542-BBB7-C4672B5DD99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1657" t="44726" r="15779" b="49242"/>
          <a:stretch/>
        </p:blipFill>
        <p:spPr>
          <a:xfrm rot="20495123" flipH="1">
            <a:off x="10288729" y="2116999"/>
            <a:ext cx="753622" cy="413664"/>
          </a:xfrm>
          <a:prstGeom prst="rect">
            <a:avLst/>
          </a:prstGeom>
        </p:spPr>
      </p:pic>
      <p:pic>
        <p:nvPicPr>
          <p:cNvPr id="39" name="Paveikslėlis 38">
            <a:extLst>
              <a:ext uri="{FF2B5EF4-FFF2-40B4-BE49-F238E27FC236}">
                <a16:creationId xmlns:a16="http://schemas.microsoft.com/office/drawing/2014/main" id="{04C45818-7DA4-4A90-8F3B-D174B618F78F}"/>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73383" t="70751" r="12288" b="25638"/>
          <a:stretch/>
        </p:blipFill>
        <p:spPr>
          <a:xfrm>
            <a:off x="7165668" y="4141669"/>
            <a:ext cx="859463" cy="247628"/>
          </a:xfrm>
          <a:prstGeom prst="rect">
            <a:avLst/>
          </a:prstGeom>
        </p:spPr>
      </p:pic>
      <p:pic>
        <p:nvPicPr>
          <p:cNvPr id="40" name="Paveikslėlis 39">
            <a:extLst>
              <a:ext uri="{FF2B5EF4-FFF2-40B4-BE49-F238E27FC236}">
                <a16:creationId xmlns:a16="http://schemas.microsoft.com/office/drawing/2014/main" id="{314D3822-EF51-4C79-B478-BDED1871B4A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73383" t="70751" r="12288" b="25638"/>
          <a:stretch/>
        </p:blipFill>
        <p:spPr>
          <a:xfrm>
            <a:off x="3944260" y="2763309"/>
            <a:ext cx="859463" cy="247628"/>
          </a:xfrm>
          <a:prstGeom prst="rect">
            <a:avLst/>
          </a:prstGeom>
        </p:spPr>
      </p:pic>
    </p:spTree>
    <p:custDataLst>
      <p:tags r:id="rId1"/>
    </p:custDataLst>
    <p:extLst>
      <p:ext uri="{BB962C8B-B14F-4D97-AF65-F5344CB8AC3E}">
        <p14:creationId xmlns:p14="http://schemas.microsoft.com/office/powerpoint/2010/main" val="3609580033"/>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par>
                                <p:cTn id="55" presetID="10" presetClass="entr" presetSubtype="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par>
                                <p:cTn id="58" presetID="10" presetClass="entr" presetSubtype="0" fill="hold"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par>
                                <p:cTn id="61" presetID="10" presetClass="entr" presetSubtype="0"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childTnLst>
                                </p:cTn>
                              </p:par>
                              <p:par>
                                <p:cTn id="70" presetID="10" presetClass="entr" presetSubtype="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a:extLst>
              <a:ext uri="{FF2B5EF4-FFF2-40B4-BE49-F238E27FC236}">
                <a16:creationId xmlns:a16="http://schemas.microsoft.com/office/drawing/2014/main" id="{C6EDF235-A2E3-454B-85FC-473BFC38031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864081887"/>
      </p:ext>
    </p:extLst>
  </p:cSld>
  <p:clrMapOvr>
    <a:masterClrMapping/>
  </p:clrMapOvr>
  <p:transition spd="med">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veikslėlis 8">
            <a:extLst>
              <a:ext uri="{FF2B5EF4-FFF2-40B4-BE49-F238E27FC236}">
                <a16:creationId xmlns:a16="http://schemas.microsoft.com/office/drawing/2014/main" id="{611A13C0-488A-4C53-850C-E7A906D5AEC8}"/>
              </a:ext>
            </a:extLst>
          </p:cNvPr>
          <p:cNvPicPr>
            <a:picLocks noChangeAspect="1"/>
          </p:cNvPicPr>
          <p:nvPr/>
        </p:nvPicPr>
        <p:blipFill>
          <a:blip r:embed="rId3"/>
          <a:stretch>
            <a:fillRect/>
          </a:stretch>
        </p:blipFill>
        <p:spPr>
          <a:xfrm>
            <a:off x="0" y="0"/>
            <a:ext cx="12192000" cy="6858000"/>
          </a:xfrm>
          <a:prstGeom prst="rect">
            <a:avLst/>
          </a:prstGeom>
        </p:spPr>
      </p:pic>
      <p:pic>
        <p:nvPicPr>
          <p:cNvPr id="6" name="Paveikslėlis 5">
            <a:extLst>
              <a:ext uri="{FF2B5EF4-FFF2-40B4-BE49-F238E27FC236}">
                <a16:creationId xmlns:a16="http://schemas.microsoft.com/office/drawing/2014/main" id="{3045BB43-3DD2-4BF5-BF5B-1E31E4CD2F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274" t="46615" r="4253" b="38005"/>
          <a:stretch/>
        </p:blipFill>
        <p:spPr>
          <a:xfrm>
            <a:off x="0" y="1547446"/>
            <a:ext cx="6318738" cy="5343472"/>
          </a:xfrm>
          <a:prstGeom prst="rect">
            <a:avLst/>
          </a:prstGeom>
        </p:spPr>
      </p:pic>
      <p:sp>
        <p:nvSpPr>
          <p:cNvPr id="8" name="TextBox 7">
            <a:extLst>
              <a:ext uri="{FF2B5EF4-FFF2-40B4-BE49-F238E27FC236}">
                <a16:creationId xmlns:a16="http://schemas.microsoft.com/office/drawing/2014/main" id="{B226BA14-4855-4256-A1A6-63E9279CE73D}"/>
              </a:ext>
            </a:extLst>
          </p:cNvPr>
          <p:cNvSpPr txBox="1"/>
          <p:nvPr/>
        </p:nvSpPr>
        <p:spPr>
          <a:xfrm>
            <a:off x="5454079" y="3113295"/>
            <a:ext cx="6093152" cy="1815882"/>
          </a:xfrm>
          <a:prstGeom prst="rect">
            <a:avLst/>
          </a:prstGeom>
          <a:noFill/>
        </p:spPr>
        <p:txBody>
          <a:bodyPr wrap="square" rtlCol="0">
            <a:spAutoFit/>
          </a:bodyPr>
          <a:lstStyle/>
          <a:p>
            <a:pPr algn="ctr"/>
            <a:r>
              <a:rPr lang="lt-LT" sz="2800" b="1" u="sng" dirty="0" err="1"/>
              <a:t>Novavax</a:t>
            </a:r>
            <a:r>
              <a:rPr lang="lt-LT" sz="2800" b="1" u="sng" dirty="0"/>
              <a:t> vakcina (JAV)</a:t>
            </a:r>
          </a:p>
          <a:p>
            <a:pPr marL="342900" indent="-342900" algn="ctr">
              <a:buFont typeface="Arial" panose="020B0604020202020204" pitchFamily="34" charset="0"/>
              <a:buChar char="•"/>
            </a:pPr>
            <a:r>
              <a:rPr lang="lt-LT" sz="2800" b="1" dirty="0"/>
              <a:t>Dozės</a:t>
            </a:r>
            <a:r>
              <a:rPr lang="lt-LT" sz="2800" dirty="0"/>
              <a:t> – 2.</a:t>
            </a:r>
          </a:p>
          <a:p>
            <a:pPr marL="342900" indent="-342900" algn="ctr">
              <a:buFont typeface="Arial" panose="020B0604020202020204" pitchFamily="34" charset="0"/>
              <a:buChar char="•"/>
            </a:pPr>
            <a:r>
              <a:rPr lang="lt-LT" sz="2800" b="1" dirty="0"/>
              <a:t>Efektyvumas</a:t>
            </a:r>
            <a:r>
              <a:rPr lang="lt-LT" sz="2800" dirty="0"/>
              <a:t>: 89,3 % po antros dozės. </a:t>
            </a:r>
          </a:p>
          <a:p>
            <a:pPr marL="342900" indent="-342900" algn="ctr">
              <a:buFont typeface="Arial" panose="020B0604020202020204" pitchFamily="34" charset="0"/>
              <a:buChar char="•"/>
            </a:pPr>
            <a:r>
              <a:rPr lang="lt-LT" sz="2800" b="1" dirty="0"/>
              <a:t>Patvirtinta</a:t>
            </a:r>
            <a:r>
              <a:rPr lang="lt-LT" sz="2800" dirty="0"/>
              <a:t>: Nepatvirtinta.</a:t>
            </a:r>
          </a:p>
        </p:txBody>
      </p:sp>
    </p:spTree>
    <p:extLst>
      <p:ext uri="{BB962C8B-B14F-4D97-AF65-F5344CB8AC3E}">
        <p14:creationId xmlns:p14="http://schemas.microsoft.com/office/powerpoint/2010/main" val="1071680301"/>
      </p:ext>
    </p:extLst>
  </p:cSld>
  <p:clrMapOvr>
    <a:masterClrMapping/>
  </p:clrMapOvr>
  <p:transition spd="med">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aveikslėlis 9">
            <a:extLst>
              <a:ext uri="{FF2B5EF4-FFF2-40B4-BE49-F238E27FC236}">
                <a16:creationId xmlns:a16="http://schemas.microsoft.com/office/drawing/2014/main" id="{DA9CA055-72B2-4131-AABB-EFFFD22855F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431229510"/>
      </p:ext>
    </p:extLst>
  </p:cSld>
  <p:clrMapOvr>
    <a:masterClrMapping/>
  </p:clrMapOvr>
  <p:transition spd="med">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796DDF39-BAAA-45D7-827A-E94004A4920F}"/>
              </a:ext>
            </a:extLst>
          </p:cNvPr>
          <p:cNvPicPr>
            <a:picLocks noChangeAspect="1"/>
          </p:cNvPicPr>
          <p:nvPr/>
        </p:nvPicPr>
        <p:blipFill>
          <a:blip r:embed="rId3"/>
          <a:stretch>
            <a:fillRect/>
          </a:stretch>
        </p:blipFill>
        <p:spPr>
          <a:xfrm>
            <a:off x="0" y="0"/>
            <a:ext cx="12192000" cy="6858000"/>
          </a:xfrm>
          <a:prstGeom prst="rect">
            <a:avLst/>
          </a:prstGeom>
        </p:spPr>
      </p:pic>
      <p:pic>
        <p:nvPicPr>
          <p:cNvPr id="10" name="Picture 2" descr="35 Mythbusters ideas | myth busters, kari byron, history of glass">
            <a:extLst>
              <a:ext uri="{FF2B5EF4-FFF2-40B4-BE49-F238E27FC236}">
                <a16:creationId xmlns:a16="http://schemas.microsoft.com/office/drawing/2014/main" id="{C07C9BCA-04F8-4486-93F7-D3F905B11E29}"/>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514902" y="1881760"/>
            <a:ext cx="8816452" cy="49654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2665"/>
      </p:ext>
    </p:extLst>
  </p:cSld>
  <p:clrMapOvr>
    <a:masterClrMapping/>
  </p:clrMapOvr>
  <p:transition spd="med">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3FEEB6EF-C40F-4A9C-9312-892E13753B89}"/>
              </a:ext>
            </a:extLst>
          </p:cNvPr>
          <p:cNvPicPr>
            <a:picLocks noChangeAspect="1"/>
          </p:cNvPicPr>
          <p:nvPr/>
        </p:nvPicPr>
        <p:blipFill>
          <a:blip r:embed="rId4"/>
          <a:stretch>
            <a:fillRect/>
          </a:stretch>
        </p:blipFill>
        <p:spPr>
          <a:xfrm>
            <a:off x="0" y="0"/>
            <a:ext cx="12192000" cy="6858000"/>
          </a:xfrm>
          <a:prstGeom prst="rect">
            <a:avLst/>
          </a:prstGeom>
        </p:spPr>
      </p:pic>
      <p:pic>
        <p:nvPicPr>
          <p:cNvPr id="8" name="Picture 2" descr="Vaizdo rezultatas pagal uÅ¾klausÄ âmythbusters busted logoâ">
            <a:extLst>
              <a:ext uri="{FF2B5EF4-FFF2-40B4-BE49-F238E27FC236}">
                <a16:creationId xmlns:a16="http://schemas.microsoft.com/office/drawing/2014/main" id="{D1D60D3D-01B7-4603-B8CA-2C6ADC89016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868413279"/>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350" fill="hold"/>
                                        <p:tgtEl>
                                          <p:spTgt spid="8"/>
                                        </p:tgtEl>
                                        <p:attrNameLst>
                                          <p:attrName>ppt_w</p:attrName>
                                        </p:attrNameLst>
                                      </p:cBhvr>
                                      <p:tavLst>
                                        <p:tav tm="0">
                                          <p:val>
                                            <p:fltVal val="0"/>
                                          </p:val>
                                        </p:tav>
                                        <p:tav tm="100000">
                                          <p:val>
                                            <p:strVal val="#ppt_w"/>
                                          </p:val>
                                        </p:tav>
                                      </p:tavLst>
                                    </p:anim>
                                    <p:anim calcmode="lin" valueType="num">
                                      <p:cBhvr>
                                        <p:cTn id="8" dur="350" fill="hold"/>
                                        <p:tgtEl>
                                          <p:spTgt spid="8"/>
                                        </p:tgtEl>
                                        <p:attrNameLst>
                                          <p:attrName>ppt_h</p:attrName>
                                        </p:attrNameLst>
                                      </p:cBhvr>
                                      <p:tavLst>
                                        <p:tav tm="0">
                                          <p:val>
                                            <p:fltVal val="0"/>
                                          </p:val>
                                        </p:tav>
                                        <p:tav tm="100000">
                                          <p:val>
                                            <p:strVal val="#ppt_h"/>
                                          </p:val>
                                        </p:tav>
                                      </p:tavLst>
                                    </p:anim>
                                    <p:anim calcmode="lin" valueType="num">
                                      <p:cBhvr>
                                        <p:cTn id="9" dur="350" fill="hold"/>
                                        <p:tgtEl>
                                          <p:spTgt spid="8"/>
                                        </p:tgtEl>
                                        <p:attrNameLst>
                                          <p:attrName>style.rotation</p:attrName>
                                        </p:attrNameLst>
                                      </p:cBhvr>
                                      <p:tavLst>
                                        <p:tav tm="0">
                                          <p:val>
                                            <p:fltVal val="90"/>
                                          </p:val>
                                        </p:tav>
                                        <p:tav tm="100000">
                                          <p:val>
                                            <p:fltVal val="0"/>
                                          </p:val>
                                        </p:tav>
                                      </p:tavLst>
                                    </p:anim>
                                    <p:animEffect transition="in" filter="fade">
                                      <p:cBhvr>
                                        <p:cTn id="10"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04FE09D0-6B15-43CA-92BA-B63BA7104B77}"/>
              </a:ext>
            </a:extLst>
          </p:cNvPr>
          <p:cNvPicPr>
            <a:picLocks noChangeAspect="1"/>
          </p:cNvPicPr>
          <p:nvPr/>
        </p:nvPicPr>
        <p:blipFill>
          <a:blip r:embed="rId4"/>
          <a:stretch>
            <a:fillRect/>
          </a:stretch>
        </p:blipFill>
        <p:spPr>
          <a:xfrm>
            <a:off x="0" y="0"/>
            <a:ext cx="12192000" cy="6858000"/>
          </a:xfrm>
          <a:prstGeom prst="rect">
            <a:avLst/>
          </a:prstGeom>
        </p:spPr>
      </p:pic>
      <p:pic>
        <p:nvPicPr>
          <p:cNvPr id="8" name="Picture 2" descr="Vaizdo rezultatas pagal uÅ¾klausÄ âmythbusters busted logoâ">
            <a:extLst>
              <a:ext uri="{FF2B5EF4-FFF2-40B4-BE49-F238E27FC236}">
                <a16:creationId xmlns:a16="http://schemas.microsoft.com/office/drawing/2014/main" id="{A06D505C-B4E0-46A0-9C54-180D6A8CEB2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6672888"/>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350" fill="hold"/>
                                        <p:tgtEl>
                                          <p:spTgt spid="8"/>
                                        </p:tgtEl>
                                        <p:attrNameLst>
                                          <p:attrName>ppt_w</p:attrName>
                                        </p:attrNameLst>
                                      </p:cBhvr>
                                      <p:tavLst>
                                        <p:tav tm="0">
                                          <p:val>
                                            <p:fltVal val="0"/>
                                          </p:val>
                                        </p:tav>
                                        <p:tav tm="100000">
                                          <p:val>
                                            <p:strVal val="#ppt_w"/>
                                          </p:val>
                                        </p:tav>
                                      </p:tavLst>
                                    </p:anim>
                                    <p:anim calcmode="lin" valueType="num">
                                      <p:cBhvr>
                                        <p:cTn id="8" dur="350" fill="hold"/>
                                        <p:tgtEl>
                                          <p:spTgt spid="8"/>
                                        </p:tgtEl>
                                        <p:attrNameLst>
                                          <p:attrName>ppt_h</p:attrName>
                                        </p:attrNameLst>
                                      </p:cBhvr>
                                      <p:tavLst>
                                        <p:tav tm="0">
                                          <p:val>
                                            <p:fltVal val="0"/>
                                          </p:val>
                                        </p:tav>
                                        <p:tav tm="100000">
                                          <p:val>
                                            <p:strVal val="#ppt_h"/>
                                          </p:val>
                                        </p:tav>
                                      </p:tavLst>
                                    </p:anim>
                                    <p:anim calcmode="lin" valueType="num">
                                      <p:cBhvr>
                                        <p:cTn id="9" dur="350" fill="hold"/>
                                        <p:tgtEl>
                                          <p:spTgt spid="8"/>
                                        </p:tgtEl>
                                        <p:attrNameLst>
                                          <p:attrName>style.rotation</p:attrName>
                                        </p:attrNameLst>
                                      </p:cBhvr>
                                      <p:tavLst>
                                        <p:tav tm="0">
                                          <p:val>
                                            <p:fltVal val="90"/>
                                          </p:val>
                                        </p:tav>
                                        <p:tav tm="100000">
                                          <p:val>
                                            <p:fltVal val="0"/>
                                          </p:val>
                                        </p:tav>
                                      </p:tavLst>
                                    </p:anim>
                                    <p:animEffect transition="in" filter="fade">
                                      <p:cBhvr>
                                        <p:cTn id="10"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903C1D8F-1B43-4700-8F9B-05A9885C6F0C}"/>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2" descr="Vaizdo rezultatas pagal uÅ¾klausÄ âmythbusters busted logoâ">
            <a:extLst>
              <a:ext uri="{FF2B5EF4-FFF2-40B4-BE49-F238E27FC236}">
                <a16:creationId xmlns:a16="http://schemas.microsoft.com/office/drawing/2014/main" id="{D02EBEB0-BC73-4CDB-8E5D-BC6B114DFD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563170180"/>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50" fill="hold"/>
                                        <p:tgtEl>
                                          <p:spTgt spid="6"/>
                                        </p:tgtEl>
                                        <p:attrNameLst>
                                          <p:attrName>ppt_w</p:attrName>
                                        </p:attrNameLst>
                                      </p:cBhvr>
                                      <p:tavLst>
                                        <p:tav tm="0">
                                          <p:val>
                                            <p:fltVal val="0"/>
                                          </p:val>
                                        </p:tav>
                                        <p:tav tm="100000">
                                          <p:val>
                                            <p:strVal val="#ppt_w"/>
                                          </p:val>
                                        </p:tav>
                                      </p:tavLst>
                                    </p:anim>
                                    <p:anim calcmode="lin" valueType="num">
                                      <p:cBhvr>
                                        <p:cTn id="8" dur="350" fill="hold"/>
                                        <p:tgtEl>
                                          <p:spTgt spid="6"/>
                                        </p:tgtEl>
                                        <p:attrNameLst>
                                          <p:attrName>ppt_h</p:attrName>
                                        </p:attrNameLst>
                                      </p:cBhvr>
                                      <p:tavLst>
                                        <p:tav tm="0">
                                          <p:val>
                                            <p:fltVal val="0"/>
                                          </p:val>
                                        </p:tav>
                                        <p:tav tm="100000">
                                          <p:val>
                                            <p:strVal val="#ppt_h"/>
                                          </p:val>
                                        </p:tav>
                                      </p:tavLst>
                                    </p:anim>
                                    <p:anim calcmode="lin" valueType="num">
                                      <p:cBhvr>
                                        <p:cTn id="9" dur="350" fill="hold"/>
                                        <p:tgtEl>
                                          <p:spTgt spid="6"/>
                                        </p:tgtEl>
                                        <p:attrNameLst>
                                          <p:attrName>style.rotation</p:attrName>
                                        </p:attrNameLst>
                                      </p:cBhvr>
                                      <p:tavLst>
                                        <p:tav tm="0">
                                          <p:val>
                                            <p:fltVal val="90"/>
                                          </p:val>
                                        </p:tav>
                                        <p:tav tm="100000">
                                          <p:val>
                                            <p:fltVal val="0"/>
                                          </p:val>
                                        </p:tav>
                                      </p:tavLst>
                                    </p:anim>
                                    <p:animEffect transition="in" filter="fade">
                                      <p:cBhvr>
                                        <p:cTn id="10"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DB8E5872-90FE-448D-BCC9-9E1B36380F5E}"/>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2" descr="Vaizdo rezultatas pagal uÅ¾klausÄ âmythbusters busted logoâ">
            <a:extLst>
              <a:ext uri="{FF2B5EF4-FFF2-40B4-BE49-F238E27FC236}">
                <a16:creationId xmlns:a16="http://schemas.microsoft.com/office/drawing/2014/main" id="{4AB56E37-AD1B-43A5-AF7E-CEC91575346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munity Made Simple - DIY Hacks">
            <a:extLst>
              <a:ext uri="{FF2B5EF4-FFF2-40B4-BE49-F238E27FC236}">
                <a16:creationId xmlns:a16="http://schemas.microsoft.com/office/drawing/2014/main" id="{8CAA6A1B-AC0A-4C49-AF44-A37C9341E515}"/>
              </a:ext>
            </a:extLst>
          </p:cNvPr>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773636" y="3899965"/>
            <a:ext cx="5418364" cy="30451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098914993"/>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50" fill="hold"/>
                                        <p:tgtEl>
                                          <p:spTgt spid="6"/>
                                        </p:tgtEl>
                                        <p:attrNameLst>
                                          <p:attrName>ppt_w</p:attrName>
                                        </p:attrNameLst>
                                      </p:cBhvr>
                                      <p:tavLst>
                                        <p:tav tm="0">
                                          <p:val>
                                            <p:fltVal val="0"/>
                                          </p:val>
                                        </p:tav>
                                        <p:tav tm="100000">
                                          <p:val>
                                            <p:strVal val="#ppt_w"/>
                                          </p:val>
                                        </p:tav>
                                      </p:tavLst>
                                    </p:anim>
                                    <p:anim calcmode="lin" valueType="num">
                                      <p:cBhvr>
                                        <p:cTn id="8" dur="350" fill="hold"/>
                                        <p:tgtEl>
                                          <p:spTgt spid="6"/>
                                        </p:tgtEl>
                                        <p:attrNameLst>
                                          <p:attrName>ppt_h</p:attrName>
                                        </p:attrNameLst>
                                      </p:cBhvr>
                                      <p:tavLst>
                                        <p:tav tm="0">
                                          <p:val>
                                            <p:fltVal val="0"/>
                                          </p:val>
                                        </p:tav>
                                        <p:tav tm="100000">
                                          <p:val>
                                            <p:strVal val="#ppt_h"/>
                                          </p:val>
                                        </p:tav>
                                      </p:tavLst>
                                    </p:anim>
                                    <p:anim calcmode="lin" valueType="num">
                                      <p:cBhvr>
                                        <p:cTn id="9" dur="350" fill="hold"/>
                                        <p:tgtEl>
                                          <p:spTgt spid="6"/>
                                        </p:tgtEl>
                                        <p:attrNameLst>
                                          <p:attrName>style.rotation</p:attrName>
                                        </p:attrNameLst>
                                      </p:cBhvr>
                                      <p:tavLst>
                                        <p:tav tm="0">
                                          <p:val>
                                            <p:fltVal val="90"/>
                                          </p:val>
                                        </p:tav>
                                        <p:tav tm="100000">
                                          <p:val>
                                            <p:fltVal val="0"/>
                                          </p:val>
                                        </p:tav>
                                      </p:tavLst>
                                    </p:anim>
                                    <p:animEffect transition="in" filter="fade">
                                      <p:cBhvr>
                                        <p:cTn id="10"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FB161712-E5D8-4B1B-B138-7E1AC49DFBE8}"/>
              </a:ext>
            </a:extLst>
          </p:cNvPr>
          <p:cNvPicPr>
            <a:picLocks noChangeAspect="1"/>
          </p:cNvPicPr>
          <p:nvPr/>
        </p:nvPicPr>
        <p:blipFill>
          <a:blip r:embed="rId4"/>
          <a:stretch>
            <a:fillRect/>
          </a:stretch>
        </p:blipFill>
        <p:spPr>
          <a:xfrm>
            <a:off x="0" y="0"/>
            <a:ext cx="12192000" cy="6858000"/>
          </a:xfrm>
          <a:prstGeom prst="rect">
            <a:avLst/>
          </a:prstGeom>
        </p:spPr>
      </p:pic>
      <p:pic>
        <p:nvPicPr>
          <p:cNvPr id="7" name="Picture 2" descr="Vaizdo rezultatas pagal uÅ¾klausÄ âmythbusters busted logoâ">
            <a:extLst>
              <a:ext uri="{FF2B5EF4-FFF2-40B4-BE49-F238E27FC236}">
                <a16:creationId xmlns:a16="http://schemas.microsoft.com/office/drawing/2014/main" id="{FBF51EAC-E385-430E-82D1-857A4C0E404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0511799"/>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50" fill="hold"/>
                                        <p:tgtEl>
                                          <p:spTgt spid="7"/>
                                        </p:tgtEl>
                                        <p:attrNameLst>
                                          <p:attrName>ppt_w</p:attrName>
                                        </p:attrNameLst>
                                      </p:cBhvr>
                                      <p:tavLst>
                                        <p:tav tm="0">
                                          <p:val>
                                            <p:fltVal val="0"/>
                                          </p:val>
                                        </p:tav>
                                        <p:tav tm="100000">
                                          <p:val>
                                            <p:strVal val="#ppt_w"/>
                                          </p:val>
                                        </p:tav>
                                      </p:tavLst>
                                    </p:anim>
                                    <p:anim calcmode="lin" valueType="num">
                                      <p:cBhvr>
                                        <p:cTn id="8" dur="350" fill="hold"/>
                                        <p:tgtEl>
                                          <p:spTgt spid="7"/>
                                        </p:tgtEl>
                                        <p:attrNameLst>
                                          <p:attrName>ppt_h</p:attrName>
                                        </p:attrNameLst>
                                      </p:cBhvr>
                                      <p:tavLst>
                                        <p:tav tm="0">
                                          <p:val>
                                            <p:fltVal val="0"/>
                                          </p:val>
                                        </p:tav>
                                        <p:tav tm="100000">
                                          <p:val>
                                            <p:strVal val="#ppt_h"/>
                                          </p:val>
                                        </p:tav>
                                      </p:tavLst>
                                    </p:anim>
                                    <p:anim calcmode="lin" valueType="num">
                                      <p:cBhvr>
                                        <p:cTn id="9" dur="350" fill="hold"/>
                                        <p:tgtEl>
                                          <p:spTgt spid="7"/>
                                        </p:tgtEl>
                                        <p:attrNameLst>
                                          <p:attrName>style.rotation</p:attrName>
                                        </p:attrNameLst>
                                      </p:cBhvr>
                                      <p:tavLst>
                                        <p:tav tm="0">
                                          <p:val>
                                            <p:fltVal val="90"/>
                                          </p:val>
                                        </p:tav>
                                        <p:tav tm="100000">
                                          <p:val>
                                            <p:fltVal val="0"/>
                                          </p:val>
                                        </p:tav>
                                      </p:tavLst>
                                    </p:anim>
                                    <p:animEffect transition="in" filter="fade">
                                      <p:cBhvr>
                                        <p:cTn id="10" dur="3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aveikslėlis 10">
            <a:extLst>
              <a:ext uri="{FF2B5EF4-FFF2-40B4-BE49-F238E27FC236}">
                <a16:creationId xmlns:a16="http://schemas.microsoft.com/office/drawing/2014/main" id="{B38C5222-E6EC-416F-A0AA-5C3B73B62FCD}"/>
              </a:ext>
            </a:extLst>
          </p:cNvPr>
          <p:cNvPicPr>
            <a:picLocks noChangeAspect="1"/>
          </p:cNvPicPr>
          <p:nvPr/>
        </p:nvPicPr>
        <p:blipFill>
          <a:blip r:embed="rId4"/>
          <a:stretch>
            <a:fillRect/>
          </a:stretch>
        </p:blipFill>
        <p:spPr>
          <a:xfrm>
            <a:off x="0" y="0"/>
            <a:ext cx="12192000" cy="6858000"/>
          </a:xfrm>
          <a:prstGeom prst="rect">
            <a:avLst/>
          </a:prstGeom>
        </p:spPr>
      </p:pic>
      <p:pic>
        <p:nvPicPr>
          <p:cNvPr id="7" name="Picture 2" descr="Vaizdo rezultatas pagal uÅ¾klausÄ âmythbusters busted logoâ">
            <a:extLst>
              <a:ext uri="{FF2B5EF4-FFF2-40B4-BE49-F238E27FC236}">
                <a16:creationId xmlns:a16="http://schemas.microsoft.com/office/drawing/2014/main" id="{E9DCF58B-D5B9-4401-978F-A831FA20D3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978266">
            <a:off x="1176564" y="3298707"/>
            <a:ext cx="5210175" cy="200025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205139526"/>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50" fill="hold"/>
                                        <p:tgtEl>
                                          <p:spTgt spid="7"/>
                                        </p:tgtEl>
                                        <p:attrNameLst>
                                          <p:attrName>ppt_w</p:attrName>
                                        </p:attrNameLst>
                                      </p:cBhvr>
                                      <p:tavLst>
                                        <p:tav tm="0">
                                          <p:val>
                                            <p:fltVal val="0"/>
                                          </p:val>
                                        </p:tav>
                                        <p:tav tm="100000">
                                          <p:val>
                                            <p:strVal val="#ppt_w"/>
                                          </p:val>
                                        </p:tav>
                                      </p:tavLst>
                                    </p:anim>
                                    <p:anim calcmode="lin" valueType="num">
                                      <p:cBhvr>
                                        <p:cTn id="8" dur="350" fill="hold"/>
                                        <p:tgtEl>
                                          <p:spTgt spid="7"/>
                                        </p:tgtEl>
                                        <p:attrNameLst>
                                          <p:attrName>ppt_h</p:attrName>
                                        </p:attrNameLst>
                                      </p:cBhvr>
                                      <p:tavLst>
                                        <p:tav tm="0">
                                          <p:val>
                                            <p:fltVal val="0"/>
                                          </p:val>
                                        </p:tav>
                                        <p:tav tm="100000">
                                          <p:val>
                                            <p:strVal val="#ppt_h"/>
                                          </p:val>
                                        </p:tav>
                                      </p:tavLst>
                                    </p:anim>
                                    <p:anim calcmode="lin" valueType="num">
                                      <p:cBhvr>
                                        <p:cTn id="9" dur="350" fill="hold"/>
                                        <p:tgtEl>
                                          <p:spTgt spid="7"/>
                                        </p:tgtEl>
                                        <p:attrNameLst>
                                          <p:attrName>style.rotation</p:attrName>
                                        </p:attrNameLst>
                                      </p:cBhvr>
                                      <p:tavLst>
                                        <p:tav tm="0">
                                          <p:val>
                                            <p:fltVal val="90"/>
                                          </p:val>
                                        </p:tav>
                                        <p:tav tm="100000">
                                          <p:val>
                                            <p:fltVal val="0"/>
                                          </p:val>
                                        </p:tav>
                                      </p:tavLst>
                                    </p:anim>
                                    <p:animEffect transition="in" filter="fade">
                                      <p:cBhvr>
                                        <p:cTn id="10" dur="3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aveikslėlis 28">
            <a:extLst>
              <a:ext uri="{FF2B5EF4-FFF2-40B4-BE49-F238E27FC236}">
                <a16:creationId xmlns:a16="http://schemas.microsoft.com/office/drawing/2014/main" id="{CFA6256B-9870-4A4F-914A-59839CB2B367}"/>
              </a:ext>
            </a:extLst>
          </p:cNvPr>
          <p:cNvPicPr>
            <a:picLocks noChangeAspect="1"/>
          </p:cNvPicPr>
          <p:nvPr/>
        </p:nvPicPr>
        <p:blipFill>
          <a:blip r:embed="rId4"/>
          <a:stretch>
            <a:fillRect/>
          </a:stretch>
        </p:blipFill>
        <p:spPr>
          <a:xfrm>
            <a:off x="0" y="0"/>
            <a:ext cx="12192000" cy="6858000"/>
          </a:xfrm>
          <a:prstGeom prst="rect">
            <a:avLst/>
          </a:prstGeom>
        </p:spPr>
      </p:pic>
      <p:sp>
        <p:nvSpPr>
          <p:cNvPr id="21" name="Stačiakampis: suapvalinti kampai 20">
            <a:extLst>
              <a:ext uri="{FF2B5EF4-FFF2-40B4-BE49-F238E27FC236}">
                <a16:creationId xmlns:a16="http://schemas.microsoft.com/office/drawing/2014/main" id="{337C1170-DBB7-4A7E-9415-BDBAA90D36EB}"/>
              </a:ext>
            </a:extLst>
          </p:cNvPr>
          <p:cNvSpPr/>
          <p:nvPr/>
        </p:nvSpPr>
        <p:spPr>
          <a:xfrm>
            <a:off x="838200" y="5277818"/>
            <a:ext cx="6545937" cy="1177412"/>
          </a:xfrm>
          <a:prstGeom prst="roundRect">
            <a:avLst/>
          </a:prstGeom>
          <a:solidFill>
            <a:srgbClr val="E89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dirty="0"/>
          </a:p>
        </p:txBody>
      </p:sp>
      <p:sp>
        <p:nvSpPr>
          <p:cNvPr id="31" name="TextBox 30">
            <a:extLst>
              <a:ext uri="{FF2B5EF4-FFF2-40B4-BE49-F238E27FC236}">
                <a16:creationId xmlns:a16="http://schemas.microsoft.com/office/drawing/2014/main" id="{5B308FFF-779C-4DF7-A529-D925E1D489D4}"/>
              </a:ext>
            </a:extLst>
          </p:cNvPr>
          <p:cNvSpPr txBox="1"/>
          <p:nvPr/>
        </p:nvSpPr>
        <p:spPr>
          <a:xfrm>
            <a:off x="1000148" y="5277817"/>
            <a:ext cx="6487209" cy="1169551"/>
          </a:xfrm>
          <a:prstGeom prst="rect">
            <a:avLst/>
          </a:prstGeom>
          <a:noFill/>
        </p:spPr>
        <p:txBody>
          <a:bodyPr wrap="square">
            <a:spAutoFit/>
          </a:bodyPr>
          <a:lstStyle/>
          <a:p>
            <a:pPr marL="285750" indent="-285750">
              <a:lnSpc>
                <a:spcPts val="2800"/>
              </a:lnSpc>
              <a:buFont typeface="Arial" panose="020B0604020202020204" pitchFamily="34" charset="0"/>
              <a:buChar char="•"/>
            </a:pPr>
            <a:r>
              <a:rPr lang="lt-LT" sz="2600" b="1" dirty="0"/>
              <a:t>Pasiskiepijęs apsaugai ne tik save, bet ir kitus, o kiekvienas paskiepytas asmuo priartina COVID-19 pandemijos pabaigą.</a:t>
            </a:r>
          </a:p>
        </p:txBody>
      </p:sp>
    </p:spTree>
    <p:custDataLst>
      <p:tags r:id="rId1"/>
    </p:custDataLst>
    <p:extLst>
      <p:ext uri="{BB962C8B-B14F-4D97-AF65-F5344CB8AC3E}">
        <p14:creationId xmlns:p14="http://schemas.microsoft.com/office/powerpoint/2010/main" val="812389111"/>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89EB3863-10F4-4151-925D-2D7A14B6E023}"/>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15507714"/>
      </p:ext>
    </p:extLst>
  </p:cSld>
  <p:clrMapOvr>
    <a:masterClrMapping/>
  </p:clrMapOvr>
  <p:transition spd="med">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5601285"/>
      </p:ext>
    </p:extLst>
  </p:cSld>
  <p:clrMapOvr>
    <a:masterClrMapping/>
  </p:clrMapOvr>
  <p:transition spd="med">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4EA4EBA1-0502-4CD2-8C46-A453DE7170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79"/>
            <a:ext cx="12192000" cy="1688592"/>
          </a:xfrm>
          <a:prstGeom prst="rect">
            <a:avLst/>
          </a:prstGeom>
        </p:spPr>
      </p:pic>
      <p:sp>
        <p:nvSpPr>
          <p:cNvPr id="3" name="Pavadinimas 2">
            <a:extLst>
              <a:ext uri="{FF2B5EF4-FFF2-40B4-BE49-F238E27FC236}">
                <a16:creationId xmlns:a16="http://schemas.microsoft.com/office/drawing/2014/main" id="{A92D2CD5-37C3-401B-AEE6-800686FB82B9}"/>
              </a:ext>
            </a:extLst>
          </p:cNvPr>
          <p:cNvSpPr>
            <a:spLocks noGrp="1"/>
          </p:cNvSpPr>
          <p:nvPr>
            <p:ph type="title"/>
          </p:nvPr>
        </p:nvSpPr>
        <p:spPr>
          <a:xfrm>
            <a:off x="838200" y="474309"/>
            <a:ext cx="10515600" cy="1325563"/>
          </a:xfrm>
        </p:spPr>
        <p:txBody>
          <a:bodyPr/>
          <a:lstStyle/>
          <a:p>
            <a:r>
              <a:rPr lang="lt-LT" b="1" dirty="0"/>
              <a:t>Informacijos šaltiniai</a:t>
            </a:r>
          </a:p>
        </p:txBody>
      </p:sp>
      <p:sp>
        <p:nvSpPr>
          <p:cNvPr id="4" name="Turinio vietos rezervavimo ženklas 3">
            <a:extLst>
              <a:ext uri="{FF2B5EF4-FFF2-40B4-BE49-F238E27FC236}">
                <a16:creationId xmlns:a16="http://schemas.microsoft.com/office/drawing/2014/main" id="{13C6925E-25DF-4BBD-906A-A5FAFD8CD612}"/>
              </a:ext>
            </a:extLst>
          </p:cNvPr>
          <p:cNvSpPr>
            <a:spLocks noGrp="1"/>
          </p:cNvSpPr>
          <p:nvPr>
            <p:ph idx="1"/>
          </p:nvPr>
        </p:nvSpPr>
        <p:spPr>
          <a:xfrm>
            <a:off x="838200" y="1679113"/>
            <a:ext cx="10515600" cy="4988385"/>
          </a:xfrm>
        </p:spPr>
        <p:txBody>
          <a:bodyPr numCol="2">
            <a:normAutofit fontScale="25000" lnSpcReduction="20000"/>
          </a:bodyPr>
          <a:lstStyle/>
          <a:p>
            <a:pPr algn="just">
              <a:lnSpc>
                <a:spcPct val="120000"/>
              </a:lnSpc>
              <a:spcBef>
                <a:spcPts val="0"/>
              </a:spcBef>
              <a:spcAft>
                <a:spcPts val="800"/>
              </a:spcAft>
            </a:pPr>
            <a:r>
              <a:rPr lang="lt-LT" sz="5600" dirty="0">
                <a:hlinkClick r:id="rId3"/>
              </a:rPr>
              <a:t>https://www.cdc.gov/coronavirus/2019-ncov/vaccines/different-vaccines/mRNA.html</a:t>
            </a:r>
            <a:endParaRPr lang="lt-LT" sz="5600" dirty="0"/>
          </a:p>
          <a:p>
            <a:pPr algn="just">
              <a:lnSpc>
                <a:spcPct val="120000"/>
              </a:lnSpc>
              <a:spcBef>
                <a:spcPts val="0"/>
              </a:spcBef>
              <a:spcAft>
                <a:spcPts val="800"/>
              </a:spcAft>
            </a:pPr>
            <a:r>
              <a:rPr lang="lt-LT" sz="5600" dirty="0">
                <a:hlinkClick r:id="rId4"/>
              </a:rPr>
              <a:t>https://www.cdc.gov/coronavirus/2019-ncov/vaccines/different-vaccines/viralvector.html</a:t>
            </a:r>
            <a:endParaRPr lang="lt-LT" sz="5600" dirty="0"/>
          </a:p>
          <a:p>
            <a:pPr algn="just">
              <a:lnSpc>
                <a:spcPct val="120000"/>
              </a:lnSpc>
              <a:spcBef>
                <a:spcPts val="0"/>
              </a:spcBef>
              <a:spcAft>
                <a:spcPts val="800"/>
              </a:spcAft>
            </a:pPr>
            <a:r>
              <a:rPr lang="lt-LT" sz="5600" dirty="0">
                <a:hlinkClick r:id="rId5"/>
              </a:rPr>
              <a:t>https://www.cdc.gov/coronavirus/2019-ncov/vaccines/different-vaccines/Pfizer-BioNTech.html</a:t>
            </a:r>
            <a:endParaRPr lang="lt-LT" sz="5600" dirty="0"/>
          </a:p>
          <a:p>
            <a:pPr algn="just">
              <a:lnSpc>
                <a:spcPct val="120000"/>
              </a:lnSpc>
              <a:spcBef>
                <a:spcPts val="0"/>
              </a:spcBef>
              <a:spcAft>
                <a:spcPts val="800"/>
              </a:spcAft>
            </a:pPr>
            <a:r>
              <a:rPr lang="lt-LT" sz="5600" dirty="0">
                <a:hlinkClick r:id="rId6"/>
              </a:rPr>
              <a:t>https://www.cdc.gov/coronavirus/2019-ncov/vaccines/different-vaccines/Moderna.html</a:t>
            </a:r>
            <a:endParaRPr lang="lt-LT" sz="5600" dirty="0"/>
          </a:p>
          <a:p>
            <a:pPr algn="just">
              <a:lnSpc>
                <a:spcPct val="120000"/>
              </a:lnSpc>
              <a:spcBef>
                <a:spcPts val="0"/>
              </a:spcBef>
              <a:spcAft>
                <a:spcPts val="800"/>
              </a:spcAft>
            </a:pPr>
            <a:r>
              <a:rPr lang="lt-LT" sz="5600" dirty="0">
                <a:hlinkClick r:id="rId7"/>
              </a:rPr>
              <a:t>https://www.cdc.gov/coronavirus/2019-ncov/vaccines/different-vaccines/how-they-work.html</a:t>
            </a:r>
            <a:endParaRPr lang="lt-LT" sz="5600" dirty="0"/>
          </a:p>
          <a:p>
            <a:pPr algn="just">
              <a:lnSpc>
                <a:spcPct val="120000"/>
              </a:lnSpc>
              <a:spcBef>
                <a:spcPts val="0"/>
              </a:spcBef>
              <a:spcAft>
                <a:spcPts val="800"/>
              </a:spcAft>
            </a:pPr>
            <a:r>
              <a:rPr lang="lt-LT" sz="5600" dirty="0">
                <a:hlinkClick r:id="rId8"/>
              </a:rPr>
              <a:t>https://www.cdc.gov/coronavirus/2019-ncov/vaccines/keythingstoknow.html</a:t>
            </a:r>
            <a:endParaRPr lang="lt-LT" sz="5600" dirty="0"/>
          </a:p>
          <a:p>
            <a:pPr algn="just">
              <a:lnSpc>
                <a:spcPct val="120000"/>
              </a:lnSpc>
              <a:spcBef>
                <a:spcPts val="0"/>
              </a:spcBef>
              <a:spcAft>
                <a:spcPts val="800"/>
              </a:spcAft>
            </a:pPr>
            <a:r>
              <a:rPr lang="lt-LT" sz="5600" dirty="0">
                <a:hlinkClick r:id="rId9"/>
              </a:rPr>
              <a:t>https://www.cdc.gov/coronavirus/2019-ncov/vaccines/facts.html</a:t>
            </a:r>
            <a:endParaRPr lang="lt-LT" sz="5600" dirty="0"/>
          </a:p>
          <a:p>
            <a:pPr algn="just">
              <a:lnSpc>
                <a:spcPct val="120000"/>
              </a:lnSpc>
              <a:spcBef>
                <a:spcPts val="0"/>
              </a:spcBef>
              <a:spcAft>
                <a:spcPts val="800"/>
              </a:spcAft>
            </a:pPr>
            <a:r>
              <a:rPr lang="lt-LT" sz="5600" dirty="0">
                <a:hlinkClick r:id="rId10"/>
              </a:rPr>
              <a:t>https://www.cdc.gov/coronavirus/2019-ncov/vaccines/vaccine-benefits.html</a:t>
            </a:r>
            <a:endParaRPr lang="lt-LT" sz="5600" dirty="0"/>
          </a:p>
          <a:p>
            <a:pPr algn="just">
              <a:lnSpc>
                <a:spcPct val="120000"/>
              </a:lnSpc>
              <a:spcBef>
                <a:spcPts val="0"/>
              </a:spcBef>
              <a:spcAft>
                <a:spcPts val="800"/>
              </a:spcAft>
            </a:pPr>
            <a:r>
              <a:rPr lang="lt-LT" sz="5600" dirty="0">
                <a:hlinkClick r:id="rId11"/>
              </a:rPr>
              <a:t>https://www.fda.gov/media/144638/download</a:t>
            </a:r>
            <a:endParaRPr lang="lt-LT" sz="5600" dirty="0"/>
          </a:p>
          <a:p>
            <a:pPr algn="just">
              <a:lnSpc>
                <a:spcPct val="120000"/>
              </a:lnSpc>
              <a:spcBef>
                <a:spcPts val="0"/>
              </a:spcBef>
              <a:spcAft>
                <a:spcPts val="800"/>
              </a:spcAft>
            </a:pPr>
            <a:r>
              <a:rPr lang="lt-LT" sz="5600" dirty="0">
                <a:hlinkClick r:id="rId12"/>
              </a:rPr>
              <a:t>https://www.fda.gov/media/144414/download</a:t>
            </a:r>
            <a:endParaRPr lang="lt-LT" sz="5600" dirty="0"/>
          </a:p>
          <a:p>
            <a:pPr algn="just">
              <a:lnSpc>
                <a:spcPct val="120000"/>
              </a:lnSpc>
              <a:spcBef>
                <a:spcPts val="0"/>
              </a:spcBef>
              <a:spcAft>
                <a:spcPts val="800"/>
              </a:spcAft>
            </a:pPr>
            <a:endParaRPr lang="lt-LT" sz="5600" dirty="0">
              <a:hlinkClick r:id="rId13"/>
            </a:endParaRPr>
          </a:p>
          <a:p>
            <a:pPr algn="just">
              <a:lnSpc>
                <a:spcPct val="120000"/>
              </a:lnSpc>
              <a:spcBef>
                <a:spcPts val="0"/>
              </a:spcBef>
              <a:spcAft>
                <a:spcPts val="800"/>
              </a:spcAft>
            </a:pPr>
            <a:endParaRPr lang="lt-LT" sz="5600" dirty="0">
              <a:hlinkClick r:id="rId13"/>
            </a:endParaRPr>
          </a:p>
          <a:p>
            <a:pPr algn="just">
              <a:lnSpc>
                <a:spcPct val="120000"/>
              </a:lnSpc>
              <a:spcBef>
                <a:spcPts val="0"/>
              </a:spcBef>
              <a:spcAft>
                <a:spcPts val="800"/>
              </a:spcAft>
            </a:pPr>
            <a:endParaRPr lang="lt-LT" sz="5600" dirty="0">
              <a:hlinkClick r:id="rId13"/>
            </a:endParaRPr>
          </a:p>
          <a:p>
            <a:pPr algn="just">
              <a:lnSpc>
                <a:spcPct val="120000"/>
              </a:lnSpc>
              <a:spcBef>
                <a:spcPts val="0"/>
              </a:spcBef>
              <a:spcAft>
                <a:spcPts val="800"/>
              </a:spcAft>
            </a:pPr>
            <a:endParaRPr lang="lt-LT" sz="5600" dirty="0">
              <a:hlinkClick r:id="rId13"/>
            </a:endParaRPr>
          </a:p>
          <a:p>
            <a:pPr algn="just">
              <a:lnSpc>
                <a:spcPct val="120000"/>
              </a:lnSpc>
              <a:spcBef>
                <a:spcPts val="0"/>
              </a:spcBef>
              <a:spcAft>
                <a:spcPts val="800"/>
              </a:spcAft>
            </a:pPr>
            <a:endParaRPr lang="lt-LT" sz="5600" dirty="0">
              <a:hlinkClick r:id="rId13"/>
            </a:endParaRPr>
          </a:p>
          <a:p>
            <a:pPr algn="just">
              <a:lnSpc>
                <a:spcPct val="120000"/>
              </a:lnSpc>
              <a:spcBef>
                <a:spcPts val="0"/>
              </a:spcBef>
              <a:spcAft>
                <a:spcPts val="800"/>
              </a:spcAft>
            </a:pPr>
            <a:r>
              <a:rPr lang="lt-LT" sz="5600" dirty="0">
                <a:hlinkClick r:id="rId13"/>
              </a:rPr>
              <a:t>https://www.janssenlabels.com/emergency-use-authorization/Janssen+COVID-19+Vaccine-Recipient-fact-sheet.pdf</a:t>
            </a:r>
            <a:endParaRPr lang="lt-LT" sz="5600" dirty="0"/>
          </a:p>
          <a:p>
            <a:pPr algn="just">
              <a:lnSpc>
                <a:spcPct val="120000"/>
              </a:lnSpc>
              <a:spcBef>
                <a:spcPts val="0"/>
              </a:spcBef>
              <a:spcAft>
                <a:spcPts val="800"/>
              </a:spcAft>
            </a:pPr>
            <a:r>
              <a:rPr lang="lt-LT" sz="5600" dirty="0">
                <a:hlinkClick r:id="rId14"/>
              </a:rPr>
              <a:t>https://practio.co.uk/coronavirus/articles/coronavirus-vaccine-ingredients</a:t>
            </a:r>
            <a:endParaRPr lang="lt-LT" sz="5600" dirty="0"/>
          </a:p>
          <a:p>
            <a:pPr algn="just">
              <a:lnSpc>
                <a:spcPct val="120000"/>
              </a:lnSpc>
              <a:spcBef>
                <a:spcPts val="0"/>
              </a:spcBef>
              <a:spcAft>
                <a:spcPts val="800"/>
              </a:spcAft>
            </a:pPr>
            <a:r>
              <a:rPr lang="lt-LT" sz="5600" dirty="0">
                <a:hlinkClick r:id="rId15"/>
              </a:rPr>
              <a:t>https://www.tga.gov.au/sites/default/files/auspar-chadox1-s-covid-19-vaccine-astrazeneca-210215-pi.pdf</a:t>
            </a:r>
            <a:endParaRPr lang="lt-LT" sz="5600" dirty="0"/>
          </a:p>
          <a:p>
            <a:pPr algn="just">
              <a:lnSpc>
                <a:spcPct val="120000"/>
              </a:lnSpc>
              <a:spcBef>
                <a:spcPts val="0"/>
              </a:spcBef>
              <a:spcAft>
                <a:spcPts val="800"/>
              </a:spcAft>
            </a:pPr>
            <a:r>
              <a:rPr lang="lt-LT" sz="5600" dirty="0">
                <a:hlinkClick r:id="rId16"/>
              </a:rPr>
              <a:t>https://www.ema.europa.eu/en/documents/product-information/covid-19-vaccine-astrazeneca-product-information-approved-chmp-29-january-2021-pending-endorsement_en.pdf</a:t>
            </a:r>
            <a:endParaRPr lang="lt-LT" sz="5600" dirty="0"/>
          </a:p>
          <a:p>
            <a:pPr algn="just">
              <a:lnSpc>
                <a:spcPct val="120000"/>
              </a:lnSpc>
              <a:spcBef>
                <a:spcPts val="0"/>
              </a:spcBef>
              <a:spcAft>
                <a:spcPts val="800"/>
              </a:spcAft>
            </a:pPr>
            <a:r>
              <a:rPr lang="lt-LT" sz="5600" dirty="0">
                <a:hlinkClick r:id="rId17"/>
              </a:rPr>
              <a:t>https://www.thelancet.com/journals/lancet/article/PIIS0140-6736(21)00234-8/fulltext</a:t>
            </a:r>
            <a:endParaRPr lang="lt-LT" sz="5600" dirty="0"/>
          </a:p>
          <a:p>
            <a:pPr algn="just">
              <a:lnSpc>
                <a:spcPct val="120000"/>
              </a:lnSpc>
              <a:spcBef>
                <a:spcPts val="0"/>
              </a:spcBef>
              <a:spcAft>
                <a:spcPts val="800"/>
              </a:spcAft>
            </a:pPr>
            <a:r>
              <a:rPr lang="lt-LT" sz="5600" dirty="0">
                <a:hlinkClick r:id="rId18"/>
              </a:rPr>
              <a:t>https://www.precisionvaccinations.com/vaccines/sputnik-v-vaccine</a:t>
            </a:r>
            <a:endParaRPr lang="lt-LT" sz="5600" dirty="0"/>
          </a:p>
          <a:p>
            <a:pPr algn="just">
              <a:lnSpc>
                <a:spcPct val="120000"/>
              </a:lnSpc>
              <a:spcBef>
                <a:spcPts val="0"/>
              </a:spcBef>
              <a:spcAft>
                <a:spcPts val="800"/>
              </a:spcAft>
            </a:pPr>
            <a:r>
              <a:rPr lang="lt-LT" sz="5600" dirty="0">
                <a:hlinkClick r:id="rId19"/>
              </a:rPr>
              <a:t>https://www.infocovid.lt/rekomendacijos</a:t>
            </a:r>
            <a:endParaRPr lang="lt-LT" sz="5600" dirty="0"/>
          </a:p>
          <a:p>
            <a:pPr algn="just">
              <a:lnSpc>
                <a:spcPct val="120000"/>
              </a:lnSpc>
              <a:spcBef>
                <a:spcPts val="0"/>
              </a:spcBef>
              <a:spcAft>
                <a:spcPts val="800"/>
              </a:spcAft>
            </a:pPr>
            <a:r>
              <a:rPr lang="lt-LT" sz="5600" dirty="0">
                <a:hlinkClick r:id="rId20"/>
              </a:rPr>
              <a:t>https://medium.com/infocovid/covid-19-vakcinos-k%C4%85-tur%C4%97tume-apie-jas-%C5%BEinoti-613b45364f43</a:t>
            </a:r>
            <a:endParaRPr lang="lt-LT" sz="5600" dirty="0"/>
          </a:p>
          <a:p>
            <a:pPr algn="just">
              <a:lnSpc>
                <a:spcPct val="120000"/>
              </a:lnSpc>
              <a:spcBef>
                <a:spcPts val="0"/>
              </a:spcBef>
              <a:spcAft>
                <a:spcPts val="800"/>
              </a:spcAft>
            </a:pPr>
            <a:r>
              <a:rPr lang="lt-LT" sz="5600" dirty="0">
                <a:hlinkClick r:id="rId21"/>
              </a:rPr>
              <a:t>https://www.cdc.gov/vaccines/covid-19/hcp/mrna-vaccine-basics.html</a:t>
            </a:r>
            <a:endParaRPr lang="lt-LT" sz="5600" dirty="0"/>
          </a:p>
          <a:p>
            <a:pPr>
              <a:lnSpc>
                <a:spcPct val="120000"/>
              </a:lnSpc>
              <a:spcBef>
                <a:spcPts val="0"/>
              </a:spcBef>
              <a:spcAft>
                <a:spcPts val="800"/>
              </a:spcAft>
            </a:pPr>
            <a:endParaRPr lang="lt-LT" dirty="0"/>
          </a:p>
          <a:p>
            <a:pPr>
              <a:lnSpc>
                <a:spcPct val="120000"/>
              </a:lnSpc>
              <a:spcBef>
                <a:spcPts val="0"/>
              </a:spcBef>
              <a:spcAft>
                <a:spcPts val="800"/>
              </a:spcAft>
            </a:pPr>
            <a:endParaRPr lang="lt-LT" dirty="0"/>
          </a:p>
          <a:p>
            <a:pPr>
              <a:lnSpc>
                <a:spcPct val="120000"/>
              </a:lnSpc>
              <a:spcAft>
                <a:spcPts val="800"/>
              </a:spcAft>
            </a:pPr>
            <a:endParaRPr lang="lt-LT" dirty="0"/>
          </a:p>
          <a:p>
            <a:pPr>
              <a:lnSpc>
                <a:spcPct val="120000"/>
              </a:lnSpc>
              <a:spcAft>
                <a:spcPts val="800"/>
              </a:spcAft>
            </a:pP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Aft>
                <a:spcPts val="800"/>
              </a:spcAft>
            </a:pP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pPr>
            <a:endParaRPr lang="lt-LT" sz="2400" dirty="0"/>
          </a:p>
        </p:txBody>
      </p:sp>
    </p:spTree>
    <p:extLst>
      <p:ext uri="{BB962C8B-B14F-4D97-AF65-F5344CB8AC3E}">
        <p14:creationId xmlns:p14="http://schemas.microsoft.com/office/powerpoint/2010/main" val="2089460410"/>
      </p:ext>
    </p:extLst>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FB2224A1-A33D-4753-B670-F12F5B89710F}"/>
              </a:ext>
            </a:extLst>
          </p:cNvPr>
          <p:cNvPicPr>
            <a:picLocks noChangeAspect="1"/>
          </p:cNvPicPr>
          <p:nvPr/>
        </p:nvPicPr>
        <p:blipFill>
          <a:blip r:embed="rId4"/>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D02CA959-8EAE-4852-82BB-95EBA12C2CEE}"/>
              </a:ext>
            </a:extLst>
          </p:cNvPr>
          <p:cNvSpPr txBox="1"/>
          <p:nvPr/>
        </p:nvSpPr>
        <p:spPr>
          <a:xfrm>
            <a:off x="123826" y="2065265"/>
            <a:ext cx="4905374" cy="369332"/>
          </a:xfrm>
          <a:prstGeom prst="rect">
            <a:avLst/>
          </a:prstGeom>
          <a:noFill/>
        </p:spPr>
        <p:txBody>
          <a:bodyPr wrap="square" rtlCol="0">
            <a:spAutoFit/>
          </a:bodyPr>
          <a:lstStyle/>
          <a:p>
            <a:r>
              <a:rPr lang="lt-LT" dirty="0"/>
              <a:t>Per pažeistą odą į organizmą patenka </a:t>
            </a:r>
            <a:r>
              <a:rPr lang="lt-LT" b="1" dirty="0">
                <a:solidFill>
                  <a:srgbClr val="00B050"/>
                </a:solidFill>
              </a:rPr>
              <a:t>patogenai</a:t>
            </a:r>
          </a:p>
        </p:txBody>
      </p:sp>
      <p:sp>
        <p:nvSpPr>
          <p:cNvPr id="12" name="TextBox 11">
            <a:extLst>
              <a:ext uri="{FF2B5EF4-FFF2-40B4-BE49-F238E27FC236}">
                <a16:creationId xmlns:a16="http://schemas.microsoft.com/office/drawing/2014/main" id="{3992E8DD-ECCA-4F3C-8EC8-B56EDF36F1DF}"/>
              </a:ext>
            </a:extLst>
          </p:cNvPr>
          <p:cNvSpPr txBox="1"/>
          <p:nvPr/>
        </p:nvSpPr>
        <p:spPr>
          <a:xfrm>
            <a:off x="3543301" y="3961715"/>
            <a:ext cx="2066925" cy="923330"/>
          </a:xfrm>
          <a:prstGeom prst="rect">
            <a:avLst/>
          </a:prstGeom>
          <a:noFill/>
        </p:spPr>
        <p:txBody>
          <a:bodyPr wrap="square" rtlCol="0">
            <a:spAutoFit/>
          </a:bodyPr>
          <a:lstStyle/>
          <a:p>
            <a:pPr algn="ctr"/>
            <a:r>
              <a:rPr lang="lt-LT" dirty="0"/>
              <a:t>Imuninės ląstelės keliauja į infekcijos vietą</a:t>
            </a:r>
          </a:p>
        </p:txBody>
      </p:sp>
      <p:sp>
        <p:nvSpPr>
          <p:cNvPr id="13" name="TextBox 12">
            <a:extLst>
              <a:ext uri="{FF2B5EF4-FFF2-40B4-BE49-F238E27FC236}">
                <a16:creationId xmlns:a16="http://schemas.microsoft.com/office/drawing/2014/main" id="{41D43905-C502-478F-8BCB-EF47A2606329}"/>
              </a:ext>
            </a:extLst>
          </p:cNvPr>
          <p:cNvSpPr txBox="1"/>
          <p:nvPr/>
        </p:nvSpPr>
        <p:spPr>
          <a:xfrm>
            <a:off x="6229350" y="3777049"/>
            <a:ext cx="2066925" cy="646331"/>
          </a:xfrm>
          <a:prstGeom prst="rect">
            <a:avLst/>
          </a:prstGeom>
          <a:noFill/>
        </p:spPr>
        <p:txBody>
          <a:bodyPr wrap="square" rtlCol="0">
            <a:spAutoFit/>
          </a:bodyPr>
          <a:lstStyle/>
          <a:p>
            <a:pPr algn="ctr"/>
            <a:r>
              <a:rPr lang="lt-LT" dirty="0"/>
              <a:t>Infekcijos vieta patinsta ir parausta</a:t>
            </a:r>
          </a:p>
        </p:txBody>
      </p:sp>
      <p:pic>
        <p:nvPicPr>
          <p:cNvPr id="14" name="Turinio vietos rezervavimo ženklas 2">
            <a:extLst>
              <a:ext uri="{FF2B5EF4-FFF2-40B4-BE49-F238E27FC236}">
                <a16:creationId xmlns:a16="http://schemas.microsoft.com/office/drawing/2014/main" id="{C82D97CC-D4EE-44A7-AB6E-F3548C3270E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7260" t="58063" r="21968" b="5761"/>
          <a:stretch/>
        </p:blipFill>
        <p:spPr>
          <a:xfrm>
            <a:off x="6709734" y="1044731"/>
            <a:ext cx="1681791" cy="1588357"/>
          </a:xfrm>
          <a:prstGeom prst="rect">
            <a:avLst/>
          </a:prstGeom>
        </p:spPr>
      </p:pic>
      <p:sp>
        <p:nvSpPr>
          <p:cNvPr id="15" name="TextBox 14">
            <a:extLst>
              <a:ext uri="{FF2B5EF4-FFF2-40B4-BE49-F238E27FC236}">
                <a16:creationId xmlns:a16="http://schemas.microsoft.com/office/drawing/2014/main" id="{64DE1F45-CB26-48F6-8232-2F4EFF9948B8}"/>
              </a:ext>
            </a:extLst>
          </p:cNvPr>
          <p:cNvSpPr txBox="1"/>
          <p:nvPr/>
        </p:nvSpPr>
        <p:spPr>
          <a:xfrm>
            <a:off x="5062537" y="1643523"/>
            <a:ext cx="2066925" cy="646331"/>
          </a:xfrm>
          <a:prstGeom prst="rect">
            <a:avLst/>
          </a:prstGeom>
          <a:noFill/>
        </p:spPr>
        <p:txBody>
          <a:bodyPr wrap="square" rtlCol="0">
            <a:spAutoFit/>
          </a:bodyPr>
          <a:lstStyle/>
          <a:p>
            <a:pPr algn="ctr"/>
            <a:r>
              <a:rPr lang="lt-LT" dirty="0"/>
              <a:t>Pakyla organizmo temperatūra</a:t>
            </a:r>
          </a:p>
        </p:txBody>
      </p:sp>
      <p:sp>
        <p:nvSpPr>
          <p:cNvPr id="16" name="TextBox 15">
            <a:extLst>
              <a:ext uri="{FF2B5EF4-FFF2-40B4-BE49-F238E27FC236}">
                <a16:creationId xmlns:a16="http://schemas.microsoft.com/office/drawing/2014/main" id="{1EFE21AD-544B-4542-B8A6-D1C194B14AB1}"/>
              </a:ext>
            </a:extLst>
          </p:cNvPr>
          <p:cNvSpPr txBox="1"/>
          <p:nvPr/>
        </p:nvSpPr>
        <p:spPr>
          <a:xfrm>
            <a:off x="8296275" y="5490103"/>
            <a:ext cx="3894614" cy="646331"/>
          </a:xfrm>
          <a:prstGeom prst="rect">
            <a:avLst/>
          </a:prstGeom>
          <a:noFill/>
        </p:spPr>
        <p:txBody>
          <a:bodyPr wrap="square" rtlCol="0">
            <a:spAutoFit/>
          </a:bodyPr>
          <a:lstStyle/>
          <a:p>
            <a:pPr algn="ctr"/>
            <a:r>
              <a:rPr lang="lt-LT" b="1" dirty="0" err="1">
                <a:solidFill>
                  <a:srgbClr val="00B050"/>
                </a:solidFill>
              </a:rPr>
              <a:t>Fagocitai</a:t>
            </a:r>
            <a:r>
              <a:rPr lang="lt-LT" dirty="0"/>
              <a:t> naikina patogenus, juos prarydami ir suvirškindami</a:t>
            </a:r>
          </a:p>
        </p:txBody>
      </p:sp>
    </p:spTree>
    <p:custDataLst>
      <p:tags r:id="rId1"/>
    </p:custDataLst>
    <p:extLst>
      <p:ext uri="{BB962C8B-B14F-4D97-AF65-F5344CB8AC3E}">
        <p14:creationId xmlns:p14="http://schemas.microsoft.com/office/powerpoint/2010/main" val="1348425638"/>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aveikslėlis 12">
            <a:extLst>
              <a:ext uri="{FF2B5EF4-FFF2-40B4-BE49-F238E27FC236}">
                <a16:creationId xmlns:a16="http://schemas.microsoft.com/office/drawing/2014/main" id="{B47511F0-F494-4959-BA49-4F98133FC2EB}"/>
              </a:ext>
            </a:extLst>
          </p:cNvPr>
          <p:cNvPicPr>
            <a:picLocks noChangeAspect="1"/>
          </p:cNvPicPr>
          <p:nvPr/>
        </p:nvPicPr>
        <p:blipFill>
          <a:blip r:embed="rId4"/>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1ACF514A-2C04-442D-89F5-A81AB5C562C8}"/>
              </a:ext>
            </a:extLst>
          </p:cNvPr>
          <p:cNvSpPr txBox="1"/>
          <p:nvPr/>
        </p:nvSpPr>
        <p:spPr>
          <a:xfrm>
            <a:off x="288926" y="1550494"/>
            <a:ext cx="3711574" cy="646331"/>
          </a:xfrm>
          <a:prstGeom prst="rect">
            <a:avLst/>
          </a:prstGeom>
          <a:noFill/>
        </p:spPr>
        <p:txBody>
          <a:bodyPr wrap="square" rtlCol="0">
            <a:spAutoFit/>
          </a:bodyPr>
          <a:lstStyle/>
          <a:p>
            <a:pPr algn="ctr"/>
            <a:r>
              <a:rPr lang="lt-LT" dirty="0"/>
              <a:t>Į pagalbą kviečiamos įgyto imuniteto ląstelės - </a:t>
            </a:r>
            <a:r>
              <a:rPr lang="lt-LT" b="1" dirty="0">
                <a:solidFill>
                  <a:srgbClr val="00B050"/>
                </a:solidFill>
              </a:rPr>
              <a:t>limfocitai</a:t>
            </a:r>
          </a:p>
        </p:txBody>
      </p:sp>
      <p:sp>
        <p:nvSpPr>
          <p:cNvPr id="8" name="TextBox 7">
            <a:extLst>
              <a:ext uri="{FF2B5EF4-FFF2-40B4-BE49-F238E27FC236}">
                <a16:creationId xmlns:a16="http://schemas.microsoft.com/office/drawing/2014/main" id="{8210C1BC-3443-4CD5-BCFB-5F11913B144E}"/>
              </a:ext>
            </a:extLst>
          </p:cNvPr>
          <p:cNvSpPr txBox="1"/>
          <p:nvPr/>
        </p:nvSpPr>
        <p:spPr>
          <a:xfrm>
            <a:off x="4479926" y="6176574"/>
            <a:ext cx="3659186" cy="646331"/>
          </a:xfrm>
          <a:prstGeom prst="rect">
            <a:avLst/>
          </a:prstGeom>
          <a:noFill/>
        </p:spPr>
        <p:txBody>
          <a:bodyPr wrap="square" rtlCol="0">
            <a:spAutoFit/>
          </a:bodyPr>
          <a:lstStyle/>
          <a:p>
            <a:pPr algn="ctr"/>
            <a:r>
              <a:rPr lang="lt-LT" dirty="0"/>
              <a:t>Limfocitai iš </a:t>
            </a:r>
            <a:r>
              <a:rPr lang="lt-LT" dirty="0" err="1"/>
              <a:t>fagocitų</a:t>
            </a:r>
            <a:r>
              <a:rPr lang="lt-LT" dirty="0"/>
              <a:t> gauna informaciją apie patogeną (</a:t>
            </a:r>
            <a:r>
              <a:rPr lang="lt-LT" b="1" dirty="0">
                <a:solidFill>
                  <a:srgbClr val="00B050"/>
                </a:solidFill>
              </a:rPr>
              <a:t>antigeną</a:t>
            </a:r>
            <a:r>
              <a:rPr lang="lt-LT" dirty="0"/>
              <a:t>)</a:t>
            </a:r>
          </a:p>
        </p:txBody>
      </p:sp>
      <p:sp>
        <p:nvSpPr>
          <p:cNvPr id="9" name="TextBox 8">
            <a:extLst>
              <a:ext uri="{FF2B5EF4-FFF2-40B4-BE49-F238E27FC236}">
                <a16:creationId xmlns:a16="http://schemas.microsoft.com/office/drawing/2014/main" id="{404EC377-6FC8-4AC0-8AD7-1E191F8D6162}"/>
              </a:ext>
            </a:extLst>
          </p:cNvPr>
          <p:cNvSpPr txBox="1"/>
          <p:nvPr/>
        </p:nvSpPr>
        <p:spPr>
          <a:xfrm>
            <a:off x="8532813" y="6202888"/>
            <a:ext cx="3659186" cy="646331"/>
          </a:xfrm>
          <a:prstGeom prst="rect">
            <a:avLst/>
          </a:prstGeom>
          <a:noFill/>
        </p:spPr>
        <p:txBody>
          <a:bodyPr wrap="square" rtlCol="0">
            <a:spAutoFit/>
          </a:bodyPr>
          <a:lstStyle/>
          <a:p>
            <a:pPr algn="ctr"/>
            <a:r>
              <a:rPr lang="lt-LT" dirty="0"/>
              <a:t>Limfocitai aktyvinami ir ima dalintis, sukurdami daugybę savo klonų</a:t>
            </a:r>
          </a:p>
        </p:txBody>
      </p:sp>
    </p:spTree>
    <p:custDataLst>
      <p:tags r:id="rId1"/>
    </p:custDataLst>
    <p:extLst>
      <p:ext uri="{BB962C8B-B14F-4D97-AF65-F5344CB8AC3E}">
        <p14:creationId xmlns:p14="http://schemas.microsoft.com/office/powerpoint/2010/main" val="3922702621"/>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A020402C-C481-4055-BAEB-779C772E4BA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79048655"/>
      </p:ext>
    </p:extLst>
  </p:cSld>
  <p:clrMapOvr>
    <a:masterClrMapping/>
  </p:clrMapOvr>
  <p:transition spd="med">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aveikslėlis 17">
            <a:extLst>
              <a:ext uri="{FF2B5EF4-FFF2-40B4-BE49-F238E27FC236}">
                <a16:creationId xmlns:a16="http://schemas.microsoft.com/office/drawing/2014/main" id="{A7CF6DE3-155A-46E4-9668-82840030D535}"/>
              </a:ext>
            </a:extLst>
          </p:cNvPr>
          <p:cNvPicPr>
            <a:picLocks noChangeAspect="1"/>
          </p:cNvPicPr>
          <p:nvPr/>
        </p:nvPicPr>
        <p:blipFill>
          <a:blip r:embed="rId4"/>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95AC770-38C0-4ADB-85EC-BB8F511AD68C}"/>
              </a:ext>
            </a:extLst>
          </p:cNvPr>
          <p:cNvSpPr txBox="1"/>
          <p:nvPr/>
        </p:nvSpPr>
        <p:spPr>
          <a:xfrm>
            <a:off x="3104444" y="1240540"/>
            <a:ext cx="3711574" cy="923330"/>
          </a:xfrm>
          <a:prstGeom prst="rect">
            <a:avLst/>
          </a:prstGeom>
          <a:noFill/>
        </p:spPr>
        <p:txBody>
          <a:bodyPr wrap="square" rtlCol="0">
            <a:spAutoFit/>
          </a:bodyPr>
          <a:lstStyle/>
          <a:p>
            <a:pPr algn="ctr"/>
            <a:r>
              <a:rPr lang="lt-LT" dirty="0"/>
              <a:t>Vakcinacijos metu į organizmą suleidžiamas ligos negalintis sukelti </a:t>
            </a:r>
            <a:r>
              <a:rPr lang="lt-LT" b="1" dirty="0">
                <a:solidFill>
                  <a:srgbClr val="00B050"/>
                </a:solidFill>
              </a:rPr>
              <a:t>patogenas</a:t>
            </a:r>
            <a:r>
              <a:rPr lang="lt-LT" dirty="0"/>
              <a:t> arba jo fragmentai</a:t>
            </a:r>
          </a:p>
        </p:txBody>
      </p:sp>
      <p:sp>
        <p:nvSpPr>
          <p:cNvPr id="9" name="TextBox 8">
            <a:extLst>
              <a:ext uri="{FF2B5EF4-FFF2-40B4-BE49-F238E27FC236}">
                <a16:creationId xmlns:a16="http://schemas.microsoft.com/office/drawing/2014/main" id="{327961B6-2C3D-45F6-B93B-D5D1114B2A32}"/>
              </a:ext>
            </a:extLst>
          </p:cNvPr>
          <p:cNvSpPr txBox="1"/>
          <p:nvPr/>
        </p:nvSpPr>
        <p:spPr>
          <a:xfrm>
            <a:off x="2178755" y="5136140"/>
            <a:ext cx="1851378" cy="923330"/>
          </a:xfrm>
          <a:prstGeom prst="rect">
            <a:avLst/>
          </a:prstGeom>
          <a:noFill/>
        </p:spPr>
        <p:txBody>
          <a:bodyPr wrap="square" rtlCol="0">
            <a:spAutoFit/>
          </a:bodyPr>
          <a:lstStyle/>
          <a:p>
            <a:pPr algn="ctr"/>
            <a:r>
              <a:rPr lang="lt-LT" dirty="0"/>
              <a:t>Sukeliamas lengvas </a:t>
            </a:r>
            <a:r>
              <a:rPr lang="lt-LT" b="1" dirty="0">
                <a:solidFill>
                  <a:srgbClr val="00B050"/>
                </a:solidFill>
              </a:rPr>
              <a:t>imuninis atsakas</a:t>
            </a:r>
          </a:p>
        </p:txBody>
      </p:sp>
      <p:sp>
        <p:nvSpPr>
          <p:cNvPr id="10" name="TextBox 9">
            <a:extLst>
              <a:ext uri="{FF2B5EF4-FFF2-40B4-BE49-F238E27FC236}">
                <a16:creationId xmlns:a16="http://schemas.microsoft.com/office/drawing/2014/main" id="{42600BBE-C2E4-4426-85C0-DF6BA244B2F4}"/>
              </a:ext>
            </a:extLst>
          </p:cNvPr>
          <p:cNvSpPr txBox="1"/>
          <p:nvPr/>
        </p:nvSpPr>
        <p:spPr>
          <a:xfrm>
            <a:off x="3257814" y="3930174"/>
            <a:ext cx="1544637" cy="923330"/>
          </a:xfrm>
          <a:prstGeom prst="rect">
            <a:avLst/>
          </a:prstGeom>
          <a:noFill/>
        </p:spPr>
        <p:txBody>
          <a:bodyPr wrap="square" rtlCol="0">
            <a:spAutoFit/>
          </a:bodyPr>
          <a:lstStyle/>
          <a:p>
            <a:pPr algn="ctr"/>
            <a:r>
              <a:rPr lang="lt-LT" dirty="0"/>
              <a:t>Dūrio vieta gali parausti ir patinti</a:t>
            </a:r>
          </a:p>
        </p:txBody>
      </p:sp>
      <p:pic>
        <p:nvPicPr>
          <p:cNvPr id="11" name="Turinio vietos rezervavimo ženklas 2">
            <a:extLst>
              <a:ext uri="{FF2B5EF4-FFF2-40B4-BE49-F238E27FC236}">
                <a16:creationId xmlns:a16="http://schemas.microsoft.com/office/drawing/2014/main" id="{84FD3C8B-455D-4888-BF3F-9432ED4FDB0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7260" t="58063" r="21968" b="5761"/>
          <a:stretch/>
        </p:blipFill>
        <p:spPr>
          <a:xfrm>
            <a:off x="7393543" y="1499464"/>
            <a:ext cx="1406977" cy="1328811"/>
          </a:xfrm>
          <a:prstGeom prst="rect">
            <a:avLst/>
          </a:prstGeom>
        </p:spPr>
      </p:pic>
      <p:sp>
        <p:nvSpPr>
          <p:cNvPr id="12" name="TextBox 11">
            <a:extLst>
              <a:ext uri="{FF2B5EF4-FFF2-40B4-BE49-F238E27FC236}">
                <a16:creationId xmlns:a16="http://schemas.microsoft.com/office/drawing/2014/main" id="{4AAFC910-1CC1-41E3-9E03-955B70FA6AA0}"/>
              </a:ext>
            </a:extLst>
          </p:cNvPr>
          <p:cNvSpPr txBox="1"/>
          <p:nvPr/>
        </p:nvSpPr>
        <p:spPr>
          <a:xfrm>
            <a:off x="4960231" y="2318457"/>
            <a:ext cx="2562578" cy="369332"/>
          </a:xfrm>
          <a:prstGeom prst="rect">
            <a:avLst/>
          </a:prstGeom>
          <a:noFill/>
        </p:spPr>
        <p:txBody>
          <a:bodyPr wrap="square" rtlCol="0">
            <a:spAutoFit/>
          </a:bodyPr>
          <a:lstStyle/>
          <a:p>
            <a:pPr algn="ctr"/>
            <a:r>
              <a:rPr lang="lt-LT" dirty="0"/>
              <a:t>Gali pakilti temperatūra</a:t>
            </a:r>
          </a:p>
        </p:txBody>
      </p:sp>
      <p:sp>
        <p:nvSpPr>
          <p:cNvPr id="14" name="Stačiakampis 13">
            <a:extLst>
              <a:ext uri="{FF2B5EF4-FFF2-40B4-BE49-F238E27FC236}">
                <a16:creationId xmlns:a16="http://schemas.microsoft.com/office/drawing/2014/main" id="{AB78184F-1D60-4630-BB2E-D9DE6DB9C6AF}"/>
              </a:ext>
            </a:extLst>
          </p:cNvPr>
          <p:cNvSpPr/>
          <p:nvPr/>
        </p:nvSpPr>
        <p:spPr>
          <a:xfrm>
            <a:off x="7715794" y="1579853"/>
            <a:ext cx="400595" cy="3394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ln>
                <a:solidFill>
                  <a:schemeClr val="bg1"/>
                </a:solidFill>
              </a:ln>
              <a:solidFill>
                <a:schemeClr val="bg1"/>
              </a:solidFill>
            </a:endParaRPr>
          </a:p>
        </p:txBody>
      </p:sp>
      <p:sp>
        <p:nvSpPr>
          <p:cNvPr id="15" name="TextBox 14">
            <a:extLst>
              <a:ext uri="{FF2B5EF4-FFF2-40B4-BE49-F238E27FC236}">
                <a16:creationId xmlns:a16="http://schemas.microsoft.com/office/drawing/2014/main" id="{DBEB9892-3022-424A-B874-B558791C28C5}"/>
              </a:ext>
            </a:extLst>
          </p:cNvPr>
          <p:cNvSpPr txBox="1"/>
          <p:nvPr/>
        </p:nvSpPr>
        <p:spPr>
          <a:xfrm>
            <a:off x="7654218" y="1481202"/>
            <a:ext cx="731520" cy="369332"/>
          </a:xfrm>
          <a:prstGeom prst="rect">
            <a:avLst/>
          </a:prstGeom>
          <a:noFill/>
        </p:spPr>
        <p:txBody>
          <a:bodyPr wrap="square" rtlCol="0">
            <a:spAutoFit/>
          </a:bodyPr>
          <a:lstStyle/>
          <a:p>
            <a:r>
              <a:rPr lang="lt-LT" dirty="0"/>
              <a:t>37˚ C</a:t>
            </a:r>
          </a:p>
        </p:txBody>
      </p:sp>
      <p:sp>
        <p:nvSpPr>
          <p:cNvPr id="16" name="TextBox 15">
            <a:extLst>
              <a:ext uri="{FF2B5EF4-FFF2-40B4-BE49-F238E27FC236}">
                <a16:creationId xmlns:a16="http://schemas.microsoft.com/office/drawing/2014/main" id="{39C5DB09-4606-4C9C-AFA0-982E93166D73}"/>
              </a:ext>
            </a:extLst>
          </p:cNvPr>
          <p:cNvSpPr txBox="1"/>
          <p:nvPr/>
        </p:nvSpPr>
        <p:spPr>
          <a:xfrm>
            <a:off x="8572501" y="3545948"/>
            <a:ext cx="3619499" cy="923330"/>
          </a:xfrm>
          <a:prstGeom prst="rect">
            <a:avLst/>
          </a:prstGeom>
          <a:noFill/>
        </p:spPr>
        <p:txBody>
          <a:bodyPr wrap="square" rtlCol="0">
            <a:spAutoFit/>
          </a:bodyPr>
          <a:lstStyle/>
          <a:p>
            <a:pPr algn="ctr"/>
            <a:r>
              <a:rPr lang="lt-LT" dirty="0"/>
              <a:t>Po kelių savaičių ir kelių vakcinos dozių organizme susiformuoja </a:t>
            </a:r>
            <a:r>
              <a:rPr lang="lt-LT" b="1" dirty="0">
                <a:solidFill>
                  <a:srgbClr val="00B050"/>
                </a:solidFill>
              </a:rPr>
              <a:t>imunologinė atmintis</a:t>
            </a:r>
          </a:p>
        </p:txBody>
      </p:sp>
    </p:spTree>
    <p:custDataLst>
      <p:tags r:id="rId1"/>
    </p:custDataLst>
    <p:extLst>
      <p:ext uri="{BB962C8B-B14F-4D97-AF65-F5344CB8AC3E}">
        <p14:creationId xmlns:p14="http://schemas.microsoft.com/office/powerpoint/2010/main" val="2971477209"/>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FC903F97-ECCA-443C-B207-94DDA655908F}"/>
              </a:ext>
            </a:extLst>
          </p:cNvPr>
          <p:cNvPicPr>
            <a:picLocks noChangeAspect="1"/>
          </p:cNvPicPr>
          <p:nvPr/>
        </p:nvPicPr>
        <p:blipFill>
          <a:blip r:embed="rId4"/>
          <a:stretch>
            <a:fillRect/>
          </a:stretch>
        </p:blipFill>
        <p:spPr>
          <a:xfrm>
            <a:off x="0" y="0"/>
            <a:ext cx="12192000" cy="6858000"/>
          </a:xfrm>
          <a:prstGeom prst="rect">
            <a:avLst/>
          </a:prstGeom>
        </p:spPr>
      </p:pic>
      <p:graphicFrame>
        <p:nvGraphicFramePr>
          <p:cNvPr id="18" name="Diagrama 17">
            <a:extLst>
              <a:ext uri="{FF2B5EF4-FFF2-40B4-BE49-F238E27FC236}">
                <a16:creationId xmlns:a16="http://schemas.microsoft.com/office/drawing/2014/main" id="{D13CF9A2-C9EF-4BE8-B653-B31909CA42DE}"/>
              </a:ext>
            </a:extLst>
          </p:cNvPr>
          <p:cNvGraphicFramePr/>
          <p:nvPr>
            <p:extLst>
              <p:ext uri="{D42A27DB-BD31-4B8C-83A1-F6EECF244321}">
                <p14:modId xmlns:p14="http://schemas.microsoft.com/office/powerpoint/2010/main" val="733049512"/>
              </p:ext>
            </p:extLst>
          </p:nvPr>
        </p:nvGraphicFramePr>
        <p:xfrm>
          <a:off x="770980" y="1771157"/>
          <a:ext cx="10650040" cy="49324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Turinio vietos rezervavimo ženklas 7">
            <a:extLst>
              <a:ext uri="{FF2B5EF4-FFF2-40B4-BE49-F238E27FC236}">
                <a16:creationId xmlns:a16="http://schemas.microsoft.com/office/drawing/2014/main" id="{FF766BE8-C634-4398-B1BC-1E0701261005}"/>
              </a:ext>
            </a:extLst>
          </p:cNvPr>
          <p:cNvPicPr>
            <a:picLocks noGrp="1" noChangeAspect="1"/>
          </p:cNvPicPr>
          <p:nvPr>
            <p:ph idx="1"/>
          </p:nvPr>
        </p:nvPicPr>
        <p:blipFill rotWithShape="1">
          <a:blip r:embed="rId10" cstate="print">
            <a:extLst>
              <a:ext uri="{28A0092B-C50C-407E-A947-70E740481C1C}">
                <a14:useLocalDpi xmlns:a14="http://schemas.microsoft.com/office/drawing/2010/main" val="0"/>
              </a:ext>
            </a:extLst>
          </a:blip>
          <a:srcRect r="74862" b="76067"/>
          <a:stretch/>
        </p:blipFill>
        <p:spPr>
          <a:xfrm flipH="1">
            <a:off x="8626104" y="874004"/>
            <a:ext cx="2638389" cy="1794306"/>
          </a:xfrm>
        </p:spPr>
      </p:pic>
      <p:pic>
        <p:nvPicPr>
          <p:cNvPr id="11" name="Turinio vietos rezervavimo ženklas 7">
            <a:extLst>
              <a:ext uri="{FF2B5EF4-FFF2-40B4-BE49-F238E27FC236}">
                <a16:creationId xmlns:a16="http://schemas.microsoft.com/office/drawing/2014/main" id="{BF08E034-05EE-4A64-917F-635F6F7E817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4513" r="54065" b="69537"/>
          <a:stretch/>
        </p:blipFill>
        <p:spPr>
          <a:xfrm flipH="1">
            <a:off x="813284" y="1628140"/>
            <a:ext cx="2198789" cy="2233562"/>
          </a:xfrm>
          <a:prstGeom prst="rect">
            <a:avLst/>
          </a:prstGeom>
        </p:spPr>
      </p:pic>
      <p:pic>
        <p:nvPicPr>
          <p:cNvPr id="12" name="Turinio vietos rezervavimo ženklas 7">
            <a:extLst>
              <a:ext uri="{FF2B5EF4-FFF2-40B4-BE49-F238E27FC236}">
                <a16:creationId xmlns:a16="http://schemas.microsoft.com/office/drawing/2014/main" id="{D1F9BDDB-CEDD-454C-BCF5-0878B1449A16}"/>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27654" r="81429" b="50557"/>
          <a:stretch/>
        </p:blipFill>
        <p:spPr>
          <a:xfrm>
            <a:off x="9747646" y="2668310"/>
            <a:ext cx="1804346" cy="1512245"/>
          </a:xfrm>
          <a:prstGeom prst="rect">
            <a:avLst/>
          </a:prstGeom>
        </p:spPr>
      </p:pic>
      <p:pic>
        <p:nvPicPr>
          <p:cNvPr id="13" name="Turinio vietos rezervavimo ženklas 7">
            <a:extLst>
              <a:ext uri="{FF2B5EF4-FFF2-40B4-BE49-F238E27FC236}">
                <a16:creationId xmlns:a16="http://schemas.microsoft.com/office/drawing/2014/main" id="{CBF9904B-CE2A-43B7-9BA8-429F560EC748}"/>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684" t="52170" r="61571" b="15432"/>
          <a:stretch/>
        </p:blipFill>
        <p:spPr>
          <a:xfrm>
            <a:off x="-96755" y="3528514"/>
            <a:ext cx="2501537" cy="1575437"/>
          </a:xfrm>
          <a:prstGeom prst="rect">
            <a:avLst/>
          </a:prstGeom>
        </p:spPr>
      </p:pic>
      <p:pic>
        <p:nvPicPr>
          <p:cNvPr id="14" name="Turinio vietos rezervavimo ženklas 7">
            <a:extLst>
              <a:ext uri="{FF2B5EF4-FFF2-40B4-BE49-F238E27FC236}">
                <a16:creationId xmlns:a16="http://schemas.microsoft.com/office/drawing/2014/main" id="{087E7DF0-614C-40FC-80E2-0BBA2435826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53909" t="39256"/>
          <a:stretch/>
        </p:blipFill>
        <p:spPr>
          <a:xfrm>
            <a:off x="10398344" y="4180555"/>
            <a:ext cx="1793656" cy="1688592"/>
          </a:xfrm>
          <a:prstGeom prst="rect">
            <a:avLst/>
          </a:prstGeom>
        </p:spPr>
      </p:pic>
      <p:pic>
        <p:nvPicPr>
          <p:cNvPr id="15" name="Turinio vietos rezervavimo ženklas 7">
            <a:extLst>
              <a:ext uri="{FF2B5EF4-FFF2-40B4-BE49-F238E27FC236}">
                <a16:creationId xmlns:a16="http://schemas.microsoft.com/office/drawing/2014/main" id="{0AE65EB9-AC4C-4FED-A2B8-EF1C1050FB1B}"/>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48124" r="37959" b="67530"/>
          <a:stretch/>
        </p:blipFill>
        <p:spPr>
          <a:xfrm>
            <a:off x="114782" y="5445125"/>
            <a:ext cx="847725" cy="1412875"/>
          </a:xfrm>
          <a:prstGeom prst="rect">
            <a:avLst/>
          </a:prstGeom>
        </p:spPr>
      </p:pic>
      <p:pic>
        <p:nvPicPr>
          <p:cNvPr id="16" name="Turinio vietos rezervavimo ženklas 7">
            <a:extLst>
              <a:ext uri="{FF2B5EF4-FFF2-40B4-BE49-F238E27FC236}">
                <a16:creationId xmlns:a16="http://schemas.microsoft.com/office/drawing/2014/main" id="{92CBB933-152B-4508-B1D2-80CBA29F116D}"/>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62040" t="7516" b="77342"/>
          <a:stretch/>
        </p:blipFill>
        <p:spPr>
          <a:xfrm rot="11712295">
            <a:off x="45933" y="5289605"/>
            <a:ext cx="2312349" cy="658910"/>
          </a:xfrm>
          <a:prstGeom prst="rect">
            <a:avLst/>
          </a:prstGeom>
        </p:spPr>
      </p:pic>
      <p:sp>
        <p:nvSpPr>
          <p:cNvPr id="20" name="TextBox 19">
            <a:extLst>
              <a:ext uri="{FF2B5EF4-FFF2-40B4-BE49-F238E27FC236}">
                <a16:creationId xmlns:a16="http://schemas.microsoft.com/office/drawing/2014/main" id="{6261BB7C-98C9-4E15-93AE-BBD12BDE1FDB}"/>
              </a:ext>
            </a:extLst>
          </p:cNvPr>
          <p:cNvSpPr txBox="1"/>
          <p:nvPr/>
        </p:nvSpPr>
        <p:spPr>
          <a:xfrm>
            <a:off x="813284" y="1920867"/>
            <a:ext cx="10607735" cy="523220"/>
          </a:xfrm>
          <a:prstGeom prst="rect">
            <a:avLst/>
          </a:prstGeom>
          <a:noFill/>
        </p:spPr>
        <p:txBody>
          <a:bodyPr wrap="square" rtlCol="0">
            <a:spAutoFit/>
          </a:bodyPr>
          <a:lstStyle/>
          <a:p>
            <a:pPr lvl="0" algn="ctr"/>
            <a:r>
              <a:rPr lang="lt-LT" sz="2800" dirty="0">
                <a:solidFill>
                  <a:schemeClr val="bg1"/>
                </a:solidFill>
              </a:rPr>
              <a:t>Laboratoriniai</a:t>
            </a:r>
            <a:r>
              <a:rPr lang="lt-LT" sz="2600" dirty="0">
                <a:solidFill>
                  <a:schemeClr val="bg1"/>
                </a:solidFill>
              </a:rPr>
              <a:t> tyrimai su pelėmis</a:t>
            </a:r>
          </a:p>
        </p:txBody>
      </p:sp>
      <p:sp>
        <p:nvSpPr>
          <p:cNvPr id="21" name="TextBox 20">
            <a:extLst>
              <a:ext uri="{FF2B5EF4-FFF2-40B4-BE49-F238E27FC236}">
                <a16:creationId xmlns:a16="http://schemas.microsoft.com/office/drawing/2014/main" id="{12871311-30DE-4127-9CA0-EFB82DA74D7D}"/>
              </a:ext>
            </a:extLst>
          </p:cNvPr>
          <p:cNvSpPr txBox="1"/>
          <p:nvPr/>
        </p:nvSpPr>
        <p:spPr>
          <a:xfrm>
            <a:off x="815050" y="2733367"/>
            <a:ext cx="10607735" cy="523220"/>
          </a:xfrm>
          <a:prstGeom prst="rect">
            <a:avLst/>
          </a:prstGeom>
          <a:noFill/>
        </p:spPr>
        <p:txBody>
          <a:bodyPr wrap="square" rtlCol="0">
            <a:spAutoFit/>
          </a:bodyPr>
          <a:lstStyle/>
          <a:p>
            <a:pPr lvl="0" algn="ctr"/>
            <a:r>
              <a:rPr lang="lt-LT" sz="2800" dirty="0">
                <a:solidFill>
                  <a:schemeClr val="bg1"/>
                </a:solidFill>
              </a:rPr>
              <a:t>Laboratoriniai tyrimai su stambesniais gyvūnais</a:t>
            </a:r>
          </a:p>
        </p:txBody>
      </p:sp>
      <p:sp>
        <p:nvSpPr>
          <p:cNvPr id="24" name="TextBox 23">
            <a:extLst>
              <a:ext uri="{FF2B5EF4-FFF2-40B4-BE49-F238E27FC236}">
                <a16:creationId xmlns:a16="http://schemas.microsoft.com/office/drawing/2014/main" id="{BC1F752B-12A1-4277-B522-083F8DEF4259}"/>
              </a:ext>
            </a:extLst>
          </p:cNvPr>
          <p:cNvSpPr txBox="1"/>
          <p:nvPr/>
        </p:nvSpPr>
        <p:spPr>
          <a:xfrm>
            <a:off x="792132" y="3604691"/>
            <a:ext cx="10607735" cy="523220"/>
          </a:xfrm>
          <a:prstGeom prst="rect">
            <a:avLst/>
          </a:prstGeom>
          <a:noFill/>
        </p:spPr>
        <p:txBody>
          <a:bodyPr wrap="square" rtlCol="0">
            <a:spAutoFit/>
          </a:bodyPr>
          <a:lstStyle/>
          <a:p>
            <a:pPr lvl="0" algn="ctr"/>
            <a:r>
              <a:rPr lang="lt-LT" sz="2800" dirty="0">
                <a:solidFill>
                  <a:schemeClr val="bg1"/>
                </a:solidFill>
              </a:rPr>
              <a:t>1 fazės klinikinis tyrimas (kelios dešimtys savanorių)</a:t>
            </a:r>
          </a:p>
        </p:txBody>
      </p:sp>
      <p:sp>
        <p:nvSpPr>
          <p:cNvPr id="27" name="TextBox 26">
            <a:extLst>
              <a:ext uri="{FF2B5EF4-FFF2-40B4-BE49-F238E27FC236}">
                <a16:creationId xmlns:a16="http://schemas.microsoft.com/office/drawing/2014/main" id="{76293437-D4C2-4AC9-AB60-C998E09DB06B}"/>
              </a:ext>
            </a:extLst>
          </p:cNvPr>
          <p:cNvSpPr txBox="1"/>
          <p:nvPr/>
        </p:nvSpPr>
        <p:spPr>
          <a:xfrm>
            <a:off x="818136" y="4383546"/>
            <a:ext cx="10607735" cy="523220"/>
          </a:xfrm>
          <a:prstGeom prst="rect">
            <a:avLst/>
          </a:prstGeom>
          <a:noFill/>
        </p:spPr>
        <p:txBody>
          <a:bodyPr wrap="square" rtlCol="0">
            <a:spAutoFit/>
          </a:bodyPr>
          <a:lstStyle/>
          <a:p>
            <a:pPr lvl="0" algn="ctr"/>
            <a:r>
              <a:rPr lang="lt-LT" sz="2800" dirty="0">
                <a:solidFill>
                  <a:schemeClr val="bg1"/>
                </a:solidFill>
              </a:rPr>
              <a:t>2 fazės klinikinis tyrimas (keli šimtai savanorių)</a:t>
            </a:r>
          </a:p>
        </p:txBody>
      </p:sp>
      <p:sp>
        <p:nvSpPr>
          <p:cNvPr id="28" name="TextBox 27">
            <a:extLst>
              <a:ext uri="{FF2B5EF4-FFF2-40B4-BE49-F238E27FC236}">
                <a16:creationId xmlns:a16="http://schemas.microsoft.com/office/drawing/2014/main" id="{58578186-2A8F-4C06-8D5F-6DD8F989A086}"/>
              </a:ext>
            </a:extLst>
          </p:cNvPr>
          <p:cNvSpPr txBox="1"/>
          <p:nvPr/>
        </p:nvSpPr>
        <p:spPr>
          <a:xfrm>
            <a:off x="766129" y="5217523"/>
            <a:ext cx="10607735" cy="523220"/>
          </a:xfrm>
          <a:prstGeom prst="rect">
            <a:avLst/>
          </a:prstGeom>
          <a:noFill/>
        </p:spPr>
        <p:txBody>
          <a:bodyPr wrap="square" rtlCol="0">
            <a:spAutoFit/>
          </a:bodyPr>
          <a:lstStyle/>
          <a:p>
            <a:pPr lvl="0" algn="ctr"/>
            <a:r>
              <a:rPr lang="lt-LT" sz="2800" dirty="0">
                <a:solidFill>
                  <a:schemeClr val="bg1"/>
                </a:solidFill>
              </a:rPr>
              <a:t>3 fazės klinikinis tyrimas (keliasdešimt tūkstančių savanorių)</a:t>
            </a:r>
          </a:p>
        </p:txBody>
      </p:sp>
      <p:sp>
        <p:nvSpPr>
          <p:cNvPr id="31" name="TextBox 30">
            <a:extLst>
              <a:ext uri="{FF2B5EF4-FFF2-40B4-BE49-F238E27FC236}">
                <a16:creationId xmlns:a16="http://schemas.microsoft.com/office/drawing/2014/main" id="{E17B69E7-C3DB-425D-AE43-3BF5D30A3A1E}"/>
              </a:ext>
            </a:extLst>
          </p:cNvPr>
          <p:cNvSpPr txBox="1"/>
          <p:nvPr/>
        </p:nvSpPr>
        <p:spPr>
          <a:xfrm>
            <a:off x="838200" y="6042807"/>
            <a:ext cx="10607735" cy="523220"/>
          </a:xfrm>
          <a:prstGeom prst="rect">
            <a:avLst/>
          </a:prstGeom>
          <a:noFill/>
        </p:spPr>
        <p:txBody>
          <a:bodyPr wrap="square" rtlCol="0">
            <a:spAutoFit/>
          </a:bodyPr>
          <a:lstStyle/>
          <a:p>
            <a:pPr lvl="0" algn="ctr"/>
            <a:r>
              <a:rPr lang="lt-LT" sz="2800" dirty="0">
                <a:solidFill>
                  <a:schemeClr val="bg1"/>
                </a:solidFill>
              </a:rPr>
              <a:t>Vaistus ir vakcinas registruojančios agentūros vertina vakcinos saugumą</a:t>
            </a:r>
          </a:p>
        </p:txBody>
      </p:sp>
    </p:spTree>
    <p:custDataLst>
      <p:tags r:id="rId1"/>
    </p:custDataLst>
    <p:extLst>
      <p:ext uri="{BB962C8B-B14F-4D97-AF65-F5344CB8AC3E}">
        <p14:creationId xmlns:p14="http://schemas.microsoft.com/office/powerpoint/2010/main" val="3849829915"/>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par>
                                <p:cTn id="16" presetID="22" presetClass="entr" presetSubtype="4"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down)">
                                      <p:cBhvr>
                                        <p:cTn id="31" dur="500"/>
                                        <p:tgtEl>
                                          <p:spTgt spid="27"/>
                                        </p:tgtEl>
                                      </p:cBhvr>
                                    </p:animEffect>
                                  </p:childTnLst>
                                </p:cTn>
                              </p:par>
                              <p:par>
                                <p:cTn id="32" presetID="22" presetClass="entr" presetSubtype="4"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500"/>
                                        <p:tgtEl>
                                          <p:spTgt spid="28"/>
                                        </p:tgtEl>
                                      </p:cBhvr>
                                    </p:animEffect>
                                  </p:childTnLst>
                                </p:cTn>
                              </p:par>
                              <p:par>
                                <p:cTn id="40" presetID="22" presetClass="entr" presetSubtype="4"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down)">
                                      <p:cBhvr>
                                        <p:cTn id="47" dur="500"/>
                                        <p:tgtEl>
                                          <p:spTgt spid="31"/>
                                        </p:tgtEl>
                                      </p:cBhvr>
                                    </p:animEffect>
                                  </p:childTnLst>
                                </p:cTn>
                              </p:par>
                              <p:par>
                                <p:cTn id="48" presetID="22" presetClass="entr" presetSubtype="4"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par>
                                <p:cTn id="51" presetID="22" presetClass="entr" presetSubtype="4"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p:bldP spid="27" grpId="0"/>
      <p:bldP spid="28"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veikslėlis 6">
            <a:extLst>
              <a:ext uri="{FF2B5EF4-FFF2-40B4-BE49-F238E27FC236}">
                <a16:creationId xmlns:a16="http://schemas.microsoft.com/office/drawing/2014/main" id="{6A418BE2-F3D5-42F7-B58A-AB0A1F5540B7}"/>
              </a:ext>
            </a:extLst>
          </p:cNvPr>
          <p:cNvPicPr>
            <a:picLocks noChangeAspect="1"/>
          </p:cNvPicPr>
          <p:nvPr/>
        </p:nvPicPr>
        <p:blipFill>
          <a:blip r:embed="rId4"/>
          <a:stretch>
            <a:fillRect/>
          </a:stretch>
        </p:blipFill>
        <p:spPr>
          <a:xfrm>
            <a:off x="0" y="0"/>
            <a:ext cx="12192000" cy="6858000"/>
          </a:xfrm>
          <a:prstGeom prst="rect">
            <a:avLst/>
          </a:prstGeom>
        </p:spPr>
      </p:pic>
      <p:pic>
        <p:nvPicPr>
          <p:cNvPr id="9" name="Paveikslėlis 8">
            <a:extLst>
              <a:ext uri="{FF2B5EF4-FFF2-40B4-BE49-F238E27FC236}">
                <a16:creationId xmlns:a16="http://schemas.microsoft.com/office/drawing/2014/main" id="{2F5A2271-8579-4332-AF76-200F14E569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6412" y="1162757"/>
            <a:ext cx="11811493" cy="5864866"/>
          </a:xfrm>
          <a:prstGeom prst="rect">
            <a:avLst/>
          </a:prstGeom>
        </p:spPr>
      </p:pic>
      <p:sp>
        <p:nvSpPr>
          <p:cNvPr id="10" name="TextBox 9">
            <a:extLst>
              <a:ext uri="{FF2B5EF4-FFF2-40B4-BE49-F238E27FC236}">
                <a16:creationId xmlns:a16="http://schemas.microsoft.com/office/drawing/2014/main" id="{9EC20D71-C909-43DC-B813-C0C50B420FEC}"/>
              </a:ext>
            </a:extLst>
          </p:cNvPr>
          <p:cNvSpPr txBox="1"/>
          <p:nvPr/>
        </p:nvSpPr>
        <p:spPr>
          <a:xfrm>
            <a:off x="1253067" y="1704624"/>
            <a:ext cx="2698044" cy="954107"/>
          </a:xfrm>
          <a:prstGeom prst="rect">
            <a:avLst/>
          </a:prstGeom>
          <a:noFill/>
        </p:spPr>
        <p:txBody>
          <a:bodyPr wrap="square" rtlCol="0">
            <a:spAutoFit/>
          </a:bodyPr>
          <a:lstStyle/>
          <a:p>
            <a:pPr algn="ctr"/>
            <a:r>
              <a:rPr lang="lt-LT" sz="1400" b="1" cap="all" dirty="0"/>
              <a:t>Antigenai</a:t>
            </a:r>
          </a:p>
          <a:p>
            <a:pPr algn="ctr"/>
            <a:r>
              <a:rPr lang="lt-LT" sz="1400" dirty="0"/>
              <a:t>Virusiniai arba bakteriniai antigenai, kurie stimuliuoja imuninį atsaką, bet nesukelia ligos.</a:t>
            </a:r>
          </a:p>
        </p:txBody>
      </p:sp>
      <p:sp>
        <p:nvSpPr>
          <p:cNvPr id="11" name="TextBox 10">
            <a:extLst>
              <a:ext uri="{FF2B5EF4-FFF2-40B4-BE49-F238E27FC236}">
                <a16:creationId xmlns:a16="http://schemas.microsoft.com/office/drawing/2014/main" id="{A695CBFA-49D0-458E-AE0B-19BAA76C618F}"/>
              </a:ext>
            </a:extLst>
          </p:cNvPr>
          <p:cNvSpPr txBox="1"/>
          <p:nvPr/>
        </p:nvSpPr>
        <p:spPr>
          <a:xfrm>
            <a:off x="1140178" y="3532992"/>
            <a:ext cx="2810933" cy="1169551"/>
          </a:xfrm>
          <a:prstGeom prst="rect">
            <a:avLst/>
          </a:prstGeom>
          <a:noFill/>
        </p:spPr>
        <p:txBody>
          <a:bodyPr wrap="square" rtlCol="0">
            <a:spAutoFit/>
          </a:bodyPr>
          <a:lstStyle/>
          <a:p>
            <a:pPr algn="ctr"/>
            <a:r>
              <a:rPr lang="lt-LT" sz="1400" b="1" cap="all" dirty="0"/>
              <a:t>Adjuvantai</a:t>
            </a:r>
          </a:p>
          <a:p>
            <a:pPr algn="ctr"/>
            <a:r>
              <a:rPr lang="lt-LT" sz="1400" dirty="0"/>
              <a:t>Medžiagos, stimuliuojančios, sustiprinančios ir pagreitinančios imuninį atsaką prieš vakcinoje esantį antigeną.</a:t>
            </a:r>
          </a:p>
        </p:txBody>
      </p:sp>
      <p:sp>
        <p:nvSpPr>
          <p:cNvPr id="12" name="TextBox 11">
            <a:extLst>
              <a:ext uri="{FF2B5EF4-FFF2-40B4-BE49-F238E27FC236}">
                <a16:creationId xmlns:a16="http://schemas.microsoft.com/office/drawing/2014/main" id="{B57A6930-6C23-4C79-A60F-B21634C7EB9A}"/>
              </a:ext>
            </a:extLst>
          </p:cNvPr>
          <p:cNvSpPr txBox="1"/>
          <p:nvPr/>
        </p:nvSpPr>
        <p:spPr>
          <a:xfrm>
            <a:off x="1253067" y="5751687"/>
            <a:ext cx="2607734" cy="954107"/>
          </a:xfrm>
          <a:prstGeom prst="rect">
            <a:avLst/>
          </a:prstGeom>
          <a:noFill/>
        </p:spPr>
        <p:txBody>
          <a:bodyPr wrap="square" rtlCol="0">
            <a:spAutoFit/>
          </a:bodyPr>
          <a:lstStyle/>
          <a:p>
            <a:pPr algn="ctr"/>
            <a:r>
              <a:rPr lang="lt-LT" sz="1400" b="1" cap="all" dirty="0"/>
              <a:t>Antibiotikai</a:t>
            </a:r>
          </a:p>
          <a:p>
            <a:pPr algn="ctr"/>
            <a:r>
              <a:rPr lang="lt-LT" sz="1400" dirty="0"/>
              <a:t>Vakcinos gamybos procese užtikrina apsaugą nuo užteršimo bakterijomis.</a:t>
            </a:r>
          </a:p>
        </p:txBody>
      </p:sp>
      <p:sp>
        <p:nvSpPr>
          <p:cNvPr id="13" name="TextBox 12">
            <a:extLst>
              <a:ext uri="{FF2B5EF4-FFF2-40B4-BE49-F238E27FC236}">
                <a16:creationId xmlns:a16="http://schemas.microsoft.com/office/drawing/2014/main" id="{B77BB561-E8BE-4BF7-AF76-702FF25BF365}"/>
              </a:ext>
            </a:extLst>
          </p:cNvPr>
          <p:cNvSpPr txBox="1"/>
          <p:nvPr/>
        </p:nvSpPr>
        <p:spPr>
          <a:xfrm>
            <a:off x="7258756" y="1832000"/>
            <a:ext cx="2540000" cy="738664"/>
          </a:xfrm>
          <a:prstGeom prst="rect">
            <a:avLst/>
          </a:prstGeom>
          <a:noFill/>
        </p:spPr>
        <p:txBody>
          <a:bodyPr wrap="square" rtlCol="0">
            <a:spAutoFit/>
          </a:bodyPr>
          <a:lstStyle/>
          <a:p>
            <a:pPr algn="ctr"/>
            <a:r>
              <a:rPr lang="lt-LT" sz="1400" b="1" cap="all" dirty="0"/>
              <a:t>Stabilizuojančios medžiagos</a:t>
            </a:r>
          </a:p>
          <a:p>
            <a:pPr algn="ctr"/>
            <a:r>
              <a:rPr lang="lt-LT" sz="1400" dirty="0"/>
              <a:t>Palaiko vakcinos efektyvumą.</a:t>
            </a:r>
          </a:p>
        </p:txBody>
      </p:sp>
      <p:sp>
        <p:nvSpPr>
          <p:cNvPr id="14" name="TextBox 13">
            <a:extLst>
              <a:ext uri="{FF2B5EF4-FFF2-40B4-BE49-F238E27FC236}">
                <a16:creationId xmlns:a16="http://schemas.microsoft.com/office/drawing/2014/main" id="{C76830ED-1E86-4608-81FC-91317D520147}"/>
              </a:ext>
            </a:extLst>
          </p:cNvPr>
          <p:cNvSpPr txBox="1"/>
          <p:nvPr/>
        </p:nvSpPr>
        <p:spPr>
          <a:xfrm>
            <a:off x="7258756" y="3647114"/>
            <a:ext cx="2540000" cy="738664"/>
          </a:xfrm>
          <a:prstGeom prst="rect">
            <a:avLst/>
          </a:prstGeom>
          <a:noFill/>
        </p:spPr>
        <p:txBody>
          <a:bodyPr wrap="square" rtlCol="0">
            <a:spAutoFit/>
          </a:bodyPr>
          <a:lstStyle/>
          <a:p>
            <a:pPr algn="ctr"/>
            <a:r>
              <a:rPr lang="lt-LT" sz="1400" b="1" cap="all" dirty="0"/>
              <a:t>Konservantai</a:t>
            </a:r>
          </a:p>
          <a:p>
            <a:pPr algn="ctr"/>
            <a:r>
              <a:rPr lang="lt-LT" sz="1400" dirty="0"/>
              <a:t>Apsaugo nuo bakterinio ir grybelinio vakcinos užterštumo.</a:t>
            </a:r>
          </a:p>
        </p:txBody>
      </p:sp>
      <p:sp>
        <p:nvSpPr>
          <p:cNvPr id="15" name="TextBox 14">
            <a:extLst>
              <a:ext uri="{FF2B5EF4-FFF2-40B4-BE49-F238E27FC236}">
                <a16:creationId xmlns:a16="http://schemas.microsoft.com/office/drawing/2014/main" id="{08529DF0-E73F-487B-9550-444D90C0FD4C}"/>
              </a:ext>
            </a:extLst>
          </p:cNvPr>
          <p:cNvSpPr txBox="1"/>
          <p:nvPr/>
        </p:nvSpPr>
        <p:spPr>
          <a:xfrm>
            <a:off x="7258756" y="5181489"/>
            <a:ext cx="2540000" cy="1600438"/>
          </a:xfrm>
          <a:prstGeom prst="rect">
            <a:avLst/>
          </a:prstGeom>
          <a:noFill/>
        </p:spPr>
        <p:txBody>
          <a:bodyPr wrap="square" rtlCol="0">
            <a:spAutoFit/>
          </a:bodyPr>
          <a:lstStyle/>
          <a:p>
            <a:pPr algn="ctr"/>
            <a:r>
              <a:rPr lang="lt-LT" sz="1400" b="1" cap="all" dirty="0"/>
              <a:t>Kitų komponentų pėdsakai</a:t>
            </a:r>
          </a:p>
          <a:p>
            <a:pPr algn="ctr"/>
            <a:r>
              <a:rPr lang="lt-LT" sz="1400" dirty="0"/>
              <a:t>Vakcinose taip pat itin nedideliais kiekiais gali būti aptikta kiaušinio pėdsakų, mielių baltymų, latekso ar kitų, vakcinų gamybos procese naudojamų medžiagų pėdsakų.</a:t>
            </a:r>
          </a:p>
        </p:txBody>
      </p:sp>
    </p:spTree>
    <p:custDataLst>
      <p:tags r:id="rId1"/>
    </p:custDataLst>
    <p:extLst>
      <p:ext uri="{BB962C8B-B14F-4D97-AF65-F5344CB8AC3E}">
        <p14:creationId xmlns:p14="http://schemas.microsoft.com/office/powerpoint/2010/main" val="913013378"/>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4|7|6.8|3|11.2"/>
</p:tagLst>
</file>

<file path=ppt/tags/tag10.xml><?xml version="1.0" encoding="utf-8"?>
<p:tagLst xmlns:a="http://schemas.openxmlformats.org/drawingml/2006/main" xmlns:r="http://schemas.openxmlformats.org/officeDocument/2006/relationships" xmlns:p="http://schemas.openxmlformats.org/presentationml/2006/main">
  <p:tag name="TIMING" val="|3|29|21.8"/>
</p:tagLst>
</file>

<file path=ppt/tags/tag11.xml><?xml version="1.0" encoding="utf-8"?>
<p:tagLst xmlns:a="http://schemas.openxmlformats.org/drawingml/2006/main" xmlns:r="http://schemas.openxmlformats.org/officeDocument/2006/relationships" xmlns:p="http://schemas.openxmlformats.org/presentationml/2006/main">
  <p:tag name="TIMING" val="|4.1|4.2|1|3.6|1.9"/>
</p:tagLst>
</file>

<file path=ppt/tags/tag12.xml><?xml version="1.0" encoding="utf-8"?>
<p:tagLst xmlns:a="http://schemas.openxmlformats.org/drawingml/2006/main" xmlns:r="http://schemas.openxmlformats.org/officeDocument/2006/relationships" xmlns:p="http://schemas.openxmlformats.org/presentationml/2006/main">
  <p:tag name="TIMING" val="|2.9|7.2|1"/>
</p:tagLst>
</file>

<file path=ppt/tags/tag13.xml><?xml version="1.0" encoding="utf-8"?>
<p:tagLst xmlns:a="http://schemas.openxmlformats.org/drawingml/2006/main" xmlns:r="http://schemas.openxmlformats.org/officeDocument/2006/relationships" xmlns:p="http://schemas.openxmlformats.org/presentationml/2006/main">
  <p:tag name="TIMING" val="|4.8|30.1"/>
</p:tagLst>
</file>

<file path=ppt/tags/tag14.xml><?xml version="1.0" encoding="utf-8"?>
<p:tagLst xmlns:a="http://schemas.openxmlformats.org/drawingml/2006/main" xmlns:r="http://schemas.openxmlformats.org/officeDocument/2006/relationships" xmlns:p="http://schemas.openxmlformats.org/presentationml/2006/main">
  <p:tag name="TIMING" val="|2|6.2|1.6|3.3|1.8"/>
</p:tagLst>
</file>

<file path=ppt/tags/tag15.xml><?xml version="1.0" encoding="utf-8"?>
<p:tagLst xmlns:a="http://schemas.openxmlformats.org/drawingml/2006/main" xmlns:r="http://schemas.openxmlformats.org/officeDocument/2006/relationships" xmlns:p="http://schemas.openxmlformats.org/presentationml/2006/main">
  <p:tag name="TIMING" val="|69.2"/>
</p:tagLst>
</file>

<file path=ppt/tags/tag16.xml><?xml version="1.0" encoding="utf-8"?>
<p:tagLst xmlns:a="http://schemas.openxmlformats.org/drawingml/2006/main" xmlns:r="http://schemas.openxmlformats.org/officeDocument/2006/relationships" xmlns:p="http://schemas.openxmlformats.org/presentationml/2006/main">
  <p:tag name="TIMING" val="|26.2"/>
</p:tagLst>
</file>

<file path=ppt/tags/tag17.xml><?xml version="1.0" encoding="utf-8"?>
<p:tagLst xmlns:a="http://schemas.openxmlformats.org/drawingml/2006/main" xmlns:r="http://schemas.openxmlformats.org/officeDocument/2006/relationships" xmlns:p="http://schemas.openxmlformats.org/presentationml/2006/main">
  <p:tag name="TIMING" val="|27"/>
</p:tagLst>
</file>

<file path=ppt/tags/tag18.xml><?xml version="1.0" encoding="utf-8"?>
<p:tagLst xmlns:a="http://schemas.openxmlformats.org/drawingml/2006/main" xmlns:r="http://schemas.openxmlformats.org/officeDocument/2006/relationships" xmlns:p="http://schemas.openxmlformats.org/presentationml/2006/main">
  <p:tag name="TIMING" val="|47.1"/>
</p:tagLst>
</file>

<file path=ppt/tags/tag19.xml><?xml version="1.0" encoding="utf-8"?>
<p:tagLst xmlns:a="http://schemas.openxmlformats.org/drawingml/2006/main" xmlns:r="http://schemas.openxmlformats.org/officeDocument/2006/relationships" xmlns:p="http://schemas.openxmlformats.org/presentationml/2006/main">
  <p:tag name="TIMING" val="|43.1"/>
</p:tagLst>
</file>

<file path=ppt/tags/tag2.xml><?xml version="1.0" encoding="utf-8"?>
<p:tagLst xmlns:a="http://schemas.openxmlformats.org/drawingml/2006/main" xmlns:r="http://schemas.openxmlformats.org/officeDocument/2006/relationships" xmlns:p="http://schemas.openxmlformats.org/presentationml/2006/main">
  <p:tag name="TIMING" val="|6.3|4.8|9.9"/>
</p:tagLst>
</file>

<file path=ppt/tags/tag20.xml><?xml version="1.0" encoding="utf-8"?>
<p:tagLst xmlns:a="http://schemas.openxmlformats.org/drawingml/2006/main" xmlns:r="http://schemas.openxmlformats.org/officeDocument/2006/relationships" xmlns:p="http://schemas.openxmlformats.org/presentationml/2006/main">
  <p:tag name="TIMING" val="|29"/>
</p:tagLst>
</file>

<file path=ppt/tags/tag21.xml><?xml version="1.0" encoding="utf-8"?>
<p:tagLst xmlns:a="http://schemas.openxmlformats.org/drawingml/2006/main" xmlns:r="http://schemas.openxmlformats.org/officeDocument/2006/relationships" xmlns:p="http://schemas.openxmlformats.org/presentationml/2006/main">
  <p:tag name="TIMING" val="|47.9"/>
</p:tagLst>
</file>

<file path=ppt/tags/tag3.xml><?xml version="1.0" encoding="utf-8"?>
<p:tagLst xmlns:a="http://schemas.openxmlformats.org/drawingml/2006/main" xmlns:r="http://schemas.openxmlformats.org/officeDocument/2006/relationships" xmlns:p="http://schemas.openxmlformats.org/presentationml/2006/main">
  <p:tag name="TIMING" val="|15.1|5.2|12.6|8|10.9"/>
</p:tagLst>
</file>

<file path=ppt/tags/tag4.xml><?xml version="1.0" encoding="utf-8"?>
<p:tagLst xmlns:a="http://schemas.openxmlformats.org/drawingml/2006/main" xmlns:r="http://schemas.openxmlformats.org/officeDocument/2006/relationships" xmlns:p="http://schemas.openxmlformats.org/presentationml/2006/main">
  <p:tag name="TIMING" val="|15.9|9|13|4.3|2.5|22.9"/>
</p:tagLst>
</file>

<file path=ppt/tags/tag5.xml><?xml version="1.0" encoding="utf-8"?>
<p:tagLst xmlns:a="http://schemas.openxmlformats.org/drawingml/2006/main" xmlns:r="http://schemas.openxmlformats.org/officeDocument/2006/relationships" xmlns:p="http://schemas.openxmlformats.org/presentationml/2006/main">
  <p:tag name="TIMING" val="|20.3|16.8|17.1|10.9|3.9|5"/>
</p:tagLst>
</file>

<file path=ppt/tags/tag6.xml><?xml version="1.0" encoding="utf-8"?>
<p:tagLst xmlns:a="http://schemas.openxmlformats.org/drawingml/2006/main" xmlns:r="http://schemas.openxmlformats.org/officeDocument/2006/relationships" xmlns:p="http://schemas.openxmlformats.org/presentationml/2006/main">
  <p:tag name="TIMING" val="|4|10.8|8.3|6.8|6.9|2.2|2.5"/>
</p:tagLst>
</file>

<file path=ppt/tags/tag7.xml><?xml version="1.0" encoding="utf-8"?>
<p:tagLst xmlns:a="http://schemas.openxmlformats.org/drawingml/2006/main" xmlns:r="http://schemas.openxmlformats.org/officeDocument/2006/relationships" xmlns:p="http://schemas.openxmlformats.org/presentationml/2006/main">
  <p:tag name="TIMING" val="|6.1|14.8|28.1"/>
</p:tagLst>
</file>

<file path=ppt/tags/tag8.xml><?xml version="1.0" encoding="utf-8"?>
<p:tagLst xmlns:a="http://schemas.openxmlformats.org/drawingml/2006/main" xmlns:r="http://schemas.openxmlformats.org/officeDocument/2006/relationships" xmlns:p="http://schemas.openxmlformats.org/presentationml/2006/main">
  <p:tag name="TIMING" val="|10|5|2|14.6|2"/>
</p:tagLst>
</file>

<file path=ppt/tags/tag9.xml><?xml version="1.0" encoding="utf-8"?>
<p:tagLst xmlns:a="http://schemas.openxmlformats.org/drawingml/2006/main" xmlns:r="http://schemas.openxmlformats.org/officeDocument/2006/relationships" xmlns:p="http://schemas.openxmlformats.org/presentationml/2006/main">
  <p:tag name="TIMING" val="|4.1|8.3|3.8|6.9|5|5.3|4.4|9.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5805</TotalTime>
  <Words>3823</Words>
  <Application>Microsoft Office PowerPoint</Application>
  <PresentationFormat>Plačiaekranė</PresentationFormat>
  <Paragraphs>170</Paragraphs>
  <Slides>31</Slides>
  <Notes>28</Notes>
  <HiddenSlides>0</HiddenSlides>
  <MMClips>1</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31</vt:i4>
      </vt:variant>
    </vt:vector>
  </HeadingPairs>
  <TitlesOfParts>
    <vt:vector size="37" baseType="lpstr">
      <vt:lpstr>Arial</vt:lpstr>
      <vt:lpstr>Calibri</vt:lpstr>
      <vt:lpstr>Calibri Light</vt:lpstr>
      <vt:lpstr>Times New Roman</vt:lpstr>
      <vt:lpstr>Times New Roman</vt:lpstr>
      <vt:lpstr>Office Theme</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Informacijos šaltiniai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Ugne</dc:creator>
  <cp:lastModifiedBy>Ugnė Meškauskaitė</cp:lastModifiedBy>
  <cp:revision>844</cp:revision>
  <dcterms:created xsi:type="dcterms:W3CDTF">2019-04-24T14:15:10Z</dcterms:created>
  <dcterms:modified xsi:type="dcterms:W3CDTF">2021-03-26T07:45:37Z</dcterms:modified>
</cp:coreProperties>
</file>