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66" r:id="rId3"/>
    <p:sldId id="277" r:id="rId4"/>
    <p:sldId id="278" r:id="rId5"/>
    <p:sldId id="279" r:id="rId6"/>
    <p:sldId id="285" r:id="rId7"/>
    <p:sldId id="287" r:id="rId8"/>
    <p:sldId id="286" r:id="rId9"/>
    <p:sldId id="263" r:id="rId10"/>
    <p:sldId id="289" r:id="rId11"/>
    <p:sldId id="290" r:id="rId12"/>
  </p:sldIdLst>
  <p:sldSz cx="12192000" cy="6858000"/>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516" autoAdjust="0"/>
    <p:restoredTop sz="94629" autoAdjust="0"/>
  </p:normalViewPr>
  <p:slideViewPr>
    <p:cSldViewPr snapToGrid="0">
      <p:cViewPr varScale="1">
        <p:scale>
          <a:sx n="84" d="100"/>
          <a:sy n="84" d="100"/>
        </p:scale>
        <p:origin x="955" y="77"/>
      </p:cViewPr>
      <p:guideLst>
        <p:guide orient="horz" pos="2160"/>
        <p:guide pos="3840"/>
      </p:guideLst>
    </p:cSldViewPr>
  </p:slideViewPr>
  <p:outlineViewPr>
    <p:cViewPr>
      <p:scale>
        <a:sx n="33" d="100"/>
        <a:sy n="33" d="100"/>
      </p:scale>
      <p:origin x="0" y="-1344"/>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6" d="100"/>
          <a:sy n="76" d="100"/>
        </p:scale>
        <p:origin x="2918"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lt-L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CCCFE1-2545-42F0-8625-16830E651EA3}" type="datetimeFigureOut">
              <a:rPr lang="lt-LT" smtClean="0"/>
              <a:t>2020-03-31</a:t>
            </a:fld>
            <a:endParaRPr lang="lt-L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lt-L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lt-L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461341-9324-446F-8476-B5C852CC0164}" type="slidenum">
              <a:rPr lang="lt-LT" smtClean="0"/>
              <a:t>‹#›</a:t>
            </a:fld>
            <a:endParaRPr lang="lt-LT"/>
          </a:p>
        </p:txBody>
      </p:sp>
    </p:spTree>
    <p:extLst>
      <p:ext uri="{BB962C8B-B14F-4D97-AF65-F5344CB8AC3E}">
        <p14:creationId xmlns:p14="http://schemas.microsoft.com/office/powerpoint/2010/main" val="33470323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3" name="Google Shape;233;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7423029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cid:part3.E495B1AF.A7FB6828@nsa.smm.lt" TargetMode="External"/><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lt-LT"/>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lt-LT"/>
          </a:p>
        </p:txBody>
      </p:sp>
      <p:sp>
        <p:nvSpPr>
          <p:cNvPr id="4" name="Date Placeholder 3"/>
          <p:cNvSpPr>
            <a:spLocks noGrp="1"/>
          </p:cNvSpPr>
          <p:nvPr>
            <p:ph type="dt" sz="half" idx="10"/>
          </p:nvPr>
        </p:nvSpPr>
        <p:spPr/>
        <p:txBody>
          <a:bodyPr/>
          <a:lstStyle/>
          <a:p>
            <a:fld id="{A593E2BD-2190-4909-8C33-3C2B6313D89A}" type="datetimeFigureOut">
              <a:rPr lang="lt-LT" smtClean="0"/>
              <a:t>2020-03-31</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7030F489-3BE4-4394-B3A6-A281D9EB78C5}" type="slidenum">
              <a:rPr lang="lt-LT" smtClean="0"/>
              <a:t>‹#›</a:t>
            </a:fld>
            <a:endParaRPr lang="lt-LT"/>
          </a:p>
        </p:txBody>
      </p:sp>
      <p:pic>
        <p:nvPicPr>
          <p:cNvPr id="8" name="Picture 7"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70958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A593E2BD-2190-4909-8C33-3C2B6313D89A}" type="datetimeFigureOut">
              <a:rPr lang="lt-LT" smtClean="0"/>
              <a:t>2020-03-31</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7030F489-3BE4-4394-B3A6-A281D9EB78C5}" type="slidenum">
              <a:rPr lang="lt-LT" smtClean="0"/>
              <a:t>‹#›</a:t>
            </a:fld>
            <a:endParaRPr lang="lt-LT"/>
          </a:p>
        </p:txBody>
      </p:sp>
      <p:pic>
        <p:nvPicPr>
          <p:cNvPr id="7" name="Picture 6"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39661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lt-LT"/>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A593E2BD-2190-4909-8C33-3C2B6313D89A}" type="datetimeFigureOut">
              <a:rPr lang="lt-LT" smtClean="0"/>
              <a:t>2020-03-31</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7030F489-3BE4-4394-B3A6-A281D9EB78C5}" type="slidenum">
              <a:rPr lang="lt-LT" smtClean="0"/>
              <a:t>‹#›</a:t>
            </a:fld>
            <a:endParaRPr lang="lt-LT"/>
          </a:p>
        </p:txBody>
      </p:sp>
      <p:pic>
        <p:nvPicPr>
          <p:cNvPr id="7" name="Picture 6"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61376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10"/>
          </p:nvPr>
        </p:nvSpPr>
        <p:spPr/>
        <p:txBody>
          <a:bodyPr/>
          <a:lstStyle/>
          <a:p>
            <a:fld id="{A593E2BD-2190-4909-8C33-3C2B6313D89A}" type="datetimeFigureOut">
              <a:rPr lang="lt-LT" smtClean="0"/>
              <a:t>2020-03-31</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7030F489-3BE4-4394-B3A6-A281D9EB78C5}" type="slidenum">
              <a:rPr lang="lt-LT" smtClean="0"/>
              <a:t>‹#›</a:t>
            </a:fld>
            <a:endParaRPr lang="lt-LT"/>
          </a:p>
        </p:txBody>
      </p:sp>
      <p:pic>
        <p:nvPicPr>
          <p:cNvPr id="7" name="Picture 6"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935040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lt-LT"/>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93E2BD-2190-4909-8C33-3C2B6313D89A}" type="datetimeFigureOut">
              <a:rPr lang="lt-LT" smtClean="0"/>
              <a:t>2020-03-31</a:t>
            </a:fld>
            <a:endParaRPr lang="lt-LT"/>
          </a:p>
        </p:txBody>
      </p:sp>
      <p:sp>
        <p:nvSpPr>
          <p:cNvPr id="5" name="Footer Placeholder 4"/>
          <p:cNvSpPr>
            <a:spLocks noGrp="1"/>
          </p:cNvSpPr>
          <p:nvPr>
            <p:ph type="ftr" sz="quarter" idx="11"/>
          </p:nvPr>
        </p:nvSpPr>
        <p:spPr/>
        <p:txBody>
          <a:bodyPr/>
          <a:lstStyle/>
          <a:p>
            <a:endParaRPr lang="lt-LT"/>
          </a:p>
        </p:txBody>
      </p:sp>
      <p:sp>
        <p:nvSpPr>
          <p:cNvPr id="6" name="Slide Number Placeholder 5"/>
          <p:cNvSpPr>
            <a:spLocks noGrp="1"/>
          </p:cNvSpPr>
          <p:nvPr>
            <p:ph type="sldNum" sz="quarter" idx="12"/>
          </p:nvPr>
        </p:nvSpPr>
        <p:spPr/>
        <p:txBody>
          <a:bodyPr/>
          <a:lstStyle/>
          <a:p>
            <a:fld id="{7030F489-3BE4-4394-B3A6-A281D9EB78C5}" type="slidenum">
              <a:rPr lang="lt-LT" smtClean="0"/>
              <a:t>‹#›</a:t>
            </a:fld>
            <a:endParaRPr lang="lt-LT"/>
          </a:p>
        </p:txBody>
      </p:sp>
      <p:pic>
        <p:nvPicPr>
          <p:cNvPr id="7" name="Picture 6"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551603" y="239713"/>
            <a:ext cx="2476500" cy="8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6056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Date Placeholder 4"/>
          <p:cNvSpPr>
            <a:spLocks noGrp="1"/>
          </p:cNvSpPr>
          <p:nvPr>
            <p:ph type="dt" sz="half" idx="10"/>
          </p:nvPr>
        </p:nvSpPr>
        <p:spPr/>
        <p:txBody>
          <a:bodyPr/>
          <a:lstStyle/>
          <a:p>
            <a:fld id="{A593E2BD-2190-4909-8C33-3C2B6313D89A}" type="datetimeFigureOut">
              <a:rPr lang="lt-LT" smtClean="0"/>
              <a:t>2020-03-31</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7030F489-3BE4-4394-B3A6-A281D9EB78C5}" type="slidenum">
              <a:rPr lang="lt-LT" smtClean="0"/>
              <a:t>‹#›</a:t>
            </a:fld>
            <a:endParaRPr lang="lt-LT"/>
          </a:p>
        </p:txBody>
      </p:sp>
      <p:pic>
        <p:nvPicPr>
          <p:cNvPr id="8" name="Picture 7"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159497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lt-LT"/>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7" name="Date Placeholder 6"/>
          <p:cNvSpPr>
            <a:spLocks noGrp="1"/>
          </p:cNvSpPr>
          <p:nvPr>
            <p:ph type="dt" sz="half" idx="10"/>
          </p:nvPr>
        </p:nvSpPr>
        <p:spPr/>
        <p:txBody>
          <a:bodyPr/>
          <a:lstStyle/>
          <a:p>
            <a:fld id="{A593E2BD-2190-4909-8C33-3C2B6313D89A}" type="datetimeFigureOut">
              <a:rPr lang="lt-LT" smtClean="0"/>
              <a:t>2020-03-31</a:t>
            </a:fld>
            <a:endParaRPr lang="lt-LT"/>
          </a:p>
        </p:txBody>
      </p:sp>
      <p:sp>
        <p:nvSpPr>
          <p:cNvPr id="8" name="Footer Placeholder 7"/>
          <p:cNvSpPr>
            <a:spLocks noGrp="1"/>
          </p:cNvSpPr>
          <p:nvPr>
            <p:ph type="ftr" sz="quarter" idx="11"/>
          </p:nvPr>
        </p:nvSpPr>
        <p:spPr/>
        <p:txBody>
          <a:bodyPr/>
          <a:lstStyle/>
          <a:p>
            <a:endParaRPr lang="lt-LT"/>
          </a:p>
        </p:txBody>
      </p:sp>
      <p:sp>
        <p:nvSpPr>
          <p:cNvPr id="9" name="Slide Number Placeholder 8"/>
          <p:cNvSpPr>
            <a:spLocks noGrp="1"/>
          </p:cNvSpPr>
          <p:nvPr>
            <p:ph type="sldNum" sz="quarter" idx="12"/>
          </p:nvPr>
        </p:nvSpPr>
        <p:spPr/>
        <p:txBody>
          <a:bodyPr/>
          <a:lstStyle/>
          <a:p>
            <a:fld id="{7030F489-3BE4-4394-B3A6-A281D9EB78C5}" type="slidenum">
              <a:rPr lang="lt-LT" smtClean="0"/>
              <a:t>‹#›</a:t>
            </a:fld>
            <a:endParaRPr lang="lt-LT"/>
          </a:p>
        </p:txBody>
      </p:sp>
      <p:pic>
        <p:nvPicPr>
          <p:cNvPr id="10" name="Picture 9"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58248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lt-LT"/>
          </a:p>
        </p:txBody>
      </p:sp>
      <p:sp>
        <p:nvSpPr>
          <p:cNvPr id="3" name="Date Placeholder 2"/>
          <p:cNvSpPr>
            <a:spLocks noGrp="1"/>
          </p:cNvSpPr>
          <p:nvPr>
            <p:ph type="dt" sz="half" idx="10"/>
          </p:nvPr>
        </p:nvSpPr>
        <p:spPr/>
        <p:txBody>
          <a:bodyPr/>
          <a:lstStyle/>
          <a:p>
            <a:fld id="{A593E2BD-2190-4909-8C33-3C2B6313D89A}" type="datetimeFigureOut">
              <a:rPr lang="lt-LT" smtClean="0"/>
              <a:t>2020-03-31</a:t>
            </a:fld>
            <a:endParaRPr lang="lt-LT"/>
          </a:p>
        </p:txBody>
      </p:sp>
      <p:sp>
        <p:nvSpPr>
          <p:cNvPr id="4" name="Footer Placeholder 3"/>
          <p:cNvSpPr>
            <a:spLocks noGrp="1"/>
          </p:cNvSpPr>
          <p:nvPr>
            <p:ph type="ftr" sz="quarter" idx="11"/>
          </p:nvPr>
        </p:nvSpPr>
        <p:spPr/>
        <p:txBody>
          <a:bodyPr/>
          <a:lstStyle/>
          <a:p>
            <a:endParaRPr lang="lt-LT"/>
          </a:p>
        </p:txBody>
      </p:sp>
      <p:sp>
        <p:nvSpPr>
          <p:cNvPr id="5" name="Slide Number Placeholder 4"/>
          <p:cNvSpPr>
            <a:spLocks noGrp="1"/>
          </p:cNvSpPr>
          <p:nvPr>
            <p:ph type="sldNum" sz="quarter" idx="12"/>
          </p:nvPr>
        </p:nvSpPr>
        <p:spPr/>
        <p:txBody>
          <a:bodyPr/>
          <a:lstStyle/>
          <a:p>
            <a:fld id="{7030F489-3BE4-4394-B3A6-A281D9EB78C5}" type="slidenum">
              <a:rPr lang="lt-LT" smtClean="0"/>
              <a:t>‹#›</a:t>
            </a:fld>
            <a:endParaRPr lang="lt-LT"/>
          </a:p>
        </p:txBody>
      </p:sp>
      <p:pic>
        <p:nvPicPr>
          <p:cNvPr id="6" name="Picture 5"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1634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93E2BD-2190-4909-8C33-3C2B6313D89A}" type="datetimeFigureOut">
              <a:rPr lang="lt-LT" smtClean="0"/>
              <a:t>2020-03-31</a:t>
            </a:fld>
            <a:endParaRPr lang="lt-LT"/>
          </a:p>
        </p:txBody>
      </p:sp>
      <p:sp>
        <p:nvSpPr>
          <p:cNvPr id="3" name="Footer Placeholder 2"/>
          <p:cNvSpPr>
            <a:spLocks noGrp="1"/>
          </p:cNvSpPr>
          <p:nvPr>
            <p:ph type="ftr" sz="quarter" idx="11"/>
          </p:nvPr>
        </p:nvSpPr>
        <p:spPr/>
        <p:txBody>
          <a:bodyPr/>
          <a:lstStyle/>
          <a:p>
            <a:endParaRPr lang="lt-LT"/>
          </a:p>
        </p:txBody>
      </p:sp>
      <p:sp>
        <p:nvSpPr>
          <p:cNvPr id="4" name="Slide Number Placeholder 3"/>
          <p:cNvSpPr>
            <a:spLocks noGrp="1"/>
          </p:cNvSpPr>
          <p:nvPr>
            <p:ph type="sldNum" sz="quarter" idx="12"/>
          </p:nvPr>
        </p:nvSpPr>
        <p:spPr/>
        <p:txBody>
          <a:bodyPr/>
          <a:lstStyle/>
          <a:p>
            <a:fld id="{7030F489-3BE4-4394-B3A6-A281D9EB78C5}" type="slidenum">
              <a:rPr lang="lt-LT" smtClean="0"/>
              <a:t>‹#›</a:t>
            </a:fld>
            <a:endParaRPr lang="lt-LT"/>
          </a:p>
        </p:txBody>
      </p:sp>
      <p:pic>
        <p:nvPicPr>
          <p:cNvPr id="5" name="Picture 4"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646319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lt-LT"/>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93E2BD-2190-4909-8C33-3C2B6313D89A}" type="datetimeFigureOut">
              <a:rPr lang="lt-LT" smtClean="0"/>
              <a:t>2020-03-31</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7030F489-3BE4-4394-B3A6-A281D9EB78C5}" type="slidenum">
              <a:rPr lang="lt-LT" smtClean="0"/>
              <a:t>‹#›</a:t>
            </a:fld>
            <a:endParaRPr lang="lt-LT"/>
          </a:p>
        </p:txBody>
      </p:sp>
      <p:pic>
        <p:nvPicPr>
          <p:cNvPr id="8" name="Picture 7"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01497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lt-LT"/>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93E2BD-2190-4909-8C33-3C2B6313D89A}" type="datetimeFigureOut">
              <a:rPr lang="lt-LT" smtClean="0"/>
              <a:t>2020-03-31</a:t>
            </a:fld>
            <a:endParaRPr lang="lt-LT"/>
          </a:p>
        </p:txBody>
      </p:sp>
      <p:sp>
        <p:nvSpPr>
          <p:cNvPr id="6" name="Footer Placeholder 5"/>
          <p:cNvSpPr>
            <a:spLocks noGrp="1"/>
          </p:cNvSpPr>
          <p:nvPr>
            <p:ph type="ftr" sz="quarter" idx="11"/>
          </p:nvPr>
        </p:nvSpPr>
        <p:spPr/>
        <p:txBody>
          <a:bodyPr/>
          <a:lstStyle/>
          <a:p>
            <a:endParaRPr lang="lt-LT"/>
          </a:p>
        </p:txBody>
      </p:sp>
      <p:sp>
        <p:nvSpPr>
          <p:cNvPr id="7" name="Slide Number Placeholder 6"/>
          <p:cNvSpPr>
            <a:spLocks noGrp="1"/>
          </p:cNvSpPr>
          <p:nvPr>
            <p:ph type="sldNum" sz="quarter" idx="12"/>
          </p:nvPr>
        </p:nvSpPr>
        <p:spPr/>
        <p:txBody>
          <a:bodyPr/>
          <a:lstStyle/>
          <a:p>
            <a:fld id="{7030F489-3BE4-4394-B3A6-A281D9EB78C5}" type="slidenum">
              <a:rPr lang="lt-LT" smtClean="0"/>
              <a:t>‹#›</a:t>
            </a:fld>
            <a:endParaRPr lang="lt-LT"/>
          </a:p>
        </p:txBody>
      </p:sp>
      <p:pic>
        <p:nvPicPr>
          <p:cNvPr id="8" name="Picture 7" descr="cid:part3.E495B1AF.A7FB6828@nsa.smm.lt">
            <a:extLst>
              <a:ext uri="{FF2B5EF4-FFF2-40B4-BE49-F238E27FC236}">
                <a16:creationId xmlns="" xmlns:a16="http://schemas.microsoft.com/office/drawing/2014/main" id="{C38DDABB-6A6B-8541-B987-040EB0142330}"/>
              </a:ext>
            </a:extLst>
          </p:cNvPr>
          <p:cNvPicPr>
            <a:picLocks noChangeAspect="1" noChangeArrowheads="1"/>
          </p:cNvPicPr>
          <p:nvPr userDrawn="1"/>
        </p:nvPicPr>
        <p:blipFill>
          <a:blip r:embed="rId2" r:link="rId3">
            <a:extLst>
              <a:ext uri="{28A0092B-C50C-407E-A947-70E740481C1C}">
                <a14:useLocalDpi xmlns:a14="http://schemas.microsoft.com/office/drawing/2010/main" val="0"/>
              </a:ext>
            </a:extLst>
          </a:blip>
          <a:srcRect/>
          <a:stretch>
            <a:fillRect/>
          </a:stretch>
        </p:blipFill>
        <p:spPr bwMode="auto">
          <a:xfrm>
            <a:off x="382271" y="121180"/>
            <a:ext cx="1406950" cy="454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61088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lt-L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lt-LT"/>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593E2BD-2190-4909-8C33-3C2B6313D89A}" type="datetimeFigureOut">
              <a:rPr lang="lt-LT" smtClean="0"/>
              <a:t>2020-03-31</a:t>
            </a:fld>
            <a:endParaRPr lang="lt-L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30F489-3BE4-4394-B3A6-A281D9EB78C5}" type="slidenum">
              <a:rPr lang="lt-LT" smtClean="0"/>
              <a:t>‹#›</a:t>
            </a:fld>
            <a:endParaRPr lang="lt-LT"/>
          </a:p>
        </p:txBody>
      </p:sp>
      <p:graphicFrame>
        <p:nvGraphicFramePr>
          <p:cNvPr id="7" name="Table 6"/>
          <p:cNvGraphicFramePr>
            <a:graphicFrameLocks noGrp="1"/>
          </p:cNvGraphicFramePr>
          <p:nvPr userDrawn="1">
            <p:extLst>
              <p:ext uri="{D42A27DB-BD31-4B8C-83A1-F6EECF244321}">
                <p14:modId xmlns:p14="http://schemas.microsoft.com/office/powerpoint/2010/main" val="219909782"/>
              </p:ext>
            </p:extLst>
          </p:nvPr>
        </p:nvGraphicFramePr>
        <p:xfrm>
          <a:off x="0" y="-1"/>
          <a:ext cx="279400" cy="6858001"/>
        </p:xfrm>
        <a:graphic>
          <a:graphicData uri="http://schemas.openxmlformats.org/drawingml/2006/table">
            <a:tbl>
              <a:tblPr firstRow="1" bandRow="1">
                <a:tableStyleId>{5C22544A-7EE6-4342-B048-85BDC9FD1C3A}</a:tableStyleId>
              </a:tblPr>
              <a:tblGrid>
                <a:gridCol w="279400">
                  <a:extLst>
                    <a:ext uri="{9D8B030D-6E8A-4147-A177-3AD203B41FA5}">
                      <a16:colId xmlns="" xmlns:a16="http://schemas.microsoft.com/office/drawing/2014/main" val="20000"/>
                    </a:ext>
                  </a:extLst>
                </a:gridCol>
              </a:tblGrid>
              <a:tr h="6858001">
                <a:tc>
                  <a:txBody>
                    <a:bodyPr/>
                    <a:lstStyle/>
                    <a:p>
                      <a:endParaRPr lang="lt-LT" dirty="0"/>
                    </a:p>
                  </a:txBody>
                  <a:tcPr>
                    <a:solidFill>
                      <a:schemeClr val="accent6">
                        <a:lumMod val="75000"/>
                      </a:schemeClr>
                    </a:solidFill>
                  </a:tcP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5030442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hyperlink" Target="https://www.nsa.smm.lt/nuotolini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hyperlink" Target="http://smp2014do.ugdome.lt/" TargetMode="External"/><Relationship Id="rId2" Type="http://schemas.openxmlformats.org/officeDocument/2006/relationships/hyperlink" Target="https://duomenys.ugdome.lt/?/mm/dorinis" TargetMode="Externa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duomenys.ugdome.lt/?/mm/dry" TargetMode="External"/><Relationship Id="rId4" Type="http://schemas.openxmlformats.org/officeDocument/2006/relationships/hyperlink" Target="https://www.youtube.com/watch?v=XFiXVuYNxq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8698" y="1407986"/>
            <a:ext cx="10515600" cy="2852737"/>
          </a:xfrm>
        </p:spPr>
        <p:txBody>
          <a:bodyPr>
            <a:normAutofit/>
          </a:bodyPr>
          <a:lstStyle/>
          <a:p>
            <a:r>
              <a:rPr lang="lt-LT" smtClean="0">
                <a:latin typeface="Times New Roman" panose="02020603050405020304" pitchFamily="18" charset="0"/>
                <a:cs typeface="Times New Roman" panose="02020603050405020304" pitchFamily="18" charset="0"/>
              </a:rPr>
              <a:t>Nuotolinis dorinis </a:t>
            </a:r>
            <a:r>
              <a:rPr lang="lt-LT" dirty="0" smtClean="0">
                <a:latin typeface="Times New Roman" panose="02020603050405020304" pitchFamily="18" charset="0"/>
                <a:cs typeface="Times New Roman" panose="02020603050405020304" pitchFamily="18" charset="0"/>
              </a:rPr>
              <a:t>ugdymas</a:t>
            </a:r>
            <a:endParaRPr lang="lt-LT"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body" idx="1"/>
          </p:nvPr>
        </p:nvSpPr>
        <p:spPr/>
        <p:txBody>
          <a:bodyPr>
            <a:normAutofit fontScale="92500" lnSpcReduction="20000"/>
          </a:bodyPr>
          <a:lstStyle/>
          <a:p>
            <a:r>
              <a:rPr lang="lt-LT" dirty="0" smtClean="0">
                <a:latin typeface="Times New Roman" panose="02020603050405020304" pitchFamily="18" charset="0"/>
                <a:cs typeface="Times New Roman" panose="02020603050405020304" pitchFamily="18" charset="0"/>
              </a:rPr>
              <a:t>Julija </a:t>
            </a:r>
            <a:r>
              <a:rPr lang="lt-LT" dirty="0" err="1" smtClean="0">
                <a:latin typeface="Times New Roman" panose="02020603050405020304" pitchFamily="18" charset="0"/>
                <a:cs typeface="Times New Roman" panose="02020603050405020304" pitchFamily="18" charset="0"/>
              </a:rPr>
              <a:t>Sinicienė</a:t>
            </a:r>
            <a:endParaRPr lang="lt-LT" dirty="0" smtClean="0">
              <a:latin typeface="Times New Roman" panose="02020603050405020304" pitchFamily="18" charset="0"/>
              <a:cs typeface="Times New Roman" panose="02020603050405020304" pitchFamily="18" charset="0"/>
            </a:endParaRPr>
          </a:p>
          <a:p>
            <a:r>
              <a:rPr lang="lt-LT" dirty="0" smtClean="0">
                <a:latin typeface="Times New Roman" panose="02020603050405020304" pitchFamily="18" charset="0"/>
                <a:cs typeface="Times New Roman" panose="02020603050405020304" pitchFamily="18" charset="0"/>
              </a:rPr>
              <a:t>Nacionalinė švietimo agentūra</a:t>
            </a:r>
          </a:p>
          <a:p>
            <a:r>
              <a:rPr lang="lt-LT" dirty="0" smtClean="0">
                <a:latin typeface="Times New Roman" panose="02020603050405020304" pitchFamily="18" charset="0"/>
                <a:cs typeface="Times New Roman" panose="02020603050405020304" pitchFamily="18" charset="0"/>
              </a:rPr>
              <a:t>Ugdymo turinio rengimo skyrius</a:t>
            </a:r>
          </a:p>
          <a:p>
            <a:r>
              <a:rPr lang="lt-LT" dirty="0" err="1" smtClean="0">
                <a:latin typeface="Times New Roman" panose="02020603050405020304" pitchFamily="18" charset="0"/>
                <a:cs typeface="Times New Roman" panose="02020603050405020304" pitchFamily="18" charset="0"/>
              </a:rPr>
              <a:t>Julija.siniciene</a:t>
            </a:r>
            <a:r>
              <a:rPr lang="en-US" dirty="0" smtClean="0">
                <a:latin typeface="Times New Roman" panose="02020603050405020304" pitchFamily="18" charset="0"/>
                <a:cs typeface="Times New Roman" panose="02020603050405020304" pitchFamily="18" charset="0"/>
              </a:rPr>
              <a:t>@</a:t>
            </a:r>
            <a:r>
              <a:rPr lang="en-US" dirty="0" err="1" smtClean="0">
                <a:latin typeface="Times New Roman" panose="02020603050405020304" pitchFamily="18" charset="0"/>
                <a:cs typeface="Times New Roman" panose="02020603050405020304" pitchFamily="18" charset="0"/>
              </a:rPr>
              <a:t>nsa.smm.lt</a:t>
            </a:r>
            <a:r>
              <a:rPr lang="lt-LT" dirty="0" smtClean="0">
                <a:latin typeface="Times New Roman" panose="02020603050405020304" pitchFamily="18" charset="0"/>
                <a:cs typeface="Times New Roman" panose="02020603050405020304" pitchFamily="18" charset="0"/>
              </a:rPr>
              <a:t> </a:t>
            </a:r>
            <a:endParaRPr lang="lt-L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604750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p:txBody>
          <a:bodyPr/>
          <a:lstStyle/>
          <a:p>
            <a:r>
              <a:rPr lang="lt-LT" dirty="0">
                <a:latin typeface="Times New Roman" panose="02020603050405020304" pitchFamily="18" charset="0"/>
                <a:cs typeface="Times New Roman" panose="02020603050405020304" pitchFamily="18" charset="0"/>
              </a:rPr>
              <a:t>NŠA PAGALBA</a:t>
            </a:r>
            <a:endParaRPr lang="en-US" dirty="0">
              <a:latin typeface="Times New Roman" panose="02020603050405020304" pitchFamily="18" charset="0"/>
              <a:cs typeface="Times New Roman" panose="02020603050405020304" pitchFamily="18" charset="0"/>
            </a:endParaRPr>
          </a:p>
        </p:txBody>
      </p:sp>
      <p:sp>
        <p:nvSpPr>
          <p:cNvPr id="3" name="Turinio vietos rezervavimo ženklas 2"/>
          <p:cNvSpPr>
            <a:spLocks noGrp="1"/>
          </p:cNvSpPr>
          <p:nvPr>
            <p:ph idx="1"/>
          </p:nvPr>
        </p:nvSpPr>
        <p:spPr>
          <a:xfrm>
            <a:off x="838200" y="1539689"/>
            <a:ext cx="10515600" cy="4351338"/>
          </a:xfrm>
        </p:spPr>
        <p:txBody>
          <a:bodyPr>
            <a:normAutofit/>
          </a:bodyPr>
          <a:lstStyle/>
          <a:p>
            <a:r>
              <a:rPr lang="lt-LT" dirty="0">
                <a:latin typeface="Times New Roman" panose="02020603050405020304" pitchFamily="18" charset="0"/>
                <a:cs typeface="Times New Roman" panose="02020603050405020304" pitchFamily="18" charset="0"/>
              </a:rPr>
              <a:t>Skaitmeninių priemonių pasiūla</a:t>
            </a:r>
          </a:p>
          <a:p>
            <a:r>
              <a:rPr lang="lt-LT" dirty="0">
                <a:latin typeface="Times New Roman" panose="02020603050405020304" pitchFamily="18" charset="0"/>
                <a:cs typeface="Times New Roman" panose="02020603050405020304" pitchFamily="18" charset="0"/>
              </a:rPr>
              <a:t>Informacinių mokymų organizavimas</a:t>
            </a:r>
            <a:r>
              <a:rPr lang="en-GB" dirty="0">
                <a:latin typeface="Times New Roman" panose="02020603050405020304" pitchFamily="18" charset="0"/>
                <a:cs typeface="Times New Roman" panose="02020603050405020304" pitchFamily="18" charset="0"/>
              </a:rPr>
              <a:t> (</a:t>
            </a:r>
            <a:r>
              <a:rPr lang="lt-LT" dirty="0">
                <a:latin typeface="Times New Roman" panose="02020603050405020304" pitchFamily="18" charset="0"/>
                <a:cs typeface="Times New Roman" panose="02020603050405020304" pitchFamily="18" charset="0"/>
              </a:rPr>
              <a:t>įrašai bus skelbiami)</a:t>
            </a:r>
          </a:p>
          <a:p>
            <a:r>
              <a:rPr lang="lt-LT" dirty="0">
                <a:latin typeface="Times New Roman" panose="02020603050405020304" pitchFamily="18" charset="0"/>
                <a:cs typeface="Times New Roman" panose="02020603050405020304" pitchFamily="18" charset="0"/>
              </a:rPr>
              <a:t>Rekomendacijų rengimas</a:t>
            </a:r>
          </a:p>
          <a:p>
            <a:r>
              <a:rPr lang="lt-LT" b="1" u="sng" dirty="0">
                <a:latin typeface="Times New Roman" panose="02020603050405020304" pitchFamily="18" charset="0"/>
                <a:cs typeface="Times New Roman" panose="02020603050405020304" pitchFamily="18" charset="0"/>
              </a:rPr>
              <a:t>VISKO SKLAIDA</a:t>
            </a:r>
            <a:endParaRPr lang="en-GB" b="1" u="sng" dirty="0">
              <a:latin typeface="Times New Roman" panose="02020603050405020304" pitchFamily="18" charset="0"/>
              <a:cs typeface="Times New Roman" panose="02020603050405020304" pitchFamily="18" charset="0"/>
            </a:endParaRPr>
          </a:p>
          <a:p>
            <a:pPr lvl="1"/>
            <a:r>
              <a:rPr lang="en-GB" dirty="0">
                <a:latin typeface="Times New Roman" panose="02020603050405020304" pitchFamily="18" charset="0"/>
                <a:cs typeface="Times New Roman" panose="02020603050405020304" pitchFamily="18" charset="0"/>
              </a:rPr>
              <a:t>WWW </a:t>
            </a:r>
            <a:r>
              <a:rPr lang="en-GB" dirty="0" err="1">
                <a:latin typeface="Times New Roman" panose="02020603050405020304" pitchFamily="18" charset="0"/>
                <a:cs typeface="Times New Roman" panose="02020603050405020304" pitchFamily="18" charset="0"/>
              </a:rPr>
              <a:t>nuotoliniam</a:t>
            </a:r>
            <a:r>
              <a:rPr lang="en-GB" dirty="0">
                <a:latin typeface="Times New Roman" panose="02020603050405020304" pitchFamily="18" charset="0"/>
                <a:cs typeface="Times New Roman" panose="02020603050405020304" pitchFamily="18" charset="0"/>
              </a:rPr>
              <a:t> </a:t>
            </a:r>
            <a:r>
              <a:rPr lang="lt-LT" dirty="0">
                <a:solidFill>
                  <a:srgbClr val="00B0F0"/>
                </a:solidFill>
                <a:latin typeface="Times New Roman" panose="02020603050405020304" pitchFamily="18" charset="0"/>
                <a:cs typeface="Times New Roman" panose="02020603050405020304" pitchFamily="18" charset="0"/>
                <a:hlinkClick r:id="rId2"/>
              </a:rPr>
              <a:t>https://www.nsa.smm.lt/nuotolinis</a:t>
            </a:r>
            <a:endParaRPr lang="lt-LT" dirty="0">
              <a:solidFill>
                <a:srgbClr val="00B0F0"/>
              </a:solidFill>
              <a:latin typeface="Times New Roman" panose="02020603050405020304" pitchFamily="18" charset="0"/>
              <a:cs typeface="Times New Roman" panose="02020603050405020304" pitchFamily="18" charset="0"/>
            </a:endParaRPr>
          </a:p>
          <a:p>
            <a:pPr lvl="1"/>
            <a:r>
              <a:rPr lang="en-GB" dirty="0" err="1">
                <a:latin typeface="Times New Roman" panose="02020603050405020304" pitchFamily="18" charset="0"/>
                <a:cs typeface="Times New Roman" panose="02020603050405020304" pitchFamily="18" charset="0"/>
              </a:rPr>
              <a:t>Mokytojo</a:t>
            </a:r>
            <a:r>
              <a:rPr lang="en-GB" dirty="0">
                <a:latin typeface="Times New Roman" panose="02020603050405020304" pitchFamily="18" charset="0"/>
                <a:cs typeface="Times New Roman" panose="02020603050405020304" pitchFamily="18" charset="0"/>
              </a:rPr>
              <a:t> TV</a:t>
            </a:r>
          </a:p>
          <a:p>
            <a:pPr lvl="1"/>
            <a:r>
              <a:rPr lang="en-GB" dirty="0" err="1">
                <a:latin typeface="Times New Roman" panose="02020603050405020304" pitchFamily="18" charset="0"/>
                <a:cs typeface="Times New Roman" panose="02020603050405020304" pitchFamily="18" charset="0"/>
              </a:rPr>
              <a:t>Švietimo</a:t>
            </a:r>
            <a:r>
              <a:rPr lang="en-GB" dirty="0">
                <a:latin typeface="Times New Roman" panose="02020603050405020304" pitchFamily="18" charset="0"/>
                <a:cs typeface="Times New Roman" panose="02020603050405020304" pitchFamily="18" charset="0"/>
              </a:rPr>
              <a:t> </a:t>
            </a:r>
            <a:r>
              <a:rPr lang="en-GB" dirty="0" err="1">
                <a:latin typeface="Times New Roman" panose="02020603050405020304" pitchFamily="18" charset="0"/>
                <a:cs typeface="Times New Roman" panose="02020603050405020304" pitchFamily="18" charset="0"/>
              </a:rPr>
              <a:t>naujienos</a:t>
            </a:r>
            <a:endParaRPr lang="en-GB" dirty="0">
              <a:latin typeface="Times New Roman" panose="02020603050405020304" pitchFamily="18" charset="0"/>
              <a:cs typeface="Times New Roman" panose="02020603050405020304" pitchFamily="18" charset="0"/>
            </a:endParaRPr>
          </a:p>
          <a:p>
            <a:pPr lvl="1"/>
            <a:r>
              <a:rPr lang="en-GB" dirty="0" err="1">
                <a:latin typeface="Times New Roman" panose="02020603050405020304" pitchFamily="18" charset="0"/>
                <a:cs typeface="Times New Roman" panose="02020603050405020304" pitchFamily="18" charset="0"/>
              </a:rPr>
              <a:t>Ugdymo</a:t>
            </a:r>
            <a:r>
              <a:rPr lang="en-GB" dirty="0">
                <a:latin typeface="Times New Roman" panose="02020603050405020304" pitchFamily="18" charset="0"/>
                <a:cs typeface="Times New Roman" panose="02020603050405020304" pitchFamily="18" charset="0"/>
              </a:rPr>
              <a:t> sodas / </a:t>
            </a:r>
            <a:r>
              <a:rPr lang="en-GB" dirty="0" err="1">
                <a:latin typeface="Times New Roman" panose="02020603050405020304" pitchFamily="18" charset="0"/>
                <a:cs typeface="Times New Roman" panose="02020603050405020304" pitchFamily="18" charset="0"/>
              </a:rPr>
              <a:t>Emokykla</a:t>
            </a:r>
            <a:endParaRPr lang="en-GB" dirty="0">
              <a:latin typeface="Times New Roman" panose="02020603050405020304" pitchFamily="18" charset="0"/>
              <a:cs typeface="Times New Roman" panose="02020603050405020304" pitchFamily="18" charset="0"/>
            </a:endParaRPr>
          </a:p>
          <a:p>
            <a:endParaRPr lang="lt-LT"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sp>
        <p:nvSpPr>
          <p:cNvPr id="4" name="Stačiakampis 3"/>
          <p:cNvSpPr/>
          <p:nvPr/>
        </p:nvSpPr>
        <p:spPr>
          <a:xfrm>
            <a:off x="2231136" y="5740027"/>
            <a:ext cx="8098431" cy="400110"/>
          </a:xfrm>
          <a:prstGeom prst="rect">
            <a:avLst/>
          </a:prstGeom>
        </p:spPr>
        <p:txBody>
          <a:bodyPr wrap="square">
            <a:spAutoFit/>
          </a:bodyPr>
          <a:lstStyle/>
          <a:p>
            <a:r>
              <a:rPr lang="lt-LT" sz="2000" dirty="0">
                <a:latin typeface="Times New Roman" panose="02020603050405020304" pitchFamily="18" charset="0"/>
                <a:cs typeface="Times New Roman" panose="02020603050405020304" pitchFamily="18" charset="0"/>
              </a:rPr>
              <a:t>Nuotolinės pagalbos kontaktai: </a:t>
            </a:r>
            <a:r>
              <a:rPr lang="en-GB" sz="2000" dirty="0">
                <a:latin typeface="Times New Roman" panose="02020603050405020304" pitchFamily="18" charset="0"/>
                <a:cs typeface="Times New Roman" panose="02020603050405020304" pitchFamily="18" charset="0"/>
              </a:rPr>
              <a:t> </a:t>
            </a:r>
            <a:r>
              <a:rPr lang="lt-LT" sz="2000" dirty="0" err="1">
                <a:solidFill>
                  <a:srgbClr val="00B0F0"/>
                </a:solidFill>
                <a:latin typeface="Times New Roman" panose="02020603050405020304" pitchFamily="18" charset="0"/>
                <a:cs typeface="Times New Roman" panose="02020603050405020304" pitchFamily="18" charset="0"/>
              </a:rPr>
              <a:t>nuotolinis.pagalba@nsa.smm.lt</a:t>
            </a:r>
            <a:endParaRPr lang="lt-LT" sz="2000" dirty="0">
              <a:solidFill>
                <a:srgbClr val="00B0F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436873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idx="4294967295"/>
          </p:nvPr>
        </p:nvSpPr>
        <p:spPr>
          <a:xfrm>
            <a:off x="1670856" y="2184949"/>
            <a:ext cx="7044881" cy="1831466"/>
          </a:xfrm>
        </p:spPr>
        <p:txBody>
          <a:bodyPr>
            <a:normAutofit/>
          </a:bodyPr>
          <a:lstStyle/>
          <a:p>
            <a:r>
              <a:rPr lang="lt-LT" dirty="0">
                <a:latin typeface="Times New Roman" panose="02020603050405020304" pitchFamily="18" charset="0"/>
                <a:cs typeface="Times New Roman" panose="02020603050405020304" pitchFamily="18" charset="0"/>
              </a:rPr>
              <a:t>Dėkui ir </a:t>
            </a:r>
            <a:r>
              <a:rPr lang="lt-LT" dirty="0" smtClean="0">
                <a:latin typeface="Times New Roman" panose="02020603050405020304" pitchFamily="18" charset="0"/>
                <a:cs typeface="Times New Roman" panose="02020603050405020304" pitchFamily="18" charset="0"/>
              </a:rPr>
              <a:t>likim </a:t>
            </a:r>
            <a:r>
              <a:rPr lang="lt-LT" dirty="0">
                <a:latin typeface="Times New Roman" panose="02020603050405020304" pitchFamily="18" charset="0"/>
                <a:cs typeface="Times New Roman" panose="02020603050405020304" pitchFamily="18" charset="0"/>
              </a:rPr>
              <a:t>sveiki</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95461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43940" y="640080"/>
            <a:ext cx="10142220" cy="2659380"/>
          </a:xfrm>
        </p:spPr>
        <p:txBody>
          <a:bodyPr>
            <a:noAutofit/>
          </a:bodyPr>
          <a:lstStyle/>
          <a:p>
            <a:pPr algn="l"/>
            <a:r>
              <a:rPr lang="lt-LT" sz="2800" b="1" dirty="0" smtClean="0">
                <a:latin typeface="Times New Roman" panose="02020603050405020304" pitchFamily="18" charset="0"/>
                <a:cs typeface="Times New Roman" panose="02020603050405020304" pitchFamily="18" charset="0"/>
              </a:rPr>
              <a:t>Nesukelkime</a:t>
            </a:r>
            <a:r>
              <a:rPr lang="lt-LT" sz="2800" dirty="0" smtClean="0">
                <a:latin typeface="Times New Roman" panose="02020603050405020304" pitchFamily="18" charset="0"/>
                <a:cs typeface="Times New Roman" panose="02020603050405020304" pitchFamily="18" charset="0"/>
              </a:rPr>
              <a:t> kolektyvinės  naujų edukacinių medijų ir  namų darbų lavinos, kuri užlies ne tik mokinius, bet ir jų tėvus. </a:t>
            </a:r>
            <a:br>
              <a:rPr lang="lt-LT" sz="2800" dirty="0" smtClean="0">
                <a:latin typeface="Times New Roman" panose="02020603050405020304" pitchFamily="18" charset="0"/>
                <a:cs typeface="Times New Roman" panose="02020603050405020304" pitchFamily="18" charset="0"/>
              </a:rPr>
            </a:br>
            <a:r>
              <a:rPr lang="lt-LT" sz="2800" b="1" dirty="0" smtClean="0">
                <a:latin typeface="Times New Roman" panose="02020603050405020304" pitchFamily="18" charset="0"/>
                <a:cs typeface="Times New Roman" panose="02020603050405020304" pitchFamily="18" charset="0"/>
              </a:rPr>
              <a:t>Sustokime ir pagalvokime</a:t>
            </a:r>
            <a:r>
              <a:rPr lang="lt-LT" sz="2800" dirty="0" smtClean="0">
                <a:latin typeface="Times New Roman" panose="02020603050405020304" pitchFamily="18" charset="0"/>
                <a:cs typeface="Times New Roman" panose="02020603050405020304" pitchFamily="18" charset="0"/>
              </a:rPr>
              <a:t>, kur visame šiame sraute yra mūsų </a:t>
            </a:r>
            <a:r>
              <a:rPr lang="lt-LT" sz="2800" b="1" dirty="0" smtClean="0">
                <a:latin typeface="Times New Roman" panose="02020603050405020304" pitchFamily="18" charset="0"/>
                <a:cs typeface="Times New Roman" panose="02020603050405020304" pitchFamily="18" charset="0"/>
              </a:rPr>
              <a:t>mokinys, vaikas</a:t>
            </a:r>
            <a:r>
              <a:rPr lang="lt-LT" sz="2800" dirty="0" smtClean="0">
                <a:latin typeface="Times New Roman" panose="02020603050405020304" pitchFamily="18" charset="0"/>
                <a:cs typeface="Times New Roman" panose="02020603050405020304" pitchFamily="18" charset="0"/>
              </a:rPr>
              <a:t>, kuriam reikia palaikymo, supratimo, kad galėtų naujai persiformuoti pasaulį.</a:t>
            </a:r>
            <a:br>
              <a:rPr lang="lt-LT" sz="2800" dirty="0" smtClean="0">
                <a:latin typeface="Times New Roman" panose="02020603050405020304" pitchFamily="18" charset="0"/>
                <a:cs typeface="Times New Roman" panose="02020603050405020304" pitchFamily="18" charset="0"/>
              </a:rPr>
            </a:br>
            <a:endParaRPr lang="lt-LT" sz="28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stretch>
            <a:fillRect/>
          </a:stretch>
        </p:blipFill>
        <p:spPr>
          <a:xfrm>
            <a:off x="3005070" y="3299459"/>
            <a:ext cx="4840481" cy="3454011"/>
          </a:xfrm>
          <a:prstGeom prst="rect">
            <a:avLst/>
          </a:prstGeom>
        </p:spPr>
      </p:pic>
    </p:spTree>
    <p:extLst>
      <p:ext uri="{BB962C8B-B14F-4D97-AF65-F5344CB8AC3E}">
        <p14:creationId xmlns:p14="http://schemas.microsoft.com/office/powerpoint/2010/main" val="3489437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Pavadinimas 1"/>
          <p:cNvSpPr>
            <a:spLocks noGrp="1"/>
          </p:cNvSpPr>
          <p:nvPr>
            <p:ph type="title"/>
          </p:nvPr>
        </p:nvSpPr>
        <p:spPr/>
        <p:txBody>
          <a:bodyPr/>
          <a:lstStyle/>
          <a:p>
            <a:pPr eaLnBrk="1" hangingPunct="1"/>
            <a:r>
              <a:rPr lang="lt-LT" altLang="lt-LT" sz="3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Apie ką reikia pagalvoti? Patarimai </a:t>
            </a:r>
            <a:endParaRPr lang="lt-LT" altLang="lt-LT" sz="3200" b="1" dirty="0" smtClean="0">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074" name="Picture 2" descr="Vaizdo rezultatas pagal užklausą „pagalvoti“"/>
          <p:cNvPicPr>
            <a:picLocks noChangeAspect="1" noChangeArrowheads="1"/>
          </p:cNvPicPr>
          <p:nvPr/>
        </p:nvPicPr>
        <p:blipFill rotWithShape="1">
          <a:blip r:embed="rId2">
            <a:extLst>
              <a:ext uri="{28A0092B-C50C-407E-A947-70E740481C1C}">
                <a14:useLocalDpi xmlns:a14="http://schemas.microsoft.com/office/drawing/2010/main" val="0"/>
              </a:ext>
            </a:extLst>
          </a:blip>
          <a:srcRect l="19498" r="20128"/>
          <a:stretch/>
        </p:blipFill>
        <p:spPr bwMode="auto">
          <a:xfrm>
            <a:off x="9504943" y="62738"/>
            <a:ext cx="2522465" cy="325589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Turinio vietos rezervavimo ženklas 2"/>
          <p:cNvSpPr>
            <a:spLocks noGrp="1"/>
          </p:cNvSpPr>
          <p:nvPr>
            <p:ph idx="1"/>
          </p:nvPr>
        </p:nvSpPr>
        <p:spPr>
          <a:xfrm>
            <a:off x="838200" y="1609344"/>
            <a:ext cx="10515600" cy="4567619"/>
          </a:xfrm>
        </p:spPr>
        <p:txBody>
          <a:bodyPr rtlCol="0">
            <a:normAutofit fontScale="70000" lnSpcReduction="20000"/>
          </a:bodyPr>
          <a:lstStyle/>
          <a:p>
            <a:pPr marL="0" indent="0">
              <a:lnSpc>
                <a:spcPct val="120000"/>
              </a:lnSpc>
              <a:spcAft>
                <a:spcPts val="800"/>
              </a:spcAft>
              <a:buNone/>
              <a:defRPr/>
            </a:pPr>
            <a:r>
              <a:rPr lang="lt-LT" altLang="lt-LT"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Ugdymo proceso planavimą: </a:t>
            </a:r>
          </a:p>
          <a:p>
            <a:pPr>
              <a:lnSpc>
                <a:spcPct val="120000"/>
              </a:lnSpc>
              <a:buFont typeface="Wingdings" panose="05000000000000000000" pitchFamily="2" charset="2"/>
              <a:buChar char="Ø"/>
            </a:pPr>
            <a:r>
              <a:rPr lang="lt-LT" dirty="0">
                <a:latin typeface="Times New Roman" panose="02020603050405020304" pitchFamily="18" charset="0"/>
                <a:cs typeface="Times New Roman" panose="02020603050405020304" pitchFamily="18" charset="0"/>
              </a:rPr>
              <a:t>Peržiūrėkite savo ilgalaikius kiekvienos klasės planus ir atsakykite sau į </a:t>
            </a:r>
            <a:r>
              <a:rPr lang="lt-LT" dirty="0" smtClean="0">
                <a:latin typeface="Times New Roman" panose="02020603050405020304" pitchFamily="18" charset="0"/>
                <a:cs typeface="Times New Roman" panose="02020603050405020304" pitchFamily="18" charset="0"/>
              </a:rPr>
              <a:t>klausimus:</a:t>
            </a:r>
          </a:p>
          <a:p>
            <a:pPr lvl="1">
              <a:lnSpc>
                <a:spcPct val="120000"/>
              </a:lnSpc>
              <a:buFont typeface="Wingdings" panose="05000000000000000000" pitchFamily="2" charset="2"/>
              <a:buChar char="Ø"/>
            </a:pPr>
            <a:r>
              <a:rPr lang="lt-LT" dirty="0" smtClean="0">
                <a:latin typeface="Times New Roman" panose="02020603050405020304" pitchFamily="18" charset="0"/>
                <a:cs typeface="Times New Roman" panose="02020603050405020304" pitchFamily="18" charset="0"/>
              </a:rPr>
              <a:t>Kur sustojome?</a:t>
            </a:r>
          </a:p>
          <a:p>
            <a:pPr lvl="1">
              <a:lnSpc>
                <a:spcPct val="120000"/>
              </a:lnSpc>
              <a:buFont typeface="Wingdings" panose="05000000000000000000" pitchFamily="2" charset="2"/>
              <a:buChar char="Ø"/>
            </a:pPr>
            <a:r>
              <a:rPr lang="lt-LT" dirty="0" smtClean="0">
                <a:latin typeface="Times New Roman" panose="02020603050405020304" pitchFamily="18" charset="0"/>
                <a:cs typeface="Times New Roman" panose="02020603050405020304" pitchFamily="18" charset="0"/>
              </a:rPr>
              <a:t>Kiek </a:t>
            </a:r>
            <a:r>
              <a:rPr lang="lt-LT" dirty="0">
                <a:latin typeface="Times New Roman" panose="02020603050405020304" pitchFamily="18" charset="0"/>
                <a:cs typeface="Times New Roman" panose="02020603050405020304" pitchFamily="18" charset="0"/>
              </a:rPr>
              <a:t>mokymosi </a:t>
            </a:r>
            <a:r>
              <a:rPr lang="lt-LT" dirty="0" smtClean="0">
                <a:latin typeface="Times New Roman" panose="02020603050405020304" pitchFamily="18" charset="0"/>
                <a:cs typeface="Times New Roman" panose="02020603050405020304" pitchFamily="18" charset="0"/>
              </a:rPr>
              <a:t>tikslų dar neįgyvendinta?</a:t>
            </a:r>
          </a:p>
          <a:p>
            <a:pPr lvl="1">
              <a:lnSpc>
                <a:spcPct val="120000"/>
              </a:lnSpc>
              <a:buFont typeface="Wingdings" panose="05000000000000000000" pitchFamily="2" charset="2"/>
              <a:buChar char="Ø"/>
            </a:pPr>
            <a:r>
              <a:rPr lang="lt-LT" dirty="0" smtClean="0">
                <a:latin typeface="Times New Roman" panose="02020603050405020304" pitchFamily="18" charset="0"/>
                <a:cs typeface="Times New Roman" panose="02020603050405020304" pitchFamily="18" charset="0"/>
              </a:rPr>
              <a:t>Kurių </a:t>
            </a:r>
            <a:r>
              <a:rPr lang="lt-LT" dirty="0">
                <a:latin typeface="Times New Roman" panose="02020603050405020304" pitchFamily="18" charset="0"/>
                <a:cs typeface="Times New Roman" panose="02020603050405020304" pitchFamily="18" charset="0"/>
              </a:rPr>
              <a:t>veiklos sričių temos / užduotys dominuoja likusiu mokymosi periodu?</a:t>
            </a:r>
          </a:p>
          <a:p>
            <a:pPr>
              <a:lnSpc>
                <a:spcPct val="120000"/>
              </a:lnSpc>
              <a:spcAft>
                <a:spcPts val="800"/>
              </a:spcAft>
              <a:buFont typeface="Wingdings" panose="05000000000000000000" pitchFamily="2" charset="2"/>
              <a:buChar char="Ø"/>
              <a:defRPr/>
            </a:pPr>
            <a:r>
              <a:rPr lang="lt-LT"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Pasirenkite komunikacijos planą ir priemones... </a:t>
            </a:r>
          </a:p>
          <a:p>
            <a:pPr>
              <a:lnSpc>
                <a:spcPct val="120000"/>
              </a:lnSpc>
              <a:spcAft>
                <a:spcPts val="800"/>
              </a:spcAft>
              <a:buFont typeface="Wingdings" panose="05000000000000000000" pitchFamily="2" charset="2"/>
              <a:buChar char="Ø"/>
              <a:defRPr/>
            </a:pPr>
            <a:r>
              <a:rPr lang="lt-LT"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Reglamentuokite nuotolinį mokymą(</a:t>
            </a:r>
            <a:r>
              <a:rPr lang="lt-LT" dirty="0" err="1"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si</a:t>
            </a:r>
            <a:r>
              <a:rPr lang="lt-LT"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lt-LT"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marL="0" indent="0">
              <a:lnSpc>
                <a:spcPct val="120000"/>
              </a:lnSpc>
              <a:spcAft>
                <a:spcPts val="800"/>
              </a:spcAft>
              <a:buNone/>
              <a:defRPr/>
            </a:pPr>
            <a:r>
              <a:rPr lang="lt-LT" altLang="lt-LT"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Įgyvendinimą: </a:t>
            </a:r>
            <a:endParaRPr lang="lt-LT" altLang="lt-LT"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20000"/>
              </a:lnSpc>
              <a:spcAft>
                <a:spcPts val="800"/>
              </a:spcAft>
              <a:buFont typeface="Wingdings" panose="05000000000000000000" pitchFamily="2" charset="2"/>
              <a:buChar char="Ø"/>
              <a:defRPr/>
            </a:pPr>
            <a:r>
              <a:rPr lang="lt-LT"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Kokiu būdu ir kokia medžiaga bei užduotys bus pateikiamos mokiniams, </a:t>
            </a:r>
          </a:p>
          <a:p>
            <a:pPr>
              <a:lnSpc>
                <a:spcPct val="120000"/>
              </a:lnSpc>
              <a:spcAft>
                <a:spcPts val="800"/>
              </a:spcAft>
              <a:buFont typeface="Wingdings" panose="05000000000000000000" pitchFamily="2" charset="2"/>
              <a:buChar char="Ø"/>
              <a:defRPr/>
            </a:pPr>
            <a:r>
              <a:rPr lang="lt-LT"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Kaip bus fiksuojami mokymosi rezultatai ir suteiktas/gautas grįžtamasis ryšys?</a:t>
            </a:r>
          </a:p>
        </p:txBody>
      </p:sp>
    </p:spTree>
    <p:extLst>
      <p:ext uri="{BB962C8B-B14F-4D97-AF65-F5344CB8AC3E}">
        <p14:creationId xmlns:p14="http://schemas.microsoft.com/office/powerpoint/2010/main" val="165807448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Pavadinimas 1"/>
          <p:cNvSpPr>
            <a:spLocks noGrp="1"/>
          </p:cNvSpPr>
          <p:nvPr>
            <p:ph type="title"/>
          </p:nvPr>
        </p:nvSpPr>
        <p:spPr>
          <a:xfrm>
            <a:off x="838200" y="365125"/>
            <a:ext cx="10515600" cy="665163"/>
          </a:xfrm>
        </p:spPr>
        <p:txBody>
          <a:bodyPr>
            <a:normAutofit fontScale="90000"/>
          </a:bodyPr>
          <a:lstStyle/>
          <a:p>
            <a:pPr eaLnBrk="1" hangingPunct="1"/>
            <a:r>
              <a:rPr lang="lt-LT" altLang="lt-LT" sz="32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r>
            <a:br>
              <a:rPr lang="lt-LT" altLang="lt-LT" sz="32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br>
            <a:r>
              <a:rPr lang="lt-LT" altLang="lt-LT" sz="32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Ugdymo proceso planavimas. Patarimai:</a:t>
            </a:r>
            <a:r>
              <a:rPr lang="lt-LT" altLang="lt-LT" sz="3200" b="1" dirty="0" smtClean="0">
                <a:latin typeface="Calibri" panose="020F0502020204030204" pitchFamily="34" charset="0"/>
                <a:ea typeface="Calibri" panose="020F0502020204030204" pitchFamily="34" charset="0"/>
                <a:cs typeface="Times New Roman" panose="02020603050405020304" pitchFamily="18" charset="0"/>
              </a:rPr>
              <a:t/>
            </a:r>
            <a:br>
              <a:rPr lang="lt-LT" altLang="lt-LT" sz="3200" b="1" dirty="0" smtClean="0">
                <a:latin typeface="Calibri" panose="020F0502020204030204" pitchFamily="34" charset="0"/>
                <a:ea typeface="Calibri" panose="020F0502020204030204" pitchFamily="34" charset="0"/>
                <a:cs typeface="Times New Roman" panose="02020603050405020304" pitchFamily="18" charset="0"/>
              </a:rPr>
            </a:br>
            <a:endParaRPr lang="lt-LT" altLang="lt-LT" sz="3200" b="1" dirty="0" smtClean="0"/>
          </a:p>
        </p:txBody>
      </p:sp>
      <p:sp>
        <p:nvSpPr>
          <p:cNvPr id="3" name="Turinio vietos rezervavimo ženklas 2"/>
          <p:cNvSpPr>
            <a:spLocks noGrp="1"/>
          </p:cNvSpPr>
          <p:nvPr>
            <p:ph idx="1"/>
          </p:nvPr>
        </p:nvSpPr>
        <p:spPr>
          <a:xfrm>
            <a:off x="334963" y="1133475"/>
            <a:ext cx="11603037" cy="5043488"/>
          </a:xfrm>
        </p:spPr>
        <p:txBody>
          <a:bodyPr>
            <a:normAutofit/>
          </a:bodyPr>
          <a:lstStyle/>
          <a:p>
            <a:pPr eaLnBrk="1" hangingPunct="1">
              <a:spcAft>
                <a:spcPts val="0"/>
              </a:spcAft>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Suplanuokite pamokas ir suformuluokite siekiamus ugdymo rezultatus bent dviem savaitėms. </a:t>
            </a:r>
          </a:p>
          <a:p>
            <a:pPr eaLnBrk="1" hangingPunct="1">
              <a:spcAft>
                <a:spcPts val="0"/>
              </a:spcAft>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Apsibrėžkite aiškiai savo lūkesčius ir juos iškomunikuokite mokiniam ir jų tėvams.</a:t>
            </a:r>
          </a:p>
          <a:p>
            <a:pPr eaLnBrk="1" hangingPunct="1">
              <a:spcAft>
                <a:spcPts val="0"/>
              </a:spcAft>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Viešinkite savo veiklos planą konkrečioje klasėje, kad galėtų mokiniai ir jų tėvai (globėjai) susipažinti iš anksto.</a:t>
            </a:r>
          </a:p>
          <a:p>
            <a:pPr eaLnBrk="1" hangingPunct="1">
              <a:spcAft>
                <a:spcPts val="0"/>
              </a:spcAft>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Padėkite mokiniams suplanuoti savo dieną ir mokymosi veiklas.</a:t>
            </a:r>
          </a:p>
          <a:p>
            <a:pPr eaLnBrk="1" hangingPunct="1">
              <a:spcAft>
                <a:spcPts val="0"/>
              </a:spcAft>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Kaip ir tradicinėje pamokoje, apibrėžkite siekiamus rezultatus ir vertinimo kriterijus, skirtus jų įvertinimui.</a:t>
            </a:r>
          </a:p>
          <a:p>
            <a:pPr eaLnBrk="1" hangingPunct="1">
              <a:spcAft>
                <a:spcPts val="0"/>
              </a:spcAft>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Įvertinkite, kad tradicinės pamokos užduotims atlikti mokiniams gali reikėti nuo 20 iki 60 proc. daugiau laiko.</a:t>
            </a:r>
          </a:p>
          <a:p>
            <a:pPr eaLnBrk="1" hangingPunct="1">
              <a:buFont typeface="Wingdings" panose="05000000000000000000" pitchFamily="2" charset="2"/>
              <a:buChar char="Ø"/>
              <a:defRPr/>
            </a:pPr>
            <a:endParaRPr lang="lt-L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98748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latin typeface="Times New Roman" panose="02020603050405020304" pitchFamily="18" charset="0"/>
                <a:cs typeface="Times New Roman" panose="02020603050405020304" pitchFamily="18" charset="0"/>
              </a:rPr>
              <a:t>Įgyvendinimas. Patarimai</a:t>
            </a:r>
            <a:endParaRPr lang="lt-LT"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405114" y="1690688"/>
            <a:ext cx="10948686" cy="4486275"/>
          </a:xfrm>
        </p:spPr>
        <p:txBody>
          <a:bodyPr>
            <a:normAutofit lnSpcReduction="10000"/>
          </a:bodyPr>
          <a:lstStyle/>
          <a:p>
            <a:pPr>
              <a:lnSpc>
                <a:spcPct val="120000"/>
              </a:lnSpc>
              <a:buSzPts val="1000"/>
              <a:buFont typeface="Wingdings" panose="05000000000000000000" pitchFamily="2" charset="2"/>
              <a:buChar char="Ø"/>
              <a:tabLst>
                <a:tab pos="457200" algn="l"/>
              </a:tabLst>
              <a:defRPr/>
            </a:pPr>
            <a:r>
              <a:rPr lang="lt-LT" dirty="0" smtClean="0">
                <a:latin typeface="Times New Roman" panose="02020603050405020304" pitchFamily="18" charset="0"/>
                <a:ea typeface="Calibri" panose="020F0502020204030204" pitchFamily="34" charset="0"/>
                <a:cs typeface="Times New Roman" panose="02020603050405020304" pitchFamily="18" charset="0"/>
              </a:rPr>
              <a:t>Jei </a:t>
            </a:r>
            <a:r>
              <a:rPr lang="lt-LT" dirty="0">
                <a:latin typeface="Times New Roman" panose="02020603050405020304" pitchFamily="18" charset="0"/>
                <a:ea typeface="Calibri" panose="020F0502020204030204" pitchFamily="34" charset="0"/>
                <a:cs typeface="Times New Roman" panose="02020603050405020304" pitchFamily="18" charset="0"/>
              </a:rPr>
              <a:t>pasirinkta sinchroninė mokymo forma, pateikite tikslų pamokų tvarkaraštį, jei pasirinkta nesinchroninė – pateikite kuo tiksliai apibrėžtą trukmę kiekvienai veiklai ir / ar užduočiai / konsultacijoms. </a:t>
            </a:r>
          </a:p>
          <a:p>
            <a:pPr>
              <a:lnSpc>
                <a:spcPct val="120000"/>
              </a:lnSpc>
              <a:buSzPts val="1000"/>
              <a:buFont typeface="Wingdings" panose="05000000000000000000" pitchFamily="2" charset="2"/>
              <a:buChar char="Ø"/>
              <a:tabLst>
                <a:tab pos="457200" algn="l"/>
              </a:tabLst>
              <a:defRPr/>
            </a:pPr>
            <a:r>
              <a:rPr lang="lt-LT" dirty="0">
                <a:latin typeface="Times New Roman" panose="02020603050405020304" pitchFamily="18" charset="0"/>
                <a:ea typeface="Calibri" panose="020F0502020204030204" pitchFamily="34" charset="0"/>
                <a:cs typeface="Times New Roman" panose="02020603050405020304" pitchFamily="18" charset="0"/>
              </a:rPr>
              <a:t>Jei mokiniai mokosi pagal lankstų grafiką, numatykite galimybę užduotis atlikti / pabaigti ne tik dieną, bet ir vakare.</a:t>
            </a:r>
          </a:p>
          <a:p>
            <a:pPr>
              <a:lnSpc>
                <a:spcPct val="120000"/>
              </a:lnSpc>
              <a:buSzPts val="1000"/>
              <a:buFont typeface="Wingdings" panose="05000000000000000000" pitchFamily="2" charset="2"/>
              <a:buChar char="Ø"/>
              <a:tabLst>
                <a:tab pos="457200" algn="l"/>
              </a:tabLst>
              <a:defRPr/>
            </a:pPr>
            <a:r>
              <a:rPr lang="lt-LT" dirty="0">
                <a:latin typeface="Times New Roman" panose="02020603050405020304" pitchFamily="18" charset="0"/>
                <a:ea typeface="Calibri" panose="020F0502020204030204" pitchFamily="34" charset="0"/>
                <a:cs typeface="Times New Roman" panose="02020603050405020304" pitchFamily="18" charset="0"/>
              </a:rPr>
              <a:t>Jei mokiniai mokosi sinchronine mokymosi forma, galima nuspręsti vieną dieną per savaitę turėti ,,laisvą nuo ekrano</a:t>
            </a:r>
            <a:r>
              <a:rPr lang="lt-LT" dirty="0" smtClean="0">
                <a:latin typeface="Times New Roman" panose="02020603050405020304" pitchFamily="18" charset="0"/>
                <a:ea typeface="Calibri" panose="020F0502020204030204" pitchFamily="34" charset="0"/>
                <a:cs typeface="Times New Roman" panose="02020603050405020304" pitchFamily="18" charset="0"/>
              </a:rPr>
              <a:t>“.</a:t>
            </a:r>
          </a:p>
          <a:p>
            <a:pPr>
              <a:lnSpc>
                <a:spcPct val="120000"/>
              </a:lnSpc>
              <a:buSzPts val="1000"/>
              <a:buFont typeface="Wingdings" panose="05000000000000000000" pitchFamily="2" charset="2"/>
              <a:buChar char="Ø"/>
              <a:tabLst>
                <a:tab pos="457200" algn="l"/>
              </a:tabLst>
              <a:defRPr/>
            </a:pPr>
            <a:r>
              <a:rPr lang="lt-LT" dirty="0" smtClean="0">
                <a:latin typeface="Times New Roman" panose="02020603050405020304" pitchFamily="18" charset="0"/>
                <a:cs typeface="Times New Roman" panose="02020603050405020304" pitchFamily="18" charset="0"/>
              </a:rPr>
              <a:t>Būkite kūrybiški ir </a:t>
            </a:r>
            <a:r>
              <a:rPr lang="lt-LT" dirty="0" err="1" smtClean="0">
                <a:latin typeface="Times New Roman" panose="02020603050405020304" pitchFamily="18" charset="0"/>
                <a:cs typeface="Times New Roman" panose="02020603050405020304" pitchFamily="18" charset="0"/>
              </a:rPr>
              <a:t>kontekstualūs</a:t>
            </a:r>
            <a:r>
              <a:rPr lang="lt-LT" dirty="0" smtClean="0">
                <a:latin typeface="Times New Roman" panose="02020603050405020304" pitchFamily="18" charset="0"/>
                <a:cs typeface="Times New Roman" panose="02020603050405020304" pitchFamily="18" charset="0"/>
              </a:rPr>
              <a:t>.</a:t>
            </a:r>
            <a:endParaRPr lang="lt-LT" dirty="0" smtClean="0">
              <a:latin typeface="Times New Roman" panose="02020603050405020304" pitchFamily="18" charset="0"/>
              <a:cs typeface="Times New Roman" panose="02020603050405020304" pitchFamily="18" charset="0"/>
            </a:endParaRPr>
          </a:p>
          <a:p>
            <a:pPr marL="0" indent="0">
              <a:lnSpc>
                <a:spcPct val="120000"/>
              </a:lnSpc>
              <a:buNone/>
            </a:pPr>
            <a:endParaRPr lang="lt-LT" dirty="0" smtClean="0">
              <a:latin typeface="Times New Roman" panose="02020603050405020304" pitchFamily="18" charset="0"/>
              <a:cs typeface="Times New Roman" panose="02020603050405020304" pitchFamily="18" charset="0"/>
            </a:endParaRPr>
          </a:p>
          <a:p>
            <a:pPr>
              <a:lnSpc>
                <a:spcPct val="120000"/>
              </a:lnSpc>
              <a:buFont typeface="Wingdings" panose="05000000000000000000" pitchFamily="2" charset="2"/>
              <a:buChar char="Ø"/>
            </a:pPr>
            <a:endParaRPr lang="lt-LT"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93738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Pavadinimas 1"/>
          <p:cNvSpPr>
            <a:spLocks noGrp="1"/>
          </p:cNvSpPr>
          <p:nvPr>
            <p:ph type="title"/>
          </p:nvPr>
        </p:nvSpPr>
        <p:spPr>
          <a:xfrm>
            <a:off x="838200" y="365125"/>
            <a:ext cx="10515600" cy="831850"/>
          </a:xfrm>
        </p:spPr>
        <p:txBody>
          <a:bodyPr>
            <a:normAutofit fontScale="90000"/>
          </a:bodyPr>
          <a:lstStyle/>
          <a:p>
            <a:pPr eaLnBrk="1" hangingPunct="1"/>
            <a:r>
              <a:rPr lang="lt-LT" altLang="lt-LT" sz="3200" smtClean="0">
                <a:latin typeface="Times New Roman" panose="02020603050405020304" pitchFamily="18" charset="0"/>
                <a:cs typeface="Times New Roman" panose="02020603050405020304" pitchFamily="18" charset="0"/>
              </a:rPr>
              <a:t/>
            </a:r>
            <a:br>
              <a:rPr lang="lt-LT" altLang="lt-LT" sz="3200" smtClean="0">
                <a:latin typeface="Times New Roman" panose="02020603050405020304" pitchFamily="18" charset="0"/>
                <a:cs typeface="Times New Roman" panose="02020603050405020304" pitchFamily="18" charset="0"/>
              </a:rPr>
            </a:br>
            <a:r>
              <a:rPr lang="lt-LT" altLang="lt-LT" sz="3200" b="1" smtClean="0">
                <a:latin typeface="Times New Roman" panose="02020603050405020304" pitchFamily="18" charset="0"/>
                <a:cs typeface="Times New Roman" panose="02020603050405020304" pitchFamily="18" charset="0"/>
              </a:rPr>
              <a:t>Mokymo metodai, tinkantis nuotoliniam mokymui</a:t>
            </a:r>
            <a:r>
              <a:rPr lang="lt-LT" altLang="lt-LT" b="1" smtClean="0"/>
              <a:t/>
            </a:r>
            <a:br>
              <a:rPr lang="lt-LT" altLang="lt-LT" b="1" smtClean="0"/>
            </a:br>
            <a:endParaRPr lang="lt-LT" altLang="lt-LT" b="1" smtClean="0"/>
          </a:p>
        </p:txBody>
      </p:sp>
      <p:sp>
        <p:nvSpPr>
          <p:cNvPr id="3" name="Turinio vietos rezervavimo ženklas 2"/>
          <p:cNvSpPr>
            <a:spLocks noGrp="1"/>
          </p:cNvSpPr>
          <p:nvPr>
            <p:ph idx="1"/>
          </p:nvPr>
        </p:nvSpPr>
        <p:spPr>
          <a:xfrm>
            <a:off x="838200" y="1430338"/>
            <a:ext cx="10515600" cy="4746625"/>
          </a:xfrm>
        </p:spPr>
        <p:txBody>
          <a:bodyPr>
            <a:normAutofit fontScale="62500" lnSpcReduction="20000"/>
          </a:bodyPr>
          <a:lstStyle/>
          <a:p>
            <a:pPr eaLnBrk="1" hangingPunct="1">
              <a:lnSpc>
                <a:spcPct val="120000"/>
              </a:lnSpc>
              <a:buSzPts val="1000"/>
              <a:buFont typeface="Wingdings" panose="05000000000000000000" pitchFamily="2" charset="2"/>
              <a:buChar char="Ø"/>
              <a:tabLst>
                <a:tab pos="457200" algn="l"/>
              </a:tabLst>
            </a:pPr>
            <a:r>
              <a:rPr lang="lt-LT" altLang="lt-LT" sz="3200" dirty="0" smtClean="0">
                <a:latin typeface="Times New Roman" panose="02020603050405020304" pitchFamily="18" charset="0"/>
                <a:cs typeface="Calibri" panose="020F0502020204030204" pitchFamily="34" charset="0"/>
              </a:rPr>
              <a:t>Projektinis metodas: </a:t>
            </a:r>
            <a:r>
              <a:rPr lang="lt-LT" altLang="lt-LT" sz="3200" dirty="0" smtClean="0">
                <a:latin typeface="Times New Roman" panose="02020603050405020304" pitchFamily="18" charset="0"/>
                <a:cs typeface="Times New Roman" panose="02020603050405020304" pitchFamily="18" charset="0"/>
              </a:rPr>
              <a:t>mokiniai, jų grupės gauna užduotis, atlieka jas mokytojui konsultuojant, daro bendrus </a:t>
            </a:r>
            <a:r>
              <a:rPr lang="lt-LT" altLang="lt-LT" sz="3200" dirty="0" err="1" smtClean="0">
                <a:latin typeface="Times New Roman" panose="02020603050405020304" pitchFamily="18" charset="0"/>
                <a:cs typeface="Times New Roman" panose="02020603050405020304" pitchFamily="18" charset="0"/>
              </a:rPr>
              <a:t>video</a:t>
            </a:r>
            <a:r>
              <a:rPr lang="lt-LT" altLang="lt-LT" sz="3200" dirty="0" smtClean="0">
                <a:latin typeface="Times New Roman" panose="02020603050405020304" pitchFamily="18" charset="0"/>
                <a:cs typeface="Times New Roman" panose="02020603050405020304" pitchFamily="18" charset="0"/>
              </a:rPr>
              <a:t> pristatymus ir pan.</a:t>
            </a:r>
          </a:p>
          <a:p>
            <a:pPr eaLnBrk="1" hangingPunct="1">
              <a:lnSpc>
                <a:spcPct val="120000"/>
              </a:lnSpc>
              <a:buSzPts val="1000"/>
              <a:buFont typeface="Wingdings" panose="05000000000000000000" pitchFamily="2" charset="2"/>
              <a:buChar char="Ø"/>
              <a:tabLst>
                <a:tab pos="457200" algn="l"/>
              </a:tabLst>
            </a:pPr>
            <a:r>
              <a:rPr lang="lt-LT" altLang="lt-LT" sz="3200" dirty="0" smtClean="0">
                <a:latin typeface="Times New Roman" panose="02020603050405020304" pitchFamily="18" charset="0"/>
                <a:cs typeface="Calibri" panose="020F0502020204030204" pitchFamily="34" charset="0"/>
              </a:rPr>
              <a:t>„Klasė aukštyn </a:t>
            </a:r>
            <a:r>
              <a:rPr lang="lt-LT" altLang="lt-LT" sz="3200" dirty="0" err="1" smtClean="0">
                <a:latin typeface="Times New Roman" panose="02020603050405020304" pitchFamily="18" charset="0"/>
                <a:cs typeface="Calibri" panose="020F0502020204030204" pitchFamily="34" charset="0"/>
              </a:rPr>
              <a:t>kojom</a:t>
            </a:r>
            <a:r>
              <a:rPr lang="lt-LT" altLang="lt-LT" sz="3200" dirty="0" smtClean="0">
                <a:latin typeface="Times New Roman" panose="02020603050405020304" pitchFamily="18" charset="0"/>
                <a:cs typeface="Calibri" panose="020F0502020204030204" pitchFamily="34" charset="0"/>
              </a:rPr>
              <a:t>" </a:t>
            </a:r>
            <a:r>
              <a:rPr lang="lt-LT" altLang="lt-LT" sz="3200" dirty="0" smtClean="0">
                <a:latin typeface="Times New Roman" panose="02020603050405020304" pitchFamily="18" charset="0"/>
                <a:cs typeface="Times New Roman" panose="02020603050405020304" pitchFamily="18" charset="0"/>
              </a:rPr>
              <a:t>(angl. </a:t>
            </a:r>
            <a:r>
              <a:rPr lang="lt-LT" altLang="lt-LT" sz="3200" dirty="0" err="1" smtClean="0">
                <a:latin typeface="Times New Roman" panose="02020603050405020304" pitchFamily="18" charset="0"/>
                <a:cs typeface="Times New Roman" panose="02020603050405020304" pitchFamily="18" charset="0"/>
              </a:rPr>
              <a:t>flipping</a:t>
            </a:r>
            <a:r>
              <a:rPr lang="lt-LT" altLang="lt-LT" sz="3200" dirty="0" smtClean="0">
                <a:latin typeface="Times New Roman" panose="02020603050405020304" pitchFamily="18" charset="0"/>
                <a:cs typeface="Times New Roman" panose="02020603050405020304" pitchFamily="18" charset="0"/>
              </a:rPr>
              <a:t> </a:t>
            </a:r>
            <a:r>
              <a:rPr lang="lt-LT" altLang="lt-LT" sz="3200" dirty="0" err="1" smtClean="0">
                <a:latin typeface="Times New Roman" panose="02020603050405020304" pitchFamily="18" charset="0"/>
                <a:cs typeface="Times New Roman" panose="02020603050405020304" pitchFamily="18" charset="0"/>
              </a:rPr>
              <a:t>classroom</a:t>
            </a:r>
            <a:r>
              <a:rPr lang="lt-LT" altLang="lt-LT" sz="3200" dirty="0" smtClean="0">
                <a:latin typeface="Times New Roman" panose="02020603050405020304" pitchFamily="18" charset="0"/>
                <a:cs typeface="Times New Roman" panose="02020603050405020304" pitchFamily="18" charset="0"/>
              </a:rPr>
              <a:t>): mokiniams skiriama teorinė medžiaga susipažinimui ir užduotis, vėliau </a:t>
            </a:r>
            <a:r>
              <a:rPr lang="lt-LT" altLang="lt-LT" sz="3200" dirty="0" err="1" smtClean="0">
                <a:latin typeface="Times New Roman" panose="02020603050405020304" pitchFamily="18" charset="0"/>
                <a:cs typeface="Times New Roman" panose="02020603050405020304" pitchFamily="18" charset="0"/>
              </a:rPr>
              <a:t>video</a:t>
            </a:r>
            <a:r>
              <a:rPr lang="lt-LT" altLang="lt-LT" sz="3200" dirty="0" smtClean="0">
                <a:latin typeface="Times New Roman" panose="02020603050405020304" pitchFamily="18" charset="0"/>
                <a:cs typeface="Times New Roman" panose="02020603050405020304" pitchFamily="18" charset="0"/>
              </a:rPr>
              <a:t> konferencijos metu aptariamos atliktos užduotys / ar virtualioje erdvėje parengiami / diskutuojami pristatymai .</a:t>
            </a:r>
          </a:p>
          <a:p>
            <a:pPr>
              <a:lnSpc>
                <a:spcPct val="120000"/>
              </a:lnSpc>
              <a:buSzPts val="1000"/>
              <a:buFont typeface="Wingdings" panose="05000000000000000000" pitchFamily="2" charset="2"/>
              <a:buChar char="Ø"/>
              <a:tabLst>
                <a:tab pos="457200" algn="l"/>
              </a:tabLst>
            </a:pPr>
            <a:r>
              <a:rPr lang="lt-LT" altLang="lt-LT" sz="3200" dirty="0" smtClean="0">
                <a:latin typeface="Times New Roman" panose="02020603050405020304" pitchFamily="18" charset="0"/>
                <a:cs typeface="Times New Roman" panose="02020603050405020304" pitchFamily="18" charset="0"/>
              </a:rPr>
              <a:t>„Debesijos mokykla“: mokykla, kurioje vaikai patys, mokosi pagal jiems  iškylančius klausimus, naudodamiesi </a:t>
            </a:r>
            <a:r>
              <a:rPr lang="lt-LT" altLang="lt-LT" sz="3200" dirty="0" err="1" smtClean="0">
                <a:latin typeface="Times New Roman" panose="02020603050405020304" pitchFamily="18" charset="0"/>
                <a:cs typeface="Times New Roman" panose="02020603050405020304" pitchFamily="18" charset="0"/>
              </a:rPr>
              <a:t>debesijos</a:t>
            </a:r>
            <a:r>
              <a:rPr lang="lt-LT" altLang="lt-LT" sz="3200" dirty="0" smtClean="0">
                <a:latin typeface="Times New Roman" panose="02020603050405020304" pitchFamily="18" charset="0"/>
                <a:cs typeface="Times New Roman" panose="02020603050405020304" pitchFamily="18" charset="0"/>
              </a:rPr>
              <a:t> ištekliais. Mokytojai ragina bendrauti, kelia nukreipiančius klausimus.</a:t>
            </a:r>
          </a:p>
          <a:p>
            <a:pPr>
              <a:lnSpc>
                <a:spcPct val="120000"/>
              </a:lnSpc>
              <a:buSzPts val="1000"/>
              <a:buFont typeface="Wingdings" panose="05000000000000000000" pitchFamily="2" charset="2"/>
              <a:buChar char="Ø"/>
              <a:tabLst>
                <a:tab pos="457200" algn="l"/>
              </a:tabLst>
            </a:pPr>
            <a:r>
              <a:rPr lang="lt-LT" altLang="lt-LT" sz="3200" dirty="0" smtClean="0">
                <a:latin typeface="Times New Roman" panose="02020603050405020304" pitchFamily="18" charset="0"/>
                <a:cs typeface="Times New Roman" panose="02020603050405020304" pitchFamily="18" charset="0"/>
              </a:rPr>
              <a:t>Personalizuotas mokymas. Pradedama apklausa vėliau individualios užduotys pagal trūkstamas kompetencijas (ateitis – dirbtinio intelekto naudojimas).</a:t>
            </a:r>
          </a:p>
          <a:p>
            <a:pPr>
              <a:lnSpc>
                <a:spcPct val="120000"/>
              </a:lnSpc>
              <a:buSzPts val="1000"/>
              <a:buFont typeface="Wingdings" panose="05000000000000000000" pitchFamily="2" charset="2"/>
              <a:buChar char="Ø"/>
              <a:tabLst>
                <a:tab pos="457200" algn="l"/>
              </a:tabLst>
            </a:pPr>
            <a:r>
              <a:rPr lang="lt-LT" altLang="lt-LT" sz="3200" dirty="0" smtClean="0">
                <a:latin typeface="Times New Roman" panose="02020603050405020304" pitchFamily="18" charset="0"/>
                <a:cs typeface="Times New Roman" panose="02020603050405020304" pitchFamily="18" charset="0"/>
              </a:rPr>
              <a:t>Vertinimo metodai: automatizuotos apklausos, stebėsena, aplankai.</a:t>
            </a:r>
          </a:p>
          <a:p>
            <a:pPr>
              <a:lnSpc>
                <a:spcPct val="120000"/>
              </a:lnSpc>
              <a:buSzPts val="1000"/>
              <a:buFont typeface="Wingdings" panose="05000000000000000000" pitchFamily="2" charset="2"/>
              <a:buChar char="Ø"/>
              <a:tabLst>
                <a:tab pos="457200" algn="l"/>
              </a:tabLst>
            </a:pPr>
            <a:r>
              <a:rPr lang="lt-LT" altLang="lt-LT" sz="3200" dirty="0" smtClean="0">
                <a:latin typeface="Times New Roman" panose="02020603050405020304" pitchFamily="18" charset="0"/>
                <a:cs typeface="Times New Roman" panose="02020603050405020304" pitchFamily="18" charset="0"/>
              </a:rPr>
              <a:t>Mokinio veiklos atsakomybė</a:t>
            </a:r>
          </a:p>
          <a:p>
            <a:pPr eaLnBrk="1" hangingPunct="1">
              <a:lnSpc>
                <a:spcPct val="120000"/>
              </a:lnSpc>
              <a:buSzPts val="1000"/>
              <a:buFont typeface="Wingdings" panose="05000000000000000000" pitchFamily="2" charset="2"/>
              <a:buChar char="Ø"/>
              <a:tabLst>
                <a:tab pos="457200" algn="l"/>
              </a:tabLst>
            </a:pPr>
            <a:endParaRPr lang="lt-LT" altLang="lt-LT" sz="3200" dirty="0" smtClean="0">
              <a:latin typeface="Times New Roman" panose="02020603050405020304" pitchFamily="18" charset="0"/>
              <a:cs typeface="Times New Roman" panose="02020603050405020304" pitchFamily="18" charset="0"/>
            </a:endParaRPr>
          </a:p>
          <a:p>
            <a:pPr eaLnBrk="1" hangingPunct="1">
              <a:lnSpc>
                <a:spcPct val="120000"/>
              </a:lnSpc>
              <a:buFont typeface="Arial" panose="020B0604020202020204" pitchFamily="34" charset="0"/>
              <a:buNone/>
              <a:tabLst>
                <a:tab pos="457200" algn="l"/>
              </a:tabLst>
            </a:pPr>
            <a:endParaRPr lang="lt-LT" altLang="lt-LT" dirty="0" smtClean="0"/>
          </a:p>
        </p:txBody>
      </p:sp>
    </p:spTree>
    <p:extLst>
      <p:ext uri="{BB962C8B-B14F-4D97-AF65-F5344CB8AC3E}">
        <p14:creationId xmlns:p14="http://schemas.microsoft.com/office/powerpoint/2010/main" val="7075165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20"/>
          <p:cNvSpPr txBox="1">
            <a:spLocks noGrp="1"/>
          </p:cNvSpPr>
          <p:nvPr>
            <p:ph type="title"/>
          </p:nvPr>
        </p:nvSpPr>
        <p:spPr>
          <a:xfrm>
            <a:off x="507077" y="2825692"/>
            <a:ext cx="2834640" cy="507711"/>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3959"/>
              <a:buFont typeface="Calibri"/>
              <a:buNone/>
            </a:pPr>
            <a:r>
              <a:rPr lang="lt-LT" sz="3959" dirty="0">
                <a:latin typeface="Times New Roman" panose="02020603050405020304" pitchFamily="18" charset="0"/>
                <a:cs typeface="Times New Roman" panose="02020603050405020304" pitchFamily="18" charset="0"/>
              </a:rPr>
              <a:t>Mokinio veiklos planavimo pavyzdys</a:t>
            </a:r>
            <a:endParaRPr sz="3959" dirty="0">
              <a:latin typeface="Times New Roman" panose="02020603050405020304" pitchFamily="18" charset="0"/>
              <a:cs typeface="Times New Roman" panose="02020603050405020304" pitchFamily="18" charset="0"/>
            </a:endParaRPr>
          </a:p>
        </p:txBody>
      </p:sp>
      <p:graphicFrame>
        <p:nvGraphicFramePr>
          <p:cNvPr id="236" name="Google Shape;236;p20"/>
          <p:cNvGraphicFramePr/>
          <p:nvPr>
            <p:extLst/>
          </p:nvPr>
        </p:nvGraphicFramePr>
        <p:xfrm>
          <a:off x="3150696" y="1918208"/>
          <a:ext cx="7096125" cy="4131056"/>
        </p:xfrm>
        <a:graphic>
          <a:graphicData uri="http://schemas.openxmlformats.org/drawingml/2006/table">
            <a:tbl>
              <a:tblPr>
                <a:noFill/>
              </a:tblPr>
              <a:tblGrid>
                <a:gridCol w="1476375">
                  <a:extLst>
                    <a:ext uri="{9D8B030D-6E8A-4147-A177-3AD203B41FA5}">
                      <a16:colId xmlns:a16="http://schemas.microsoft.com/office/drawing/2014/main" xmlns="" val="20000"/>
                    </a:ext>
                  </a:extLst>
                </a:gridCol>
                <a:gridCol w="1352550">
                  <a:extLst>
                    <a:ext uri="{9D8B030D-6E8A-4147-A177-3AD203B41FA5}">
                      <a16:colId xmlns:a16="http://schemas.microsoft.com/office/drawing/2014/main" xmlns="" val="20001"/>
                    </a:ext>
                  </a:extLst>
                </a:gridCol>
                <a:gridCol w="4267200">
                  <a:extLst>
                    <a:ext uri="{9D8B030D-6E8A-4147-A177-3AD203B41FA5}">
                      <a16:colId xmlns:a16="http://schemas.microsoft.com/office/drawing/2014/main" xmlns="" val="20002"/>
                    </a:ext>
                  </a:extLst>
                </a:gridCol>
              </a:tblGrid>
              <a:tr h="266700">
                <a:tc gridSpan="3">
                  <a:txBody>
                    <a:bodyPr/>
                    <a:lstStyle/>
                    <a:p>
                      <a:pPr marL="0" marR="0" lvl="0" indent="0" algn="ctr"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Šiandien bus puiki diena</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5BBD5"/>
                    </a:solidFill>
                  </a:tcPr>
                </a:tc>
                <a:tc hMerge="1">
                  <a:txBody>
                    <a:bodyPr/>
                    <a:lstStyle/>
                    <a:p>
                      <a:endParaRPr lang="lt-LT"/>
                    </a:p>
                  </a:txBody>
                  <a:tcPr/>
                </a:tc>
                <a:tc hMerge="1">
                  <a:txBody>
                    <a:bodyPr/>
                    <a:lstStyle/>
                    <a:p>
                      <a:endParaRPr lang="lt-LT"/>
                    </a:p>
                  </a:txBody>
                  <a:tcPr/>
                </a:tc>
                <a:extLst>
                  <a:ext uri="{0D108BD9-81ED-4DB2-BD59-A6C34878D82A}">
                    <a16:rowId xmlns:a16="http://schemas.microsoft.com/office/drawing/2014/main" xmlns="" val="10000"/>
                  </a:ext>
                </a:extLst>
              </a:tr>
              <a:tr h="0">
                <a:tc>
                  <a:txBody>
                    <a:bodyPr/>
                    <a:lstStyle/>
                    <a:p>
                      <a:pPr marL="0" marR="0" lvl="0" indent="0" algn="ctr" rtl="0">
                        <a:lnSpc>
                          <a:spcPct val="115000"/>
                        </a:lnSpc>
                        <a:spcBef>
                          <a:spcPts val="0"/>
                        </a:spcBef>
                        <a:spcAft>
                          <a:spcPts val="0"/>
                        </a:spcAft>
                        <a:buNone/>
                      </a:pPr>
                      <a:r>
                        <a:rPr lang="lt-LT" sz="1200" b="1" u="none" strike="noStrike" cap="none">
                          <a:latin typeface="Times New Roman"/>
                          <a:ea typeface="Times New Roman"/>
                          <a:cs typeface="Times New Roman"/>
                          <a:sym typeface="Times New Roman"/>
                        </a:rPr>
                        <a:t>Laikas</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5BBD5"/>
                    </a:solidFill>
                  </a:tcPr>
                </a:tc>
                <a:tc>
                  <a:txBody>
                    <a:bodyPr/>
                    <a:lstStyle/>
                    <a:p>
                      <a:pPr marL="0" marR="0" lvl="0" indent="0" algn="ctr" rtl="0">
                        <a:lnSpc>
                          <a:spcPct val="115000"/>
                        </a:lnSpc>
                        <a:spcBef>
                          <a:spcPts val="0"/>
                        </a:spcBef>
                        <a:spcAft>
                          <a:spcPts val="0"/>
                        </a:spcAft>
                        <a:buNone/>
                      </a:pPr>
                      <a:r>
                        <a:rPr lang="lt-LT" sz="1200" b="1" u="none" strike="noStrike" cap="none">
                          <a:latin typeface="Times New Roman"/>
                          <a:ea typeface="Times New Roman"/>
                          <a:cs typeface="Times New Roman"/>
                          <a:sym typeface="Times New Roman"/>
                        </a:rPr>
                        <a:t>Veikla</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5BBD5"/>
                    </a:solidFill>
                  </a:tcPr>
                </a:tc>
                <a:tc>
                  <a:txBody>
                    <a:bodyPr/>
                    <a:lstStyle/>
                    <a:p>
                      <a:pPr marL="0" marR="0" lvl="0" indent="0" algn="ctr" rtl="0">
                        <a:lnSpc>
                          <a:spcPct val="115000"/>
                        </a:lnSpc>
                        <a:spcBef>
                          <a:spcPts val="0"/>
                        </a:spcBef>
                        <a:spcAft>
                          <a:spcPts val="0"/>
                        </a:spcAft>
                        <a:buNone/>
                      </a:pPr>
                      <a:r>
                        <a:rPr lang="lt-LT" sz="1200" b="1" u="none" strike="noStrike" cap="none">
                          <a:latin typeface="Times New Roman"/>
                          <a:ea typeface="Times New Roman"/>
                          <a:cs typeface="Times New Roman"/>
                          <a:sym typeface="Times New Roman"/>
                        </a:rPr>
                        <a:t>Reikia atlikti</a:t>
                      </a:r>
                      <a:endParaRPr sz="1100" u="none" strike="noStrike" cap="none">
                        <a:latin typeface="Arial"/>
                        <a:ea typeface="Arial"/>
                        <a:cs typeface="Arial"/>
                        <a:sym typeface="Arial"/>
                      </a:endParaRPr>
                    </a:p>
                    <a:p>
                      <a:pPr marL="0" marR="0" lvl="0" indent="0" algn="ctr"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(pvz., užduotis, veiklas, susisiekti su ..., naudingos nuorodos, asmeninė veikla)</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5BBD5"/>
                    </a:solidFill>
                  </a:tcPr>
                </a:tc>
                <a:extLst>
                  <a:ext uri="{0D108BD9-81ED-4DB2-BD59-A6C34878D82A}">
                    <a16:rowId xmlns:a16="http://schemas.microsoft.com/office/drawing/2014/main" xmlns="" val="10001"/>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2"/>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3"/>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4"/>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5"/>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6"/>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7"/>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ctr" rtl="0">
                        <a:lnSpc>
                          <a:spcPct val="115000"/>
                        </a:lnSpc>
                        <a:spcBef>
                          <a:spcPts val="0"/>
                        </a:spcBef>
                        <a:spcAft>
                          <a:spcPts val="0"/>
                        </a:spcAft>
                        <a:buNone/>
                      </a:pPr>
                      <a:r>
                        <a:rPr lang="lt-LT" sz="1200" i="1"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8"/>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09"/>
                  </a:ext>
                </a:extLst>
              </a:tr>
              <a:tr h="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EAD1DC"/>
                    </a:solidFill>
                  </a:tcPr>
                </a:tc>
                <a:extLst>
                  <a:ext uri="{0D108BD9-81ED-4DB2-BD59-A6C34878D82A}">
                    <a16:rowId xmlns:a16="http://schemas.microsoft.com/office/drawing/2014/main" xmlns="" val="10010"/>
                  </a:ext>
                </a:extLst>
              </a:tr>
            </a:tbl>
          </a:graphicData>
        </a:graphic>
      </p:graphicFrame>
      <p:graphicFrame>
        <p:nvGraphicFramePr>
          <p:cNvPr id="237" name="Google Shape;237;p20"/>
          <p:cNvGraphicFramePr/>
          <p:nvPr>
            <p:extLst/>
          </p:nvPr>
        </p:nvGraphicFramePr>
        <p:xfrm>
          <a:off x="3150696" y="5197236"/>
          <a:ext cx="7096125" cy="1515872"/>
        </p:xfrm>
        <a:graphic>
          <a:graphicData uri="http://schemas.openxmlformats.org/drawingml/2006/table">
            <a:tbl>
              <a:tblPr>
                <a:noFill/>
              </a:tblPr>
              <a:tblGrid>
                <a:gridCol w="3597750">
                  <a:extLst>
                    <a:ext uri="{9D8B030D-6E8A-4147-A177-3AD203B41FA5}">
                      <a16:colId xmlns:a16="http://schemas.microsoft.com/office/drawing/2014/main" xmlns="" val="20000"/>
                    </a:ext>
                  </a:extLst>
                </a:gridCol>
                <a:gridCol w="3498375">
                  <a:extLst>
                    <a:ext uri="{9D8B030D-6E8A-4147-A177-3AD203B41FA5}">
                      <a16:colId xmlns:a16="http://schemas.microsoft.com/office/drawing/2014/main" xmlns="" val="20001"/>
                    </a:ext>
                  </a:extLst>
                </a:gridCol>
              </a:tblGrid>
              <a:tr h="266700">
                <a:tc rowSpan="2">
                  <a:txBody>
                    <a:bodyPr/>
                    <a:lstStyle/>
                    <a:p>
                      <a:pPr marL="0" marR="0" lvl="0" indent="0" algn="ctr"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Bendros pastabos</a:t>
                      </a:r>
                      <a:endParaRPr sz="1100" u="none" strike="noStrike" cap="none" dirty="0">
                        <a:latin typeface="Arial"/>
                        <a:ea typeface="Arial"/>
                        <a:cs typeface="Arial"/>
                        <a:sym typeface="Arial"/>
                      </a:endParaRPr>
                    </a:p>
                    <a:p>
                      <a:pPr marL="0" marR="0" lvl="0" indent="0" algn="ctr"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 </a:t>
                      </a:r>
                      <a:endParaRPr sz="1100" u="none" strike="noStrike" cap="none" dirty="0">
                        <a:latin typeface="Arial"/>
                        <a:ea typeface="Arial"/>
                        <a:cs typeface="Arial"/>
                        <a:sym typeface="Arial"/>
                      </a:endParaRPr>
                    </a:p>
                    <a:p>
                      <a:pPr marL="342900" marR="0" lvl="0" indent="-342900" algn="l" rtl="0">
                        <a:lnSpc>
                          <a:spcPct val="115000"/>
                        </a:lnSpc>
                        <a:spcBef>
                          <a:spcPts val="0"/>
                        </a:spcBef>
                        <a:spcAft>
                          <a:spcPts val="0"/>
                        </a:spcAft>
                        <a:buClr>
                          <a:schemeClr val="dk1"/>
                        </a:buClr>
                        <a:buSzPts val="1200"/>
                        <a:buFont typeface="Noto Sans Symbols"/>
                        <a:buChar char="−"/>
                      </a:pPr>
                      <a:r>
                        <a:rPr lang="lt-LT" sz="1200" u="none" strike="noStrike" cap="none" dirty="0">
                          <a:latin typeface="Times New Roman"/>
                          <a:ea typeface="Times New Roman"/>
                          <a:cs typeface="Times New Roman"/>
                          <a:sym typeface="Times New Roman"/>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tc>
                  <a:txBody>
                    <a:bodyPr/>
                    <a:lstStyle/>
                    <a:p>
                      <a:pPr marL="0" marR="0" lvl="0" indent="0" algn="ctr"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Ką šiandien padarysiu dėl savęs</a:t>
                      </a:r>
                      <a:endParaRPr sz="1100" u="none" strike="noStrike" cap="none">
                        <a:latin typeface="Arial"/>
                        <a:ea typeface="Arial"/>
                        <a:cs typeface="Arial"/>
                        <a:sym typeface="Arial"/>
                      </a:endParaRPr>
                    </a:p>
                    <a:p>
                      <a:pPr marL="0" marR="0" lvl="0" indent="0" algn="ctr"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xmlns="" val="10000"/>
                  </a:ext>
                </a:extLst>
              </a:tr>
              <a:tr h="266700">
                <a:tc vMerge="1">
                  <a:txBody>
                    <a:bodyPr/>
                    <a:lstStyle/>
                    <a:p>
                      <a:endParaRPr lang="lt-LT"/>
                    </a:p>
                  </a:txBody>
                  <a:tcPr/>
                </a:tc>
                <a:tc>
                  <a:txBody>
                    <a:bodyPr/>
                    <a:lstStyle/>
                    <a:p>
                      <a:pPr marL="0" marR="0" lvl="0" indent="0" algn="ctr"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Šiandien man pavyko/esu dėkingas už</a:t>
                      </a:r>
                      <a:endParaRPr sz="1100" u="none" strike="noStrike" cap="none" dirty="0">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 </a:t>
                      </a:r>
                      <a:endParaRPr sz="1100" u="none" strike="noStrike" cap="none" dirty="0">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D9EAD3"/>
                    </a:solidFill>
                  </a:tcPr>
                </a:tc>
                <a:extLst>
                  <a:ext uri="{0D108BD9-81ED-4DB2-BD59-A6C34878D82A}">
                    <a16:rowId xmlns:a16="http://schemas.microsoft.com/office/drawing/2014/main" xmlns="" val="10001"/>
                  </a:ext>
                </a:extLst>
              </a:tr>
            </a:tbl>
          </a:graphicData>
        </a:graphic>
      </p:graphicFrame>
      <p:sp>
        <p:nvSpPr>
          <p:cNvPr id="238" name="Google Shape;238;p20"/>
          <p:cNvSpPr/>
          <p:nvPr/>
        </p:nvSpPr>
        <p:spPr>
          <a:xfrm>
            <a:off x="0" y="43954"/>
            <a:ext cx="12192000" cy="369291"/>
          </a:xfrm>
          <a:prstGeom prst="rect">
            <a:avLst/>
          </a:prstGeom>
          <a:noFill/>
          <a:ln>
            <a:noFill/>
          </a:ln>
        </p:spPr>
        <p:txBody>
          <a:bodyPr spcFirstLastPara="1" wrap="square" lIns="91425" tIns="45700" rIns="91425" bIns="45700" anchor="ctr" anchorCtr="0">
            <a:spAutoFit/>
          </a:bodyPr>
          <a:lstStyle/>
          <a:p>
            <a:pPr marL="0" marR="0" lvl="0" indent="0" algn="l" rtl="0">
              <a:spcBef>
                <a:spcPts val="0"/>
              </a:spcBef>
              <a:spcAft>
                <a:spcPts val="0"/>
              </a:spcAft>
              <a:buNone/>
            </a:pPr>
            <a:endParaRPr sz="1800">
              <a:solidFill>
                <a:schemeClr val="dk1"/>
              </a:solidFill>
              <a:latin typeface="Times New Roman" panose="02020603050405020304" pitchFamily="18" charset="0"/>
              <a:ea typeface="Calibri"/>
              <a:cs typeface="Times New Roman" panose="02020603050405020304" pitchFamily="18" charset="0"/>
              <a:sym typeface="Calibri"/>
            </a:endParaRPr>
          </a:p>
        </p:txBody>
      </p:sp>
      <p:graphicFrame>
        <p:nvGraphicFramePr>
          <p:cNvPr id="239" name="Google Shape;239;p20"/>
          <p:cNvGraphicFramePr/>
          <p:nvPr>
            <p:extLst/>
          </p:nvPr>
        </p:nvGraphicFramePr>
        <p:xfrm>
          <a:off x="3150696" y="0"/>
          <a:ext cx="7096125" cy="1643888"/>
        </p:xfrm>
        <a:graphic>
          <a:graphicData uri="http://schemas.openxmlformats.org/drawingml/2006/table">
            <a:tbl>
              <a:tblPr>
                <a:noFill/>
              </a:tblPr>
              <a:tblGrid>
                <a:gridCol w="1228725">
                  <a:extLst>
                    <a:ext uri="{9D8B030D-6E8A-4147-A177-3AD203B41FA5}">
                      <a16:colId xmlns:a16="http://schemas.microsoft.com/office/drawing/2014/main" xmlns="" val="20000"/>
                    </a:ext>
                  </a:extLst>
                </a:gridCol>
                <a:gridCol w="5867400">
                  <a:extLst>
                    <a:ext uri="{9D8B030D-6E8A-4147-A177-3AD203B41FA5}">
                      <a16:colId xmlns:a16="http://schemas.microsoft.com/office/drawing/2014/main" xmlns="" val="20001"/>
                    </a:ext>
                  </a:extLst>
                </a:gridCol>
              </a:tblGrid>
              <a:tr h="304800">
                <a:tc gridSpan="2">
                  <a:txBody>
                    <a:bodyPr/>
                    <a:lstStyle/>
                    <a:p>
                      <a:pPr marL="0" marR="0" lvl="0" indent="0" algn="ctr" rtl="0">
                        <a:lnSpc>
                          <a:spcPct val="150000"/>
                        </a:lnSpc>
                        <a:spcBef>
                          <a:spcPts val="0"/>
                        </a:spcBef>
                        <a:spcAft>
                          <a:spcPts val="0"/>
                        </a:spcAft>
                        <a:buNone/>
                      </a:pPr>
                      <a:r>
                        <a:rPr lang="lt-LT" sz="1200" u="none" strike="noStrike" cap="none" dirty="0">
                          <a:latin typeface="Times New Roman"/>
                          <a:ea typeface="Times New Roman"/>
                          <a:cs typeface="Times New Roman"/>
                          <a:sym typeface="Times New Roman"/>
                        </a:rPr>
                        <a:t>Šiandien aš jaučiuosi</a:t>
                      </a:r>
                      <a:endParaRPr sz="1100" u="none" strike="noStrike" cap="none" dirty="0">
                        <a:latin typeface="Arial"/>
                        <a:ea typeface="Arial"/>
                        <a:cs typeface="Arial"/>
                        <a:sym typeface="Arial"/>
                      </a:endParaRPr>
                    </a:p>
                    <a:p>
                      <a:pPr marL="0" marR="0" lvl="0" indent="0" algn="ctr" rtl="0">
                        <a:lnSpc>
                          <a:spcPct val="150000"/>
                        </a:lnSpc>
                        <a:spcBef>
                          <a:spcPts val="0"/>
                        </a:spcBef>
                        <a:spcAft>
                          <a:spcPts val="0"/>
                        </a:spcAft>
                        <a:buNone/>
                      </a:pPr>
                      <a:r>
                        <a:rPr lang="lt-LT" sz="1200" u="none" strike="noStrike" cap="none" dirty="0">
                          <a:latin typeface="Times New Roman"/>
                          <a:ea typeface="Times New Roman"/>
                          <a:cs typeface="Times New Roman"/>
                          <a:sym typeface="Times New Roman"/>
                        </a:rPr>
                        <a:t>1	2	</a:t>
                      </a:r>
                      <a:r>
                        <a:rPr lang="lt-LT" sz="1200" u="none" strike="noStrike" cap="none" dirty="0" smtClean="0">
                          <a:latin typeface="Times New Roman"/>
                          <a:ea typeface="Times New Roman"/>
                          <a:cs typeface="Times New Roman"/>
                          <a:sym typeface="Times New Roman"/>
                        </a:rPr>
                        <a:t>3            4              5</a:t>
                      </a:r>
                      <a:r>
                        <a:rPr lang="lt-LT" sz="1200" u="none" strike="noStrike" cap="none" dirty="0">
                          <a:latin typeface="Times New Roman"/>
                          <a:ea typeface="Times New Roman"/>
                          <a:cs typeface="Times New Roman"/>
                          <a:sym typeface="Times New Roman"/>
                        </a:rPr>
                        <a:t>	</a:t>
                      </a:r>
                      <a:r>
                        <a:rPr lang="lt-LT" sz="1200" u="none" strike="noStrike" cap="none" dirty="0" smtClean="0">
                          <a:latin typeface="Times New Roman"/>
                          <a:ea typeface="Times New Roman"/>
                          <a:cs typeface="Times New Roman"/>
                          <a:sym typeface="Times New Roman"/>
                        </a:rPr>
                        <a:t>6</a:t>
                      </a:r>
                      <a:r>
                        <a:rPr lang="lt-LT" sz="1200" u="none" strike="noStrike" cap="none" baseline="0" dirty="0" smtClean="0">
                          <a:latin typeface="Times New Roman"/>
                          <a:ea typeface="Times New Roman"/>
                          <a:cs typeface="Times New Roman"/>
                          <a:sym typeface="Times New Roman"/>
                        </a:rPr>
                        <a:t>          </a:t>
                      </a:r>
                      <a:r>
                        <a:rPr lang="lt-LT" sz="1200" u="none" strike="noStrike" cap="none" dirty="0" smtClean="0">
                          <a:latin typeface="Times New Roman"/>
                          <a:ea typeface="Times New Roman"/>
                          <a:cs typeface="Times New Roman"/>
                          <a:sym typeface="Times New Roman"/>
                        </a:rPr>
                        <a:t>7</a:t>
                      </a:r>
                      <a:r>
                        <a:rPr lang="lt-LT" sz="1200" u="none" strike="noStrike" cap="none" dirty="0">
                          <a:latin typeface="Times New Roman"/>
                          <a:ea typeface="Times New Roman"/>
                          <a:cs typeface="Times New Roman"/>
                          <a:sym typeface="Times New Roman"/>
                        </a:rPr>
                        <a:t>	</a:t>
                      </a:r>
                      <a:r>
                        <a:rPr lang="lt-LT" sz="1200" u="none" strike="noStrike" cap="none" dirty="0" smtClean="0">
                          <a:latin typeface="Times New Roman"/>
                          <a:ea typeface="Times New Roman"/>
                          <a:cs typeface="Times New Roman"/>
                          <a:sym typeface="Times New Roman"/>
                        </a:rPr>
                        <a:t>8</a:t>
                      </a:r>
                      <a:r>
                        <a:rPr lang="lt-LT" sz="1200" u="none" strike="noStrike" cap="none" baseline="0" dirty="0" smtClean="0">
                          <a:latin typeface="Times New Roman"/>
                          <a:ea typeface="Times New Roman"/>
                          <a:cs typeface="Times New Roman"/>
                          <a:sym typeface="Times New Roman"/>
                        </a:rPr>
                        <a:t>          </a:t>
                      </a:r>
                      <a:r>
                        <a:rPr lang="lt-LT" sz="1200" u="none" strike="noStrike" cap="none" dirty="0" smtClean="0">
                          <a:latin typeface="Times New Roman"/>
                          <a:ea typeface="Times New Roman"/>
                          <a:cs typeface="Times New Roman"/>
                          <a:sym typeface="Times New Roman"/>
                        </a:rPr>
                        <a:t>9</a:t>
                      </a:r>
                      <a:r>
                        <a:rPr lang="lt-LT" sz="1200" u="none" strike="noStrike" cap="none" dirty="0">
                          <a:latin typeface="Times New Roman"/>
                          <a:ea typeface="Times New Roman"/>
                          <a:cs typeface="Times New Roman"/>
                          <a:sym typeface="Times New Roman"/>
                        </a:rPr>
                        <a:t>	10</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CFE2F3"/>
                    </a:solidFill>
                  </a:tcPr>
                </a:tc>
                <a:tc hMerge="1">
                  <a:txBody>
                    <a:bodyPr/>
                    <a:lstStyle/>
                    <a:p>
                      <a:endParaRPr lang="lt-LT"/>
                    </a:p>
                  </a:txBody>
                  <a:tcPr/>
                </a:tc>
                <a:extLst>
                  <a:ext uri="{0D108BD9-81ED-4DB2-BD59-A6C34878D82A}">
                    <a16:rowId xmlns:a16="http://schemas.microsoft.com/office/drawing/2014/main" xmlns="" val="10000"/>
                  </a:ext>
                </a:extLst>
              </a:tr>
              <a:tr h="266700">
                <a:tc>
                  <a:txBody>
                    <a:bodyPr/>
                    <a:lstStyle/>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Šiandien yra</a:t>
                      </a:r>
                      <a:endParaRPr sz="1100" u="none" strike="noStrike" cap="none">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(data)</a:t>
                      </a:r>
                      <a:endParaRPr sz="1100" u="none" strike="noStrike" cap="none">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a:latin typeface="Times New Roman"/>
                          <a:ea typeface="Times New Roman"/>
                          <a:cs typeface="Times New Roman"/>
                          <a:sym typeface="Times New Roman"/>
                        </a:rPr>
                        <a:t> </a:t>
                      </a:r>
                      <a:endParaRPr sz="1100" u="none" strike="noStrike" cap="none">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tc>
                  <a:txBody>
                    <a:bodyPr/>
                    <a:lstStyle/>
                    <a:p>
                      <a:pPr marL="0" marR="0" lvl="0" indent="0" algn="l"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Šios dienos tikslas</a:t>
                      </a:r>
                      <a:endParaRPr sz="1100" u="none" strike="noStrike" cap="none" dirty="0">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 </a:t>
                      </a:r>
                      <a:endParaRPr sz="1100" u="none" strike="noStrike" cap="none" dirty="0">
                        <a:latin typeface="Arial"/>
                        <a:ea typeface="Arial"/>
                        <a:cs typeface="Arial"/>
                        <a:sym typeface="Arial"/>
                      </a:endParaRPr>
                    </a:p>
                    <a:p>
                      <a:pPr marL="0" marR="0" lvl="0" indent="0" algn="l" rtl="0">
                        <a:lnSpc>
                          <a:spcPct val="115000"/>
                        </a:lnSpc>
                        <a:spcBef>
                          <a:spcPts val="0"/>
                        </a:spcBef>
                        <a:spcAft>
                          <a:spcPts val="0"/>
                        </a:spcAft>
                        <a:buNone/>
                      </a:pPr>
                      <a:r>
                        <a:rPr lang="lt-LT" sz="1200" u="none" strike="noStrike" cap="none" dirty="0">
                          <a:latin typeface="Times New Roman"/>
                          <a:ea typeface="Times New Roman"/>
                          <a:cs typeface="Times New Roman"/>
                          <a:sym typeface="Times New Roman"/>
                        </a:rPr>
                        <a:t> </a:t>
                      </a:r>
                      <a:endParaRPr sz="1100" u="none" strike="noStrike" cap="none" dirty="0">
                        <a:latin typeface="Arial"/>
                        <a:ea typeface="Arial"/>
                        <a:cs typeface="Arial"/>
                        <a:sym typeface="Arial"/>
                      </a:endParaRPr>
                    </a:p>
                  </a:txBody>
                  <a:tcPr marL="63500" marR="63500" marT="63500" marB="6350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rgbClr val="FFF2CC"/>
                    </a:solidFill>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val="38189191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vadinimas 1"/>
          <p:cNvSpPr>
            <a:spLocks noGrp="1"/>
          </p:cNvSpPr>
          <p:nvPr>
            <p:ph type="title"/>
          </p:nvPr>
        </p:nvSpPr>
        <p:spPr>
          <a:xfrm>
            <a:off x="2093163" y="111351"/>
            <a:ext cx="10515600" cy="482773"/>
          </a:xfrm>
        </p:spPr>
        <p:txBody>
          <a:bodyPr>
            <a:normAutofit fontScale="90000"/>
          </a:bodyPr>
          <a:lstStyle/>
          <a:p>
            <a:pPr>
              <a:lnSpc>
                <a:spcPct val="100000"/>
              </a:lnSpc>
            </a:pPr>
            <a:r>
              <a:rPr lang="lt-LT" dirty="0">
                <a:latin typeface="Times New Roman" panose="02020603050405020304" pitchFamily="18" charset="0"/>
                <a:cs typeface="Times New Roman" panose="02020603050405020304" pitchFamily="18" charset="0"/>
              </a:rPr>
              <a:t>Galimi pasirinkimai </a:t>
            </a:r>
          </a:p>
        </p:txBody>
      </p:sp>
      <p:sp>
        <p:nvSpPr>
          <p:cNvPr id="6" name="Teksto vietos rezervavimo ženklas 5"/>
          <p:cNvSpPr>
            <a:spLocks noGrp="1"/>
          </p:cNvSpPr>
          <p:nvPr>
            <p:ph type="body" idx="1"/>
          </p:nvPr>
        </p:nvSpPr>
        <p:spPr>
          <a:xfrm>
            <a:off x="748349" y="857251"/>
            <a:ext cx="2244234" cy="823912"/>
          </a:xfrm>
        </p:spPr>
        <p:txBody>
          <a:bodyPr/>
          <a:lstStyle/>
          <a:p>
            <a:pPr>
              <a:lnSpc>
                <a:spcPct val="100000"/>
              </a:lnSpc>
            </a:pPr>
            <a:r>
              <a:rPr lang="lt-LT" dirty="0">
                <a:latin typeface="Times New Roman" panose="02020603050405020304" pitchFamily="18" charset="0"/>
                <a:cs typeface="Times New Roman" panose="02020603050405020304" pitchFamily="18" charset="0"/>
              </a:rPr>
              <a:t>Tinklaraštis (blogs)</a:t>
            </a:r>
          </a:p>
        </p:txBody>
      </p:sp>
      <p:sp>
        <p:nvSpPr>
          <p:cNvPr id="7" name="Turinio vietos rezervavimo ženklas 6"/>
          <p:cNvSpPr>
            <a:spLocks noGrp="1"/>
          </p:cNvSpPr>
          <p:nvPr>
            <p:ph sz="half" idx="2"/>
          </p:nvPr>
        </p:nvSpPr>
        <p:spPr>
          <a:xfrm>
            <a:off x="1120130" y="1653587"/>
            <a:ext cx="3599216" cy="4998050"/>
          </a:xfrm>
        </p:spPr>
        <p:txBody>
          <a:bodyPr>
            <a:normAutofit fontScale="62500" lnSpcReduction="20000"/>
          </a:bodyPr>
          <a:lstStyle/>
          <a:p>
            <a:pPr>
              <a:lnSpc>
                <a:spcPct val="120000"/>
              </a:lnSpc>
            </a:pPr>
            <a:r>
              <a:rPr lang="lt-LT" dirty="0">
                <a:latin typeface="Times New Roman" panose="02020603050405020304" pitchFamily="18" charset="0"/>
                <a:cs typeface="Times New Roman" panose="02020603050405020304" pitchFamily="18" charset="0"/>
              </a:rPr>
              <a:t>Tai vieta, kur galima sukelti visą savo mokymų medžiagą (tekstinę, vaizdinę, nuorodas į įrašus ir žaidimus) ir naudotis tiek </a:t>
            </a:r>
            <a:r>
              <a:rPr lang="lt-LT" i="1" dirty="0" err="1">
                <a:latin typeface="Times New Roman" panose="02020603050405020304" pitchFamily="18" charset="0"/>
                <a:cs typeface="Times New Roman" panose="02020603050405020304" pitchFamily="18" charset="0"/>
              </a:rPr>
              <a:t>online</a:t>
            </a:r>
            <a:r>
              <a:rPr lang="lt-LT" dirty="0">
                <a:latin typeface="Times New Roman" panose="02020603050405020304" pitchFamily="18" charset="0"/>
                <a:cs typeface="Times New Roman" panose="02020603050405020304" pitchFamily="18" charset="0"/>
              </a:rPr>
              <a:t>, tiek </a:t>
            </a:r>
            <a:r>
              <a:rPr lang="lt-LT" i="1" dirty="0" err="1">
                <a:latin typeface="Times New Roman" panose="02020603050405020304" pitchFamily="18" charset="0"/>
                <a:cs typeface="Times New Roman" panose="02020603050405020304" pitchFamily="18" charset="0"/>
              </a:rPr>
              <a:t>offline</a:t>
            </a:r>
            <a:r>
              <a:rPr lang="lt-LT" dirty="0">
                <a:latin typeface="Times New Roman" panose="02020603050405020304" pitchFamily="18" charset="0"/>
                <a:cs typeface="Times New Roman" panose="02020603050405020304" pitchFamily="18" charset="0"/>
              </a:rPr>
              <a:t> režimu.</a:t>
            </a:r>
          </a:p>
          <a:p>
            <a:pPr>
              <a:lnSpc>
                <a:spcPct val="120000"/>
              </a:lnSpc>
            </a:pPr>
            <a:r>
              <a:rPr lang="lt-LT" dirty="0">
                <a:latin typeface="Times New Roman" panose="02020603050405020304" pitchFamily="18" charset="0"/>
                <a:cs typeface="Times New Roman" panose="02020603050405020304" pitchFamily="18" charset="0"/>
              </a:rPr>
              <a:t>Tinklaraštyje galima sisteminti informaciją pagal rubrikas ir naudotis jos paieškos įrankiais,  </a:t>
            </a:r>
          </a:p>
          <a:p>
            <a:pPr>
              <a:lnSpc>
                <a:spcPct val="120000"/>
              </a:lnSpc>
            </a:pPr>
            <a:r>
              <a:rPr lang="lt-LT" dirty="0">
                <a:latin typeface="Times New Roman" panose="02020603050405020304" pitchFamily="18" charset="0"/>
                <a:cs typeface="Times New Roman" panose="02020603050405020304" pitchFamily="18" charset="0"/>
              </a:rPr>
              <a:t>Turi </a:t>
            </a:r>
            <a:r>
              <a:rPr lang="lt-LT" dirty="0" err="1">
                <a:latin typeface="Times New Roman" panose="02020603050405020304" pitchFamily="18" charset="0"/>
                <a:cs typeface="Times New Roman" panose="02020603050405020304" pitchFamily="18" charset="0"/>
              </a:rPr>
              <a:t>interakcijos</a:t>
            </a:r>
            <a:r>
              <a:rPr lang="lt-LT" dirty="0">
                <a:latin typeface="Times New Roman" panose="02020603050405020304" pitchFamily="18" charset="0"/>
                <a:cs typeface="Times New Roman" panose="02020603050405020304" pitchFamily="18" charset="0"/>
              </a:rPr>
              <a:t> funkcionalumą, sukuriant komentarų ir forumų rubrikas. </a:t>
            </a:r>
          </a:p>
          <a:p>
            <a:pPr>
              <a:lnSpc>
                <a:spcPct val="120000"/>
              </a:lnSpc>
            </a:pPr>
            <a:r>
              <a:rPr lang="lt-LT" dirty="0">
                <a:latin typeface="Times New Roman" panose="02020603050405020304" pitchFamily="18" charset="0"/>
                <a:cs typeface="Times New Roman" panose="02020603050405020304" pitchFamily="18" charset="0"/>
              </a:rPr>
              <a:t>Galima kurti mokytojo tinklaraštį arba mokytojo ir mokinių tinklaraščių bendruomenę.</a:t>
            </a:r>
          </a:p>
          <a:p>
            <a:pPr>
              <a:lnSpc>
                <a:spcPct val="120000"/>
              </a:lnSpc>
            </a:pPr>
            <a:endParaRPr lang="lt-LT" dirty="0">
              <a:latin typeface="Times New Roman" panose="02020603050405020304" pitchFamily="18" charset="0"/>
              <a:cs typeface="Times New Roman" panose="02020603050405020304" pitchFamily="18" charset="0"/>
            </a:endParaRPr>
          </a:p>
        </p:txBody>
      </p:sp>
      <p:sp>
        <p:nvSpPr>
          <p:cNvPr id="9" name="Turinio vietos rezervavimo ženklas 8"/>
          <p:cNvSpPr>
            <a:spLocks noGrp="1"/>
          </p:cNvSpPr>
          <p:nvPr>
            <p:ph sz="quarter" idx="4"/>
          </p:nvPr>
        </p:nvSpPr>
        <p:spPr>
          <a:xfrm>
            <a:off x="6882155" y="1653587"/>
            <a:ext cx="3875493" cy="5593656"/>
          </a:xfrm>
        </p:spPr>
        <p:txBody>
          <a:bodyPr>
            <a:normAutofit fontScale="40000" lnSpcReduction="20000"/>
          </a:bodyPr>
          <a:lstStyle/>
          <a:p>
            <a:pPr>
              <a:lnSpc>
                <a:spcPct val="120000"/>
              </a:lnSpc>
            </a:pPr>
            <a:r>
              <a:rPr lang="lt-LT" dirty="0">
                <a:latin typeface="Times New Roman" panose="02020603050405020304" pitchFamily="18" charset="0"/>
                <a:cs typeface="Times New Roman" panose="02020603050405020304" pitchFamily="18" charset="0"/>
              </a:rPr>
              <a:t>Gera priemonė mokymosi procesui ir santykiams su mokiniais palaikyti.</a:t>
            </a:r>
          </a:p>
          <a:p>
            <a:pPr marL="0" indent="0">
              <a:lnSpc>
                <a:spcPct val="120000"/>
              </a:lnSpc>
              <a:buNone/>
            </a:pPr>
            <a:r>
              <a:rPr lang="lt-LT" b="1" dirty="0">
                <a:latin typeface="Times New Roman" panose="02020603050405020304" pitchFamily="18" charset="0"/>
                <a:cs typeface="Times New Roman" panose="02020603050405020304" pitchFamily="18" charset="0"/>
              </a:rPr>
              <a:t>Planuojant vaizdo konferenciją</a:t>
            </a:r>
            <a:r>
              <a:rPr lang="lt-LT" dirty="0">
                <a:latin typeface="Times New Roman" panose="02020603050405020304" pitchFamily="18" charset="0"/>
                <a:cs typeface="Times New Roman" panose="02020603050405020304" pitchFamily="18" charset="0"/>
              </a:rPr>
              <a:t>, atkreipkite dėmesį į tai ar:</a:t>
            </a:r>
          </a:p>
          <a:p>
            <a:pPr>
              <a:lnSpc>
                <a:spcPct val="120000"/>
              </a:lnSpc>
            </a:pPr>
            <a:r>
              <a:rPr lang="lt-LT" dirty="0">
                <a:latin typeface="Times New Roman" panose="02020603050405020304" pitchFamily="18" charset="0"/>
                <a:cs typeface="Times New Roman" panose="02020603050405020304" pitchFamily="18" charset="0"/>
              </a:rPr>
              <a:t> ji nemokama, </a:t>
            </a:r>
          </a:p>
          <a:p>
            <a:pPr>
              <a:lnSpc>
                <a:spcPct val="120000"/>
              </a:lnSpc>
            </a:pPr>
            <a:r>
              <a:rPr lang="lt-LT" dirty="0">
                <a:latin typeface="Times New Roman" panose="02020603050405020304" pitchFamily="18" charset="0"/>
                <a:cs typeface="Times New Roman" panose="02020603050405020304" pitchFamily="18" charset="0"/>
              </a:rPr>
              <a:t>kokia galima jos maksimali trukmė,</a:t>
            </a:r>
          </a:p>
          <a:p>
            <a:pPr>
              <a:lnSpc>
                <a:spcPct val="120000"/>
              </a:lnSpc>
            </a:pPr>
            <a:r>
              <a:rPr lang="lt-LT" dirty="0">
                <a:latin typeface="Times New Roman" panose="02020603050405020304" pitchFamily="18" charset="0"/>
                <a:cs typeface="Times New Roman" panose="02020603050405020304" pitchFamily="18" charset="0"/>
              </a:rPr>
              <a:t>kiek dalyvių gali jungtis vienu metu, </a:t>
            </a:r>
          </a:p>
          <a:p>
            <a:pPr>
              <a:lnSpc>
                <a:spcPct val="120000"/>
              </a:lnSpc>
            </a:pPr>
            <a:r>
              <a:rPr lang="lt-LT" dirty="0">
                <a:latin typeface="Times New Roman" panose="02020603050405020304" pitchFamily="18" charset="0"/>
                <a:cs typeface="Times New Roman" panose="02020603050405020304" pitchFamily="18" charset="0"/>
              </a:rPr>
              <a:t>ar galima sukurti </a:t>
            </a:r>
            <a:r>
              <a:rPr lang="lt-LT" dirty="0" err="1">
                <a:latin typeface="Times New Roman" panose="02020603050405020304" pitchFamily="18" charset="0"/>
                <a:cs typeface="Times New Roman" panose="02020603050405020304" pitchFamily="18" charset="0"/>
              </a:rPr>
              <a:t>video</a:t>
            </a:r>
            <a:r>
              <a:rPr lang="lt-LT" dirty="0">
                <a:latin typeface="Times New Roman" panose="02020603050405020304" pitchFamily="18" charset="0"/>
                <a:cs typeface="Times New Roman" panose="02020603050405020304" pitchFamily="18" charset="0"/>
              </a:rPr>
              <a:t> įrašą ir jį redaguoti, </a:t>
            </a:r>
          </a:p>
          <a:p>
            <a:pPr>
              <a:lnSpc>
                <a:spcPct val="120000"/>
              </a:lnSpc>
            </a:pPr>
            <a:r>
              <a:rPr lang="lt-LT" dirty="0">
                <a:latin typeface="Times New Roman" panose="02020603050405020304" pitchFamily="18" charset="0"/>
                <a:cs typeface="Times New Roman" panose="02020603050405020304" pitchFamily="18" charset="0"/>
              </a:rPr>
              <a:t>ar galima jungtis be slaptažodžio, </a:t>
            </a:r>
          </a:p>
          <a:p>
            <a:pPr>
              <a:lnSpc>
                <a:spcPct val="120000"/>
              </a:lnSpc>
            </a:pPr>
            <a:r>
              <a:rPr lang="lt-LT" dirty="0">
                <a:latin typeface="Times New Roman" panose="02020603050405020304" pitchFamily="18" charset="0"/>
                <a:cs typeface="Times New Roman" panose="02020603050405020304" pitchFamily="18" charset="0"/>
              </a:rPr>
              <a:t>ar  reikalinga papildoma programinė įranga.</a:t>
            </a:r>
          </a:p>
          <a:p>
            <a:pPr marL="0" indent="0">
              <a:lnSpc>
                <a:spcPct val="120000"/>
              </a:lnSpc>
              <a:buNone/>
            </a:pPr>
            <a:r>
              <a:rPr lang="lt-LT" b="1" dirty="0">
                <a:latin typeface="Times New Roman" panose="02020603050405020304" pitchFamily="18" charset="0"/>
                <a:cs typeface="Times New Roman" panose="02020603050405020304" pitchFamily="18" charset="0"/>
              </a:rPr>
              <a:t>Planuojant vaizdo konferenciją</a:t>
            </a:r>
            <a:r>
              <a:rPr lang="lt-LT" dirty="0">
                <a:latin typeface="Times New Roman" panose="02020603050405020304" pitchFamily="18" charset="0"/>
                <a:cs typeface="Times New Roman" panose="02020603050405020304" pitchFamily="18" charset="0"/>
              </a:rPr>
              <a:t>, reikia:</a:t>
            </a:r>
          </a:p>
          <a:p>
            <a:pPr>
              <a:lnSpc>
                <a:spcPct val="120000"/>
              </a:lnSpc>
            </a:pPr>
            <a:r>
              <a:rPr lang="lt-LT" dirty="0">
                <a:latin typeface="Times New Roman" panose="02020603050405020304" pitchFamily="18" charset="0"/>
                <a:cs typeface="Times New Roman" panose="02020603050405020304" pitchFamily="18" charset="0"/>
              </a:rPr>
              <a:t>Suplanuoti mažesnės apimties turinį (nuo trečdalio iki pusės)</a:t>
            </a:r>
          </a:p>
          <a:p>
            <a:pPr>
              <a:lnSpc>
                <a:spcPct val="120000"/>
              </a:lnSpc>
            </a:pPr>
            <a:r>
              <a:rPr lang="lt-LT" dirty="0">
                <a:latin typeface="Times New Roman" panose="02020603050405020304" pitchFamily="18" charset="0"/>
                <a:cs typeface="Times New Roman" panose="02020603050405020304" pitchFamily="18" charset="0"/>
              </a:rPr>
              <a:t>Parašyti mokinių užsiregistruoti, kad galėtumėte fiksuoti jų lankomumą. Įvertinkite tai, kad registracija ir įsitraukimas į veiklas taip pat užims laiko.</a:t>
            </a:r>
          </a:p>
          <a:p>
            <a:pPr>
              <a:lnSpc>
                <a:spcPct val="120000"/>
              </a:lnSpc>
            </a:pPr>
            <a:r>
              <a:rPr lang="lt-LT" dirty="0">
                <a:latin typeface="Times New Roman" panose="02020603050405020304" pitchFamily="18" charset="0"/>
                <a:cs typeface="Times New Roman" panose="02020603050405020304" pitchFamily="18" charset="0"/>
              </a:rPr>
              <a:t>Nekalbėkite ilgiau kaip 8-12 min. ir paprašykite mokinių diskutuoti tarpusavyje ir paprašykite pristatyti savo diskusijos rezultatus arba kilusius klausimus</a:t>
            </a:r>
            <a:r>
              <a:rPr lang="lt-LT" dirty="0" smtClean="0">
                <a:latin typeface="Times New Roman" panose="02020603050405020304" pitchFamily="18" charset="0"/>
                <a:cs typeface="Times New Roman" panose="02020603050405020304" pitchFamily="18" charset="0"/>
              </a:rPr>
              <a:t>.</a:t>
            </a:r>
            <a:endParaRPr lang="lt-LT" dirty="0">
              <a:latin typeface="Times New Roman" panose="02020603050405020304" pitchFamily="18" charset="0"/>
              <a:cs typeface="Times New Roman" panose="02020603050405020304" pitchFamily="18" charset="0"/>
            </a:endParaRPr>
          </a:p>
        </p:txBody>
      </p:sp>
      <p:sp>
        <p:nvSpPr>
          <p:cNvPr id="10" name="Turinio vietos rezervavimo ženklas 6"/>
          <p:cNvSpPr txBox="1">
            <a:spLocks/>
          </p:cNvSpPr>
          <p:nvPr/>
        </p:nvSpPr>
        <p:spPr>
          <a:xfrm>
            <a:off x="8106757" y="1763248"/>
            <a:ext cx="4085243" cy="449914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lt-LT" dirty="0">
              <a:latin typeface="Times New Roman" panose="02020603050405020304" pitchFamily="18" charset="0"/>
              <a:cs typeface="Times New Roman" panose="02020603050405020304" pitchFamily="18" charset="0"/>
            </a:endParaRPr>
          </a:p>
        </p:txBody>
      </p:sp>
      <p:sp>
        <p:nvSpPr>
          <p:cNvPr id="11" name="Teksto vietos rezervavimo ženklas 7"/>
          <p:cNvSpPr txBox="1">
            <a:spLocks/>
          </p:cNvSpPr>
          <p:nvPr/>
        </p:nvSpPr>
        <p:spPr>
          <a:xfrm>
            <a:off x="7350963" y="688254"/>
            <a:ext cx="2798415"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pPr>
              <a:lnSpc>
                <a:spcPct val="100000"/>
              </a:lnSpc>
            </a:pPr>
            <a:r>
              <a:rPr lang="lt-LT" dirty="0">
                <a:latin typeface="Times New Roman" panose="02020603050405020304" pitchFamily="18" charset="0"/>
                <a:cs typeface="Times New Roman" panose="02020603050405020304" pitchFamily="18" charset="0"/>
              </a:rPr>
              <a:t>Vaizdo konferencijos</a:t>
            </a:r>
          </a:p>
        </p:txBody>
      </p:sp>
    </p:spTree>
    <p:extLst>
      <p:ext uri="{BB962C8B-B14F-4D97-AF65-F5344CB8AC3E}">
        <p14:creationId xmlns:p14="http://schemas.microsoft.com/office/powerpoint/2010/main" val="34035982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lt-LT" dirty="0" smtClean="0">
                <a:latin typeface="Times New Roman" panose="02020603050405020304" pitchFamily="18" charset="0"/>
                <a:cs typeface="Times New Roman" panose="02020603050405020304" pitchFamily="18" charset="0"/>
              </a:rPr>
              <a:t>Ugdymo sodas </a:t>
            </a:r>
            <a:endParaRPr lang="lt-LT"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1912619"/>
            <a:ext cx="10515600" cy="4264343"/>
          </a:xfrm>
        </p:spPr>
        <p:txBody>
          <a:bodyPr>
            <a:normAutofit lnSpcReduction="10000"/>
          </a:bodyPr>
          <a:lstStyle/>
          <a:p>
            <a:pPr>
              <a:buFont typeface="Wingdings" panose="05000000000000000000" pitchFamily="2" charset="2"/>
              <a:buChar char="Ø"/>
            </a:pPr>
            <a:r>
              <a:rPr lang="lt-LT" sz="2400" dirty="0" smtClean="0">
                <a:latin typeface="Times New Roman" panose="02020603050405020304" pitchFamily="18" charset="0"/>
                <a:cs typeface="Times New Roman" panose="02020603050405020304" pitchFamily="18" charset="0"/>
              </a:rPr>
              <a:t>Dorinis:</a:t>
            </a:r>
            <a:r>
              <a:rPr lang="lt-LT" sz="2400" dirty="0" smtClean="0">
                <a:latin typeface="Times New Roman" panose="02020603050405020304" pitchFamily="18" charset="0"/>
                <a:cs typeface="Times New Roman" panose="02020603050405020304" pitchFamily="18" charset="0"/>
                <a:hlinkClick r:id="rId2"/>
              </a:rPr>
              <a:t> https</a:t>
            </a:r>
            <a:r>
              <a:rPr lang="lt-LT" sz="2400" dirty="0">
                <a:latin typeface="Times New Roman" panose="02020603050405020304" pitchFamily="18" charset="0"/>
                <a:cs typeface="Times New Roman" panose="02020603050405020304" pitchFamily="18" charset="0"/>
                <a:hlinkClick r:id="rId2"/>
              </a:rPr>
              <a:t>://duomenys.ugdome.lt/?/mm/</a:t>
            </a:r>
            <a:r>
              <a:rPr lang="lt-LT" sz="2400" b="1" dirty="0">
                <a:latin typeface="Times New Roman" panose="02020603050405020304" pitchFamily="18" charset="0"/>
                <a:cs typeface="Times New Roman" panose="02020603050405020304" pitchFamily="18" charset="0"/>
                <a:hlinkClick r:id="rId2"/>
              </a:rPr>
              <a:t>dorinis</a:t>
            </a:r>
            <a:endParaRPr lang="lt-LT" sz="2400" b="1" dirty="0" smtClean="0">
              <a:latin typeface="Times New Roman" panose="02020603050405020304" pitchFamily="18" charset="0"/>
              <a:cs typeface="Times New Roman" panose="02020603050405020304" pitchFamily="18" charset="0"/>
            </a:endParaRPr>
          </a:p>
          <a:p>
            <a:pPr marL="0" indent="0">
              <a:buNone/>
            </a:pPr>
            <a:r>
              <a:rPr lang="lt-LT" sz="2400" dirty="0" smtClean="0">
                <a:latin typeface="Times New Roman" panose="02020603050405020304" pitchFamily="18" charset="0"/>
                <a:cs typeface="Times New Roman" panose="02020603050405020304" pitchFamily="18" charset="0"/>
              </a:rPr>
              <a:t>Skiltys</a:t>
            </a:r>
            <a:r>
              <a:rPr lang="lt-LT" sz="2400" dirty="0">
                <a:latin typeface="Times New Roman" panose="02020603050405020304" pitchFamily="18" charset="0"/>
                <a:cs typeface="Times New Roman" panose="02020603050405020304" pitchFamily="18" charset="0"/>
              </a:rPr>
              <a:t>: „</a:t>
            </a:r>
            <a:r>
              <a:rPr lang="lt-LT" sz="2400" b="1" dirty="0">
                <a:latin typeface="Times New Roman" panose="02020603050405020304" pitchFamily="18" charset="0"/>
                <a:cs typeface="Times New Roman" panose="02020603050405020304" pitchFamily="18" charset="0"/>
              </a:rPr>
              <a:t>Aktualijos </a:t>
            </a:r>
            <a:r>
              <a:rPr lang="lt-LT" sz="2400" dirty="0">
                <a:latin typeface="Times New Roman" panose="02020603050405020304" pitchFamily="18" charset="0"/>
                <a:cs typeface="Times New Roman" panose="02020603050405020304" pitchFamily="18" charset="0"/>
              </a:rPr>
              <a:t>“, „</a:t>
            </a:r>
            <a:r>
              <a:rPr lang="lt-LT" sz="2400" b="1" dirty="0">
                <a:latin typeface="Times New Roman" panose="02020603050405020304" pitchFamily="18" charset="0"/>
                <a:cs typeface="Times New Roman" panose="02020603050405020304" pitchFamily="18" charset="0"/>
              </a:rPr>
              <a:t>Dokumentai</a:t>
            </a:r>
            <a:r>
              <a:rPr lang="lt-LT" sz="2400" dirty="0">
                <a:latin typeface="Times New Roman" panose="02020603050405020304" pitchFamily="18" charset="0"/>
                <a:cs typeface="Times New Roman" panose="02020603050405020304" pitchFamily="18" charset="0"/>
              </a:rPr>
              <a:t>“, „</a:t>
            </a:r>
            <a:r>
              <a:rPr lang="lt-LT" sz="2400" b="1" dirty="0">
                <a:latin typeface="Times New Roman" panose="02020603050405020304" pitchFamily="18" charset="0"/>
                <a:cs typeface="Times New Roman" panose="02020603050405020304" pitchFamily="18" charset="0"/>
              </a:rPr>
              <a:t>Mokymo priemonės</a:t>
            </a:r>
            <a:r>
              <a:rPr lang="lt-LT" sz="2400" dirty="0">
                <a:latin typeface="Times New Roman" panose="02020603050405020304" pitchFamily="18" charset="0"/>
                <a:cs typeface="Times New Roman" panose="02020603050405020304" pitchFamily="18" charset="0"/>
              </a:rPr>
              <a:t>“, „</a:t>
            </a:r>
            <a:r>
              <a:rPr lang="lt-LT" sz="2400" b="1" dirty="0">
                <a:latin typeface="Times New Roman" panose="02020603050405020304" pitchFamily="18" charset="0"/>
                <a:cs typeface="Times New Roman" panose="02020603050405020304" pitchFamily="18" charset="0"/>
              </a:rPr>
              <a:t>Metodinės </a:t>
            </a:r>
            <a:r>
              <a:rPr lang="lt-LT" sz="2400" b="1" dirty="0" smtClean="0">
                <a:latin typeface="Times New Roman" panose="02020603050405020304" pitchFamily="18" charset="0"/>
                <a:cs typeface="Times New Roman" panose="02020603050405020304" pitchFamily="18" charset="0"/>
              </a:rPr>
              <a:t>rekomendacijos</a:t>
            </a:r>
            <a:r>
              <a:rPr lang="lt-LT" sz="2400" dirty="0">
                <a:latin typeface="Times New Roman" panose="02020603050405020304" pitchFamily="18" charset="0"/>
                <a:cs typeface="Times New Roman" panose="02020603050405020304" pitchFamily="18" charset="0"/>
              </a:rPr>
              <a:t>“, </a:t>
            </a:r>
            <a:r>
              <a:rPr lang="lt-LT" sz="2400" b="1" dirty="0">
                <a:latin typeface="Times New Roman" panose="02020603050405020304" pitchFamily="18" charset="0"/>
                <a:cs typeface="Times New Roman" panose="02020603050405020304" pitchFamily="18" charset="0"/>
              </a:rPr>
              <a:t>Mokytojo biblioteka</a:t>
            </a:r>
            <a:r>
              <a:rPr lang="lt-LT" sz="2400" dirty="0">
                <a:latin typeface="Times New Roman" panose="02020603050405020304" pitchFamily="18" charset="0"/>
                <a:cs typeface="Times New Roman" panose="02020603050405020304" pitchFamily="18" charset="0"/>
              </a:rPr>
              <a:t>“ ir kt</a:t>
            </a:r>
            <a:r>
              <a:rPr lang="lt-LT" sz="2400" dirty="0" smtClean="0">
                <a:latin typeface="Times New Roman" panose="02020603050405020304" pitchFamily="18" charset="0"/>
                <a:cs typeface="Times New Roman" panose="02020603050405020304" pitchFamily="18" charset="0"/>
              </a:rPr>
              <a:t>.;</a:t>
            </a:r>
          </a:p>
          <a:p>
            <a:pPr marL="0" indent="0">
              <a:buNone/>
            </a:pPr>
            <a:endParaRPr lang="lt-LT" sz="2400" dirty="0">
              <a:latin typeface="Times New Roman" panose="02020603050405020304" pitchFamily="18" charset="0"/>
              <a:cs typeface="Times New Roman" panose="02020603050405020304" pitchFamily="18" charset="0"/>
            </a:endParaRPr>
          </a:p>
          <a:p>
            <a:pPr marL="457200" lvl="1" indent="0">
              <a:buNone/>
            </a:pPr>
            <a:r>
              <a:rPr lang="lt-LT" b="1" dirty="0" smtClean="0">
                <a:latin typeface="Times New Roman" panose="02020603050405020304" pitchFamily="18" charset="0"/>
                <a:cs typeface="Times New Roman" panose="02020603050405020304" pitchFamily="18" charset="0"/>
              </a:rPr>
              <a:t>Mokymo priemonės:</a:t>
            </a:r>
          </a:p>
          <a:p>
            <a:pPr lvl="1"/>
            <a:r>
              <a:rPr lang="lt-LT" dirty="0" smtClean="0">
                <a:latin typeface="Times New Roman" panose="02020603050405020304" pitchFamily="18" charset="0"/>
                <a:cs typeface="Times New Roman" panose="02020603050405020304" pitchFamily="18" charset="0"/>
              </a:rPr>
              <a:t> </a:t>
            </a:r>
            <a:r>
              <a:rPr lang="lt-LT" dirty="0" smtClean="0">
                <a:latin typeface="Times New Roman" panose="02020603050405020304" pitchFamily="18" charset="0"/>
                <a:cs typeface="Times New Roman" panose="02020603050405020304" pitchFamily="18" charset="0"/>
                <a:hlinkClick r:id="rId3"/>
              </a:rPr>
              <a:t>Skaitmeninė mokymosi priemonė. Dorinis ugdymas XI-XII kl</a:t>
            </a:r>
            <a:r>
              <a:rPr lang="lt-LT" dirty="0" smtClean="0">
                <a:latin typeface="Times New Roman" panose="02020603050405020304" pitchFamily="18" charset="0"/>
                <a:cs typeface="Times New Roman" panose="02020603050405020304" pitchFamily="18" charset="0"/>
              </a:rPr>
              <a:t>.</a:t>
            </a:r>
          </a:p>
          <a:p>
            <a:pPr lvl="1"/>
            <a:r>
              <a:rPr lang="lt-LT" dirty="0" smtClean="0">
                <a:latin typeface="Times New Roman" panose="02020603050405020304" pitchFamily="18" charset="0"/>
                <a:cs typeface="Times New Roman" panose="02020603050405020304" pitchFamily="18" charset="0"/>
                <a:hlinkClick r:id="rId4"/>
              </a:rPr>
              <a:t>Kaip </a:t>
            </a:r>
            <a:r>
              <a:rPr lang="lt-LT" dirty="0">
                <a:latin typeface="Times New Roman" panose="02020603050405020304" pitchFamily="18" charset="0"/>
                <a:cs typeface="Times New Roman" panose="02020603050405020304" pitchFamily="18" charset="0"/>
                <a:hlinkClick r:id="rId4"/>
              </a:rPr>
              <a:t>elgtis </a:t>
            </a:r>
            <a:r>
              <a:rPr lang="lt-LT" dirty="0" smtClean="0">
                <a:latin typeface="Times New Roman" panose="02020603050405020304" pitchFamily="18" charset="0"/>
                <a:cs typeface="Times New Roman" panose="02020603050405020304" pitchFamily="18" charset="0"/>
                <a:hlinkClick r:id="rId4"/>
              </a:rPr>
              <a:t>krizinėse </a:t>
            </a:r>
            <a:r>
              <a:rPr lang="lt-LT" dirty="0">
                <a:latin typeface="Times New Roman" panose="02020603050405020304" pitchFamily="18" charset="0"/>
                <a:cs typeface="Times New Roman" panose="02020603050405020304" pitchFamily="18" charset="0"/>
                <a:hlinkClick r:id="rId4"/>
              </a:rPr>
              <a:t>situacijoje?</a:t>
            </a:r>
            <a:r>
              <a:rPr lang="lt-LT" dirty="0">
                <a:latin typeface="Times New Roman" panose="02020603050405020304" pitchFamily="18" charset="0"/>
                <a:cs typeface="Times New Roman" panose="02020603050405020304" pitchFamily="18" charset="0"/>
              </a:rPr>
              <a:t>  </a:t>
            </a:r>
            <a:r>
              <a:rPr lang="lt-LT" dirty="0" smtClean="0">
                <a:latin typeface="Times New Roman" panose="02020603050405020304" pitchFamily="18" charset="0"/>
                <a:cs typeface="Times New Roman" panose="02020603050405020304" pitchFamily="18" charset="0"/>
              </a:rPr>
              <a:t>R</a:t>
            </a:r>
            <a:r>
              <a:rPr lang="lt-LT" dirty="0">
                <a:latin typeface="Times New Roman" panose="02020603050405020304" pitchFamily="18" charset="0"/>
                <a:cs typeface="Times New Roman" panose="02020603050405020304" pitchFamily="18" charset="0"/>
              </a:rPr>
              <a:t>ekomendacijos mokyklų darbuotojams kaip padėti sau ir kitiems krizės metu, kurias </a:t>
            </a:r>
            <a:r>
              <a:rPr lang="lt-LT" dirty="0" smtClean="0">
                <a:latin typeface="Times New Roman" panose="02020603050405020304" pitchFamily="18" charset="0"/>
                <a:cs typeface="Times New Roman" panose="02020603050405020304" pitchFamily="18" charset="0"/>
              </a:rPr>
              <a:t>parengė NŠA </a:t>
            </a:r>
            <a:r>
              <a:rPr lang="lt-LT" dirty="0">
                <a:latin typeface="Times New Roman" panose="02020603050405020304" pitchFamily="18" charset="0"/>
                <a:cs typeface="Times New Roman" panose="02020603050405020304" pitchFamily="18" charset="0"/>
              </a:rPr>
              <a:t>agentūros Psichologijos skyriaus </a:t>
            </a:r>
            <a:r>
              <a:rPr lang="lt-LT" dirty="0" smtClean="0">
                <a:latin typeface="Times New Roman" panose="02020603050405020304" pitchFamily="18" charset="0"/>
                <a:cs typeface="Times New Roman" panose="02020603050405020304" pitchFamily="18" charset="0"/>
              </a:rPr>
              <a:t>specialistai.</a:t>
            </a:r>
            <a:endParaRPr lang="lt-LT" dirty="0">
              <a:latin typeface="Times New Roman" panose="02020603050405020304" pitchFamily="18" charset="0"/>
              <a:cs typeface="Times New Roman" panose="02020603050405020304" pitchFamily="18" charset="0"/>
            </a:endParaRPr>
          </a:p>
          <a:p>
            <a:pPr lvl="1"/>
            <a:endParaRPr lang="lt-LT"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lt-LT" sz="2400" dirty="0">
                <a:latin typeface="Times New Roman" panose="02020603050405020304" pitchFamily="18" charset="0"/>
                <a:cs typeface="Times New Roman" panose="02020603050405020304" pitchFamily="18" charset="0"/>
              </a:rPr>
              <a:t>Integruojamas </a:t>
            </a:r>
            <a:r>
              <a:rPr lang="lt-LT" sz="2400" dirty="0" smtClean="0">
                <a:latin typeface="Times New Roman" panose="02020603050405020304" pitchFamily="18" charset="0"/>
                <a:cs typeface="Times New Roman" panose="02020603050405020304" pitchFamily="18" charset="0"/>
              </a:rPr>
              <a:t>turinys:</a:t>
            </a:r>
            <a:r>
              <a:rPr lang="lt-LT" sz="2400" dirty="0">
                <a:latin typeface="Times New Roman" panose="02020603050405020304" pitchFamily="18" charset="0"/>
                <a:cs typeface="Times New Roman" panose="02020603050405020304" pitchFamily="18" charset="0"/>
                <a:hlinkClick r:id="rId5"/>
              </a:rPr>
              <a:t> https://duomenys.ugdome.lt/?/mm/dry</a:t>
            </a:r>
            <a:endParaRPr lang="lt-LT" sz="2400" dirty="0">
              <a:latin typeface="Times New Roman" panose="02020603050405020304" pitchFamily="18" charset="0"/>
              <a:cs typeface="Times New Roman" panose="02020603050405020304" pitchFamily="18" charset="0"/>
            </a:endParaRPr>
          </a:p>
          <a:p>
            <a:pPr marL="457200" indent="-457200">
              <a:buFont typeface="+mj-lt"/>
              <a:buAutoNum type="arabicPeriod"/>
            </a:pPr>
            <a:endParaRPr lang="lt-LT"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endParaRPr lang="lt-LT" sz="2000" dirty="0" smtClean="0">
              <a:latin typeface="Times New Roman" panose="02020603050405020304" pitchFamily="18" charset="0"/>
              <a:cs typeface="Times New Roman" panose="02020603050405020304" pitchFamily="18" charset="0"/>
            </a:endParaRPr>
          </a:p>
          <a:p>
            <a:pPr marL="457200" indent="-457200">
              <a:buFont typeface="+mj-lt"/>
              <a:buAutoNum type="arabicPeriod"/>
            </a:pPr>
            <a:endParaRPr lang="lt-LT" sz="2000" dirty="0">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lt-LT" dirty="0"/>
          </a:p>
          <a:p>
            <a:pPr>
              <a:buFont typeface="Wingdings" panose="05000000000000000000" pitchFamily="2" charset="2"/>
              <a:buChar char="Ø"/>
            </a:pPr>
            <a:endParaRPr lang="lt-LT"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6"/>
          <a:stretch>
            <a:fillRect/>
          </a:stretch>
        </p:blipFill>
        <p:spPr>
          <a:xfrm>
            <a:off x="8129016" y="230188"/>
            <a:ext cx="3733800" cy="1286828"/>
          </a:xfrm>
          <a:prstGeom prst="rect">
            <a:avLst/>
          </a:prstGeom>
        </p:spPr>
      </p:pic>
    </p:spTree>
    <p:extLst>
      <p:ext uri="{BB962C8B-B14F-4D97-AF65-F5344CB8AC3E}">
        <p14:creationId xmlns:p14="http://schemas.microsoft.com/office/powerpoint/2010/main" val="388442110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5312</TotalTime>
  <Words>454</Words>
  <Application>Microsoft Office PowerPoint</Application>
  <PresentationFormat>Widescreen</PresentationFormat>
  <Paragraphs>129</Paragraphs>
  <Slides>11</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Arial</vt:lpstr>
      <vt:lpstr>Calibri</vt:lpstr>
      <vt:lpstr>Calibri Light</vt:lpstr>
      <vt:lpstr>Noto Sans Symbols</vt:lpstr>
      <vt:lpstr>Times New Roman</vt:lpstr>
      <vt:lpstr>Wingdings</vt:lpstr>
      <vt:lpstr>Office Theme</vt:lpstr>
      <vt:lpstr>Nuotolinis dorinis ugdymas</vt:lpstr>
      <vt:lpstr>Nesukelkime kolektyvinės  naujų edukacinių medijų ir  namų darbų lavinos, kuri užlies ne tik mokinius, bet ir jų tėvus.  Sustokime ir pagalvokime, kur visame šiame sraute yra mūsų mokinys, vaikas, kuriam reikia palaikymo, supratimo, kad galėtų naujai persiformuoti pasaulį. </vt:lpstr>
      <vt:lpstr>Apie ką reikia pagalvoti? Patarimai </vt:lpstr>
      <vt:lpstr> Ugdymo proceso planavimas. Patarimai: </vt:lpstr>
      <vt:lpstr>Įgyvendinimas. Patarimai</vt:lpstr>
      <vt:lpstr> Mokymo metodai, tinkantis nuotoliniam mokymui </vt:lpstr>
      <vt:lpstr>Mokinio veiklos planavimo pavyzdys</vt:lpstr>
      <vt:lpstr>Galimi pasirinkimai </vt:lpstr>
      <vt:lpstr>Ugdymo sodas </vt:lpstr>
      <vt:lpstr>NŠA PAGALBA</vt:lpstr>
      <vt:lpstr>Dėkui ir likim sveiki</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Eglė Vaivadienė</dc:creator>
  <cp:lastModifiedBy>UPC</cp:lastModifiedBy>
  <cp:revision>72</cp:revision>
  <dcterms:created xsi:type="dcterms:W3CDTF">2020-03-24T08:49:36Z</dcterms:created>
  <dcterms:modified xsi:type="dcterms:W3CDTF">2020-03-31T09:07:12Z</dcterms:modified>
</cp:coreProperties>
</file>