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52"/>
  </p:notesMasterIdLst>
  <p:sldIdLst>
    <p:sldId id="309" r:id="rId2"/>
    <p:sldId id="310" r:id="rId3"/>
    <p:sldId id="311" r:id="rId4"/>
    <p:sldId id="312" r:id="rId5"/>
    <p:sldId id="313" r:id="rId6"/>
    <p:sldId id="314" r:id="rId7"/>
    <p:sldId id="317" r:id="rId8"/>
    <p:sldId id="261" r:id="rId9"/>
    <p:sldId id="287" r:id="rId10"/>
    <p:sldId id="307" r:id="rId11"/>
    <p:sldId id="308" r:id="rId12"/>
    <p:sldId id="288" r:id="rId13"/>
    <p:sldId id="262" r:id="rId14"/>
    <p:sldId id="270" r:id="rId15"/>
    <p:sldId id="275" r:id="rId16"/>
    <p:sldId id="263" r:id="rId17"/>
    <p:sldId id="291" r:id="rId18"/>
    <p:sldId id="289" r:id="rId19"/>
    <p:sldId id="264" r:id="rId20"/>
    <p:sldId id="290" r:id="rId21"/>
    <p:sldId id="265" r:id="rId22"/>
    <p:sldId id="292" r:id="rId23"/>
    <p:sldId id="273" r:id="rId24"/>
    <p:sldId id="266" r:id="rId25"/>
    <p:sldId id="293" r:id="rId26"/>
    <p:sldId id="267" r:id="rId27"/>
    <p:sldId id="268" r:id="rId28"/>
    <p:sldId id="294" r:id="rId29"/>
    <p:sldId id="271" r:id="rId30"/>
    <p:sldId id="303" r:id="rId31"/>
    <p:sldId id="285" r:id="rId32"/>
    <p:sldId id="276" r:id="rId33"/>
    <p:sldId id="277" r:id="rId34"/>
    <p:sldId id="284" r:id="rId35"/>
    <p:sldId id="295" r:id="rId36"/>
    <p:sldId id="297" r:id="rId37"/>
    <p:sldId id="283" r:id="rId38"/>
    <p:sldId id="278" r:id="rId39"/>
    <p:sldId id="301" r:id="rId40"/>
    <p:sldId id="286" r:id="rId41"/>
    <p:sldId id="279" r:id="rId42"/>
    <p:sldId id="282" r:id="rId43"/>
    <p:sldId id="281" r:id="rId44"/>
    <p:sldId id="302" r:id="rId45"/>
    <p:sldId id="269" r:id="rId46"/>
    <p:sldId id="296" r:id="rId47"/>
    <p:sldId id="315" r:id="rId48"/>
    <p:sldId id="318" r:id="rId49"/>
    <p:sldId id="319" r:id="rId50"/>
    <p:sldId id="316"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8E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667" autoAdjust="0"/>
  </p:normalViewPr>
  <p:slideViewPr>
    <p:cSldViewPr snapToGrid="0">
      <p:cViewPr varScale="1">
        <p:scale>
          <a:sx n="61" d="100"/>
          <a:sy n="61" d="100"/>
        </p:scale>
        <p:origin x="1260"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9E8811-1C03-4116-B711-EB6720DDFB1F}" type="datetimeFigureOut">
              <a:rPr lang="en-GB" smtClean="0"/>
              <a:t>21/09/2020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D6423A-75FC-485A-9E75-7BAA18DA81C7}" type="slidenum">
              <a:rPr lang="en-GB" smtClean="0"/>
              <a:t>‹#›</a:t>
            </a:fld>
            <a:endParaRPr lang="en-GB"/>
          </a:p>
        </p:txBody>
      </p:sp>
    </p:spTree>
    <p:extLst>
      <p:ext uri="{BB962C8B-B14F-4D97-AF65-F5344CB8AC3E}">
        <p14:creationId xmlns:p14="http://schemas.microsoft.com/office/powerpoint/2010/main" val="2460265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1</a:t>
            </a:fld>
            <a:endParaRPr lang="en-GB"/>
          </a:p>
        </p:txBody>
      </p:sp>
    </p:spTree>
    <p:extLst>
      <p:ext uri="{BB962C8B-B14F-4D97-AF65-F5344CB8AC3E}">
        <p14:creationId xmlns:p14="http://schemas.microsoft.com/office/powerpoint/2010/main" val="4103572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err="1" smtClean="0">
                <a:effectLst/>
              </a:rPr>
              <a:t>Iskander</a:t>
            </a:r>
            <a:r>
              <a:rPr lang="lt-LT" dirty="0" smtClean="0">
                <a:effectLst/>
              </a:rPr>
              <a:t>-M</a:t>
            </a:r>
            <a:r>
              <a:rPr lang="lt-LT" baseline="0" dirty="0" smtClean="0">
                <a:effectLst/>
              </a:rPr>
              <a:t> gali nešti iki 80 </a:t>
            </a:r>
            <a:r>
              <a:rPr lang="lt-LT" baseline="0" dirty="0" err="1" smtClean="0">
                <a:effectLst/>
              </a:rPr>
              <a:t>kilotonų</a:t>
            </a:r>
            <a:r>
              <a:rPr lang="lt-LT" baseline="0" dirty="0" smtClean="0">
                <a:effectLst/>
              </a:rPr>
              <a:t> branduolines galvutes</a:t>
            </a:r>
          </a:p>
          <a:p>
            <a:r>
              <a:rPr lang="lt-LT" dirty="0" err="1" smtClean="0">
                <a:effectLst/>
              </a:rPr>
              <a:t>Hirošimos</a:t>
            </a:r>
            <a:r>
              <a:rPr lang="lt-LT" baseline="0" dirty="0" smtClean="0">
                <a:effectLst/>
              </a:rPr>
              <a:t> bombos galia buvo apie 21 </a:t>
            </a:r>
            <a:r>
              <a:rPr lang="lt-LT" baseline="0" dirty="0" err="1" smtClean="0">
                <a:effectLst/>
              </a:rPr>
              <a:t>kilotoną</a:t>
            </a:r>
            <a:endParaRPr lang="lt-LT" dirty="0" smtClean="0">
              <a:effectLst/>
            </a:endParaRPr>
          </a:p>
          <a:p>
            <a:endParaRPr lang="lt-LT" dirty="0" smtClean="0">
              <a:effectLst/>
            </a:endParaRPr>
          </a:p>
          <a:p>
            <a:r>
              <a:rPr lang="lt-LT" dirty="0" smtClean="0">
                <a:effectLst/>
              </a:rPr>
              <a:t>Pasirodo, net 35 proc. atominės bombos sprogimo energijos išskiriama karščio forma. Karščio banga ir šviesos blyksnis aplink sprogimo zoną esančias vietoves pasiekia dar prieš sprogimo bangą. Iš tikrųjų, susprogdinus net vienos </a:t>
            </a:r>
            <a:r>
              <a:rPr lang="lt-LT" dirty="0" err="1" smtClean="0">
                <a:effectLst/>
              </a:rPr>
              <a:t>megatonos</a:t>
            </a:r>
            <a:r>
              <a:rPr lang="lt-LT" dirty="0" smtClean="0">
                <a:effectLst/>
              </a:rPr>
              <a:t> atominę bombą žmonės 21 kilometro spinduliu laikinai apaktų nuo šviesos blyksnio – šis atstumas išauga iki 85 km, jei bomba numetama naktį. Karštis žmones sužalotų labai dideliame plote – 11 km spinduliu žmonės patirtų pirmojo laipsnio, 10 km – antrojo laipsnio, o 8 km – trečiojo laipsnio </a:t>
            </a:r>
            <a:r>
              <a:rPr lang="lt-LT" dirty="0" err="1" smtClean="0">
                <a:effectLst/>
              </a:rPr>
              <a:t>nudegimus</a:t>
            </a:r>
            <a:r>
              <a:rPr lang="lt-LT" dirty="0" smtClean="0">
                <a:effectLst/>
              </a:rPr>
              <a:t>. Labiausiai nudegę žmonės greitai žūtų jau vien dėl šių sužeidimų, tačiau išgyventi jiems būtų sunku ir dėl kitų priežasčių. Sprogimo banga sprogus vienos </a:t>
            </a:r>
            <a:r>
              <a:rPr lang="lt-LT" dirty="0" err="1" smtClean="0">
                <a:effectLst/>
              </a:rPr>
              <a:t>megatonos</a:t>
            </a:r>
            <a:r>
              <a:rPr lang="lt-LT" dirty="0" smtClean="0">
                <a:effectLst/>
              </a:rPr>
              <a:t> atominei bombai būtų neįtikėtinai stipri. 6 km spinduliu aplink sprogimo epicentrą vėjo greitis pasiektų 255 km/h. Nors daugelis žmonių yra pakankamai stiprūs, kad tokį slėgį išgyventų, daugybė vietovėje esančių žmonių žūtų dėl didžiuliu greičiu skrendančių nuolaužų ir griūvančių pastatų.</a:t>
            </a:r>
            <a:endParaRPr lang="en-US" dirty="0" smtClean="0">
              <a:effectLst/>
            </a:endParaRPr>
          </a:p>
          <a:p>
            <a:r>
              <a:rPr lang="lt-LT" dirty="0" smtClean="0">
                <a:effectLst/>
              </a:rPr>
              <a:t>Galiausiai, sprogimą išgyvenusieji turėtų ištverti radiacijos pavojų. Per sprogimą paskleistos radioaktyvios dulkės gali nukeliauti šimtus kilometrų. Net jei radiacijos dozė, kurią patirtų atokiau nuo sprogimo epicentro buvę žmonės, būtų nedidelė, jos pakaktų ilgalaikėms sveikatos problemoms sukurti. Tai yra dalis DNR būtų pažeista, prasidėtų mutacijos, stipriai išaugtų vėžio rizika. Tiesa, tie, kuriems pavyktų pasislėpti bunkeriuose, galėtų išlįsti jau po poros savaičių, nes radioaktyvios dulkės per tiek laiko praranda didžiąją dalį savo pavojingos radiacijos. Primename, kad tokį poveikį turėtų tik vienos </a:t>
            </a:r>
            <a:r>
              <a:rPr lang="lt-LT" dirty="0" err="1" smtClean="0">
                <a:effectLst/>
              </a:rPr>
              <a:t>megatonos</a:t>
            </a:r>
            <a:r>
              <a:rPr lang="lt-LT" dirty="0" smtClean="0">
                <a:effectLst/>
              </a:rPr>
              <a:t> galingumo atominė bomba. Valstybių arsenaluose yra galybė daug galingesnių atominių bombų, kurios sukeltų daug žiauresnes pasekmes. Pavyzdžiui, jei tarp Pakistano ir Indijos kiltų karas, kuriame būtų panaudota 100 nedidelių atominių bombų, Žemės klimatas atvėstų ir visame pasaulyje iškristų kur kas mažiau lietaus. Tai galėtų sutrikdyti žemdirbystę ir nuo bado mirtų galybė žmonių. Pakenkta būtų ir gamtai.</a:t>
            </a:r>
            <a:br>
              <a:rPr lang="lt-LT" dirty="0" smtClean="0">
                <a:effectLst/>
              </a:rPr>
            </a:br>
            <a:r>
              <a:rPr lang="lt-LT" dirty="0" smtClean="0">
                <a:effectLst/>
              </a:rPr>
              <a:t/>
            </a:r>
            <a:br>
              <a:rPr lang="lt-LT" dirty="0" smtClean="0">
                <a:effectLst/>
              </a:rPr>
            </a:br>
            <a:r>
              <a:rPr lang="lt-LT" dirty="0" smtClean="0">
                <a:effectLst/>
              </a:rPr>
              <a:t>Skaitykite daugiau: https://www.15min.lt/mokslasit/straipsnis/laboratorija/koks-is-butu-atomines-bombos-poveikis-zmonems-ir-pastatams-650-748460?copied</a:t>
            </a:r>
            <a:br>
              <a:rPr lang="lt-LT" dirty="0" smtClean="0">
                <a:effectLst/>
              </a:rPr>
            </a:br>
            <a:r>
              <a:rPr lang="lt-LT" dirty="0" smtClean="0">
                <a:effectLst/>
              </a:rPr>
              <a:t/>
            </a:r>
            <a:br>
              <a:rPr lang="lt-LT" dirty="0" smtClean="0">
                <a:effectLst/>
              </a:rPr>
            </a:br>
            <a:r>
              <a:rPr lang="lt-LT" dirty="0" smtClean="0">
                <a:effectLst/>
              </a:rPr>
              <a:t>Skaitykite daugiau: https://www.15min.lt/mokslasit/straipsnis/laboratorija/koks-is-butu-atomines-bombos-poveikis-zmonems-ir-pastatams-650-748460?copied</a:t>
            </a:r>
            <a:endParaRPr lang="lt-LT" dirty="0"/>
          </a:p>
        </p:txBody>
      </p:sp>
      <p:sp>
        <p:nvSpPr>
          <p:cNvPr id="4" name="Slide Number Placeholder 3"/>
          <p:cNvSpPr>
            <a:spLocks noGrp="1"/>
          </p:cNvSpPr>
          <p:nvPr>
            <p:ph type="sldNum" sz="quarter" idx="10"/>
          </p:nvPr>
        </p:nvSpPr>
        <p:spPr/>
        <p:txBody>
          <a:bodyPr/>
          <a:lstStyle/>
          <a:p>
            <a:fld id="{692F57E4-3A5A-4FA5-A83C-B17EE03097B3}" type="slidenum">
              <a:rPr lang="lt-LT" smtClean="0"/>
              <a:t>2</a:t>
            </a:fld>
            <a:endParaRPr lang="lt-LT"/>
          </a:p>
        </p:txBody>
      </p:sp>
    </p:spTree>
    <p:extLst>
      <p:ext uri="{BB962C8B-B14F-4D97-AF65-F5344CB8AC3E}">
        <p14:creationId xmlns:p14="http://schemas.microsoft.com/office/powerpoint/2010/main" val="3260822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err="1" smtClean="0">
                <a:effectLst/>
              </a:rPr>
              <a:t>Iskander</a:t>
            </a:r>
            <a:r>
              <a:rPr lang="lt-LT" dirty="0" smtClean="0">
                <a:effectLst/>
              </a:rPr>
              <a:t>-M</a:t>
            </a:r>
            <a:r>
              <a:rPr lang="lt-LT" baseline="0" dirty="0" smtClean="0">
                <a:effectLst/>
              </a:rPr>
              <a:t> gali nešti iki 80 </a:t>
            </a:r>
            <a:r>
              <a:rPr lang="lt-LT" baseline="0" dirty="0" err="1" smtClean="0">
                <a:effectLst/>
              </a:rPr>
              <a:t>kilotonų</a:t>
            </a:r>
            <a:r>
              <a:rPr lang="lt-LT" baseline="0" dirty="0" smtClean="0">
                <a:effectLst/>
              </a:rPr>
              <a:t> branduolines galvutes</a:t>
            </a:r>
          </a:p>
          <a:p>
            <a:r>
              <a:rPr lang="lt-LT" dirty="0" err="1" smtClean="0">
                <a:effectLst/>
              </a:rPr>
              <a:t>Hirošimos</a:t>
            </a:r>
            <a:r>
              <a:rPr lang="lt-LT" baseline="0" dirty="0" smtClean="0">
                <a:effectLst/>
              </a:rPr>
              <a:t> bombos galia buvo apie 21 </a:t>
            </a:r>
            <a:r>
              <a:rPr lang="lt-LT" baseline="0" dirty="0" err="1" smtClean="0">
                <a:effectLst/>
              </a:rPr>
              <a:t>kilotoną</a:t>
            </a:r>
            <a:endParaRPr lang="lt-LT" dirty="0" smtClean="0">
              <a:effectLst/>
            </a:endParaRPr>
          </a:p>
          <a:p>
            <a:endParaRPr lang="lt-LT" dirty="0" smtClean="0">
              <a:effectLst/>
            </a:endParaRPr>
          </a:p>
          <a:p>
            <a:r>
              <a:rPr lang="lt-LT" dirty="0" smtClean="0">
                <a:effectLst/>
              </a:rPr>
              <a:t>Pasirodo, net 35 proc. atominės bombos sprogimo energijos išskiriama karščio forma. Karščio banga ir šviesos blyksnis aplink sprogimo zoną esančias vietoves pasiekia dar prieš sprogimo bangą. Iš tikrųjų, susprogdinus net vienos </a:t>
            </a:r>
            <a:r>
              <a:rPr lang="lt-LT" dirty="0" err="1" smtClean="0">
                <a:effectLst/>
              </a:rPr>
              <a:t>megatonos</a:t>
            </a:r>
            <a:r>
              <a:rPr lang="lt-LT" dirty="0" smtClean="0">
                <a:effectLst/>
              </a:rPr>
              <a:t> atominę bombą žmonės 21 kilometro spinduliu laikinai apaktų nuo šviesos blyksnio – šis atstumas išauga iki 85 km, jei bomba numetama naktį. Karštis žmones sužalotų labai dideliame plote – 11 km spinduliu žmonės patirtų pirmojo laipsnio, 10 km – antrojo laipsnio, o 8 km – trečiojo laipsnio </a:t>
            </a:r>
            <a:r>
              <a:rPr lang="lt-LT" dirty="0" err="1" smtClean="0">
                <a:effectLst/>
              </a:rPr>
              <a:t>nudegimus</a:t>
            </a:r>
            <a:r>
              <a:rPr lang="lt-LT" dirty="0" smtClean="0">
                <a:effectLst/>
              </a:rPr>
              <a:t>. Labiausiai nudegę žmonės greitai žūtų jau vien dėl šių sužeidimų, tačiau išgyventi jiems būtų sunku ir dėl kitų priežasčių. Sprogimo banga sprogus vienos </a:t>
            </a:r>
            <a:r>
              <a:rPr lang="lt-LT" dirty="0" err="1" smtClean="0">
                <a:effectLst/>
              </a:rPr>
              <a:t>megatonos</a:t>
            </a:r>
            <a:r>
              <a:rPr lang="lt-LT" dirty="0" smtClean="0">
                <a:effectLst/>
              </a:rPr>
              <a:t> atominei bombai būtų neįtikėtinai stipri. 6 km spinduliu aplink sprogimo epicentrą vėjo greitis pasiektų 255 km/h. Nors daugelis žmonių yra pakankamai stiprūs, kad tokį slėgį išgyventų, daugybė vietovėje esančių žmonių žūtų dėl didžiuliu greičiu skrendančių nuolaužų ir griūvančių pastatų.</a:t>
            </a:r>
            <a:endParaRPr lang="en-US" dirty="0" smtClean="0">
              <a:effectLst/>
            </a:endParaRPr>
          </a:p>
          <a:p>
            <a:r>
              <a:rPr lang="lt-LT" dirty="0" smtClean="0">
                <a:effectLst/>
              </a:rPr>
              <a:t>Galiausiai, sprogimą išgyvenusieji turėtų ištverti radiacijos pavojų. Per sprogimą paskleistos radioaktyvios dulkės gali nukeliauti šimtus kilometrų. Net jei radiacijos dozė, kurią patirtų atokiau nuo sprogimo epicentro buvę žmonės, būtų nedidelė, jos pakaktų ilgalaikėms sveikatos problemoms sukurti. Tai yra dalis DNR būtų pažeista, prasidėtų mutacijos, stipriai išaugtų vėžio rizika. Tiesa, tie, kuriems pavyktų pasislėpti bunkeriuose, galėtų išlįsti jau po poros savaičių, nes radioaktyvios dulkės per tiek laiko praranda didžiąją dalį savo pavojingos radiacijos. Primename, kad tokį poveikį turėtų tik vienos </a:t>
            </a:r>
            <a:r>
              <a:rPr lang="lt-LT" dirty="0" err="1" smtClean="0">
                <a:effectLst/>
              </a:rPr>
              <a:t>megatonos</a:t>
            </a:r>
            <a:r>
              <a:rPr lang="lt-LT" dirty="0" smtClean="0">
                <a:effectLst/>
              </a:rPr>
              <a:t> galingumo atominė bomba. Valstybių arsenaluose yra galybė daug galingesnių atominių bombų, kurios sukeltų daug žiauresnes pasekmes. Pavyzdžiui, jei tarp Pakistano ir Indijos kiltų karas, kuriame būtų panaudota 100 nedidelių atominių bombų, Žemės klimatas atvėstų ir visame pasaulyje iškristų kur kas mažiau lietaus. Tai galėtų sutrikdyti žemdirbystę ir nuo bado mirtų galybė žmonių. Pakenkta būtų ir gamtai.</a:t>
            </a:r>
            <a:br>
              <a:rPr lang="lt-LT" dirty="0" smtClean="0">
                <a:effectLst/>
              </a:rPr>
            </a:br>
            <a:r>
              <a:rPr lang="lt-LT" dirty="0" smtClean="0">
                <a:effectLst/>
              </a:rPr>
              <a:t/>
            </a:r>
            <a:br>
              <a:rPr lang="lt-LT" dirty="0" smtClean="0">
                <a:effectLst/>
              </a:rPr>
            </a:br>
            <a:r>
              <a:rPr lang="lt-LT" dirty="0" smtClean="0">
                <a:effectLst/>
              </a:rPr>
              <a:t>Skaitykite daugiau: https://www.15min.lt/mokslasit/straipsnis/laboratorija/koks-is-butu-atomines-bombos-poveikis-zmonems-ir-pastatams-650-748460?copied</a:t>
            </a:r>
            <a:br>
              <a:rPr lang="lt-LT" dirty="0" smtClean="0">
                <a:effectLst/>
              </a:rPr>
            </a:br>
            <a:r>
              <a:rPr lang="lt-LT" dirty="0" smtClean="0">
                <a:effectLst/>
              </a:rPr>
              <a:t/>
            </a:r>
            <a:br>
              <a:rPr lang="lt-LT" dirty="0" smtClean="0">
                <a:effectLst/>
              </a:rPr>
            </a:br>
            <a:r>
              <a:rPr lang="lt-LT" dirty="0" smtClean="0">
                <a:effectLst/>
              </a:rPr>
              <a:t>Skaitykite daugiau: https://www.15min.lt/mokslasit/straipsnis/laboratorija/koks-is-butu-atomines-bombos-poveikis-zmonems-ir-pastatams-650-748460?copied</a:t>
            </a:r>
            <a:endParaRPr lang="lt-LT" dirty="0"/>
          </a:p>
        </p:txBody>
      </p:sp>
      <p:sp>
        <p:nvSpPr>
          <p:cNvPr id="4" name="Slide Number Placeholder 3"/>
          <p:cNvSpPr>
            <a:spLocks noGrp="1"/>
          </p:cNvSpPr>
          <p:nvPr>
            <p:ph type="sldNum" sz="quarter" idx="10"/>
          </p:nvPr>
        </p:nvSpPr>
        <p:spPr/>
        <p:txBody>
          <a:bodyPr/>
          <a:lstStyle/>
          <a:p>
            <a:fld id="{692F57E4-3A5A-4FA5-A83C-B17EE03097B3}" type="slidenum">
              <a:rPr lang="lt-LT" smtClean="0"/>
              <a:t>3</a:t>
            </a:fld>
            <a:endParaRPr lang="lt-LT"/>
          </a:p>
        </p:txBody>
      </p:sp>
    </p:spTree>
    <p:extLst>
      <p:ext uri="{BB962C8B-B14F-4D97-AF65-F5344CB8AC3E}">
        <p14:creationId xmlns:p14="http://schemas.microsoft.com/office/powerpoint/2010/main" val="2878082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4</a:t>
            </a:fld>
            <a:endParaRPr lang="en-GB"/>
          </a:p>
        </p:txBody>
      </p:sp>
    </p:spTree>
    <p:extLst>
      <p:ext uri="{BB962C8B-B14F-4D97-AF65-F5344CB8AC3E}">
        <p14:creationId xmlns:p14="http://schemas.microsoft.com/office/powerpoint/2010/main" val="1318238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RF pratybos VOSTOK</a:t>
            </a:r>
            <a:r>
              <a:rPr lang="lt-LT" baseline="0" dirty="0" smtClean="0"/>
              <a:t> 2018</a:t>
            </a:r>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5</a:t>
            </a:fld>
            <a:endParaRPr lang="en-GB"/>
          </a:p>
        </p:txBody>
      </p:sp>
    </p:spTree>
    <p:extLst>
      <p:ext uri="{BB962C8B-B14F-4D97-AF65-F5344CB8AC3E}">
        <p14:creationId xmlns:p14="http://schemas.microsoft.com/office/powerpoint/2010/main" val="3944956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b="1" dirty="0" smtClean="0"/>
              <a:t>MPPD prie KAM versija:</a:t>
            </a:r>
          </a:p>
          <a:p>
            <a:r>
              <a:rPr lang="lt-LT" b="1" dirty="0" smtClean="0"/>
              <a:t>Klausimas auditorijai </a:t>
            </a:r>
            <a:r>
              <a:rPr lang="lt-LT" dirty="0" smtClean="0"/>
              <a:t>prieš paskelbiant</a:t>
            </a:r>
            <a:r>
              <a:rPr lang="lt-LT" baseline="0" dirty="0" smtClean="0"/>
              <a:t> motyvaciją ir tikslą – ar kas nors žinote, ką reiškia posakis ,,ruošk džiūvėsius“?, arba kodėl senolės mirties priežastimi buvo druska (nukrito virš lovos buvusi lentyna su druska, nupirkta prasidėjus įtampai tarp TSRS ir Kinijos 1969 m. (konfliktas dėl Damansko salos Usūrio upėje)</a:t>
            </a:r>
          </a:p>
          <a:p>
            <a:r>
              <a:rPr lang="lt-LT" baseline="0" dirty="0" smtClean="0"/>
              <a:t>Tuomet rodau skaidrę su motyvacija klausdamas: ,,Taigi, kas iš Jūsų esate pasirengę....“, o po to skelbiu tikslą: ,,Tad mano tikslas yra supažindinti Jus</a:t>
            </a:r>
            <a:endParaRPr lang="lt-LT" dirty="0" smtClean="0"/>
          </a:p>
          <a:p>
            <a:endParaRPr lang="lt-LT" strike="noStrike" dirty="0" smtClean="0"/>
          </a:p>
          <a:p>
            <a:r>
              <a:rPr lang="lt-LT" strike="noStrike" dirty="0" smtClean="0"/>
              <a:t>Vok., Švedija, Norvegija, Suomija atnaujino instrukcijas gyventojams dėl pasirengimo karui – pvz., Vok. rekomendavo gyventojams pasiruošti išgyventi bent 10 parų savarankiškai, Švedija visiems namų ūkiams išplatino lankstinukus apie būtiniausius veiksmus ir priemones.</a:t>
            </a:r>
          </a:p>
          <a:p>
            <a:endParaRPr lang="en-GB" strike="noStrike" dirty="0" smtClean="0"/>
          </a:p>
          <a:p>
            <a:endParaRPr lang="en-GB" strike="noStrike" dirty="0" smtClean="0"/>
          </a:p>
          <a:p>
            <a:r>
              <a:rPr lang="lt-LT" strike="noStrike" dirty="0" smtClean="0"/>
              <a:t>Parodyti KAM</a:t>
            </a:r>
            <a:r>
              <a:rPr lang="lt-LT" strike="noStrike" baseline="0" dirty="0" smtClean="0"/>
              <a:t> vaizdo siužetą – šeima gamtoje (Išgyenimo kurse Nr. 2)</a:t>
            </a:r>
            <a:endParaRPr lang="en-GB" strike="noStrike" dirty="0"/>
          </a:p>
        </p:txBody>
      </p:sp>
      <p:sp>
        <p:nvSpPr>
          <p:cNvPr id="4" name="Slide Number Placeholder 3"/>
          <p:cNvSpPr>
            <a:spLocks noGrp="1"/>
          </p:cNvSpPr>
          <p:nvPr>
            <p:ph type="sldNum" sz="quarter" idx="10"/>
          </p:nvPr>
        </p:nvSpPr>
        <p:spPr/>
        <p:txBody>
          <a:bodyPr/>
          <a:lstStyle/>
          <a:p>
            <a:fld id="{2DD6423A-75FC-485A-9E75-7BAA18DA81C7}" type="slidenum">
              <a:rPr lang="en-GB" smtClean="0"/>
              <a:t>8</a:t>
            </a:fld>
            <a:endParaRPr lang="en-GB" dirty="0"/>
          </a:p>
        </p:txBody>
      </p:sp>
    </p:spTree>
    <p:extLst>
      <p:ext uri="{BB962C8B-B14F-4D97-AF65-F5344CB8AC3E}">
        <p14:creationId xmlns:p14="http://schemas.microsoft.com/office/powerpoint/2010/main" val="15003512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Alternatyvus tikslo aprašymas, jei nebūtų galimybės dėl laiko ir vietos stokos</a:t>
            </a:r>
            <a:r>
              <a:rPr lang="lt-LT" baseline="0" dirty="0" smtClean="0"/>
              <a:t> ar per didelės dalyvių grupės skirti savarankiškų užduočių.</a:t>
            </a:r>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9</a:t>
            </a:fld>
            <a:endParaRPr lang="en-GB"/>
          </a:p>
        </p:txBody>
      </p:sp>
    </p:spTree>
    <p:extLst>
      <p:ext uri="{BB962C8B-B14F-4D97-AF65-F5344CB8AC3E}">
        <p14:creationId xmlns:p14="http://schemas.microsoft.com/office/powerpoint/2010/main" val="790168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Laukiamas atsakymas</a:t>
            </a:r>
            <a:r>
              <a:rPr lang="lt-LT" baseline="0" dirty="0" smtClean="0"/>
              <a:t> – vonia ir kitos talpos pripildomos vandens...</a:t>
            </a:r>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10</a:t>
            </a:fld>
            <a:endParaRPr lang="en-GB"/>
          </a:p>
        </p:txBody>
      </p:sp>
    </p:spTree>
    <p:extLst>
      <p:ext uri="{BB962C8B-B14F-4D97-AF65-F5344CB8AC3E}">
        <p14:creationId xmlns:p14="http://schemas.microsoft.com/office/powerpoint/2010/main" val="2416121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11</a:t>
            </a:fld>
            <a:endParaRPr lang="en-GB"/>
          </a:p>
        </p:txBody>
      </p:sp>
    </p:spTree>
    <p:extLst>
      <p:ext uri="{BB962C8B-B14F-4D97-AF65-F5344CB8AC3E}">
        <p14:creationId xmlns:p14="http://schemas.microsoft.com/office/powerpoint/2010/main" val="3076844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b="1" dirty="0" smtClean="0"/>
              <a:t>MPPD prie KAM versija:</a:t>
            </a:r>
          </a:p>
          <a:p>
            <a:r>
              <a:rPr lang="lt-LT" b="1" dirty="0" smtClean="0"/>
              <a:t>Klausimas auditorijai </a:t>
            </a:r>
            <a:r>
              <a:rPr lang="lt-LT" dirty="0" smtClean="0"/>
              <a:t>prieš paskelbiant</a:t>
            </a:r>
            <a:r>
              <a:rPr lang="lt-LT" baseline="0" dirty="0" smtClean="0"/>
              <a:t> motyvaciją ir tikslą – ar kas nors žinote, ką reiškia posakis ,,ruošk džiūvėsius“?, arba kodėl senolės mirties priežastimi buvo druska (nukrito virš lovos buvusi lentyna su druska, nupirkta prasidėjus įtampai tarp TSRS ir Kinijos 1969 m.)</a:t>
            </a:r>
          </a:p>
          <a:p>
            <a:r>
              <a:rPr lang="lt-LT" baseline="0" dirty="0" smtClean="0"/>
              <a:t>Tuomet rodau skaidrę su motyvacija klausdamas: ,,Taigi, kas iš Jūsų esate pasirengę....“</a:t>
            </a:r>
            <a:r>
              <a:rPr lang="en-GB" baseline="0" dirty="0" smtClean="0"/>
              <a:t> (</a:t>
            </a:r>
            <a:r>
              <a:rPr lang="en-GB" baseline="0" dirty="0" err="1" smtClean="0"/>
              <a:t>kas</a:t>
            </a:r>
            <a:r>
              <a:rPr lang="en-GB" baseline="0" dirty="0" smtClean="0"/>
              <a:t> </a:t>
            </a:r>
            <a:r>
              <a:rPr lang="en-GB" baseline="0" dirty="0" err="1" smtClean="0"/>
              <a:t>i</a:t>
            </a:r>
            <a:r>
              <a:rPr lang="lt-LT" baseline="0" dirty="0" smtClean="0"/>
              <a:t>š Jūsų studijavote KAM išleistas knygeles – rodau), o po to skelbiu tikslą: ,,Tad mano tikslas yra supažindinti Jus</a:t>
            </a:r>
            <a:endParaRPr lang="lt-LT" dirty="0" smtClean="0"/>
          </a:p>
          <a:p>
            <a:endParaRPr lang="lt-LT" dirty="0" smtClean="0"/>
          </a:p>
          <a:p>
            <a:r>
              <a:rPr lang="lt-LT" dirty="0" smtClean="0"/>
              <a:t>Vok., Švedija, Norvegija, Suomija atnaujino instrukcijas</a:t>
            </a:r>
            <a:r>
              <a:rPr lang="lt-LT" baseline="0" dirty="0" smtClean="0"/>
              <a:t> gyventojams dėl pasirengimo karui – pvz., Vok. rekomendavo gyventojams pasiruošti išgyventi bent 10 parų savarankiškai, Švedija visiems namų ūkiams išplatino lankstinukus apie būtiniausius veiksmus ir priemones.</a:t>
            </a:r>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12</a:t>
            </a:fld>
            <a:endParaRPr lang="en-GB"/>
          </a:p>
        </p:txBody>
      </p:sp>
    </p:spTree>
    <p:extLst>
      <p:ext uri="{BB962C8B-B14F-4D97-AF65-F5344CB8AC3E}">
        <p14:creationId xmlns:p14="http://schemas.microsoft.com/office/powerpoint/2010/main" val="3316822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Skirta Išgyvenimo kursui Nr. 2</a:t>
            </a:r>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13</a:t>
            </a:fld>
            <a:endParaRPr lang="en-GB"/>
          </a:p>
        </p:txBody>
      </p:sp>
    </p:spTree>
    <p:extLst>
      <p:ext uri="{BB962C8B-B14F-4D97-AF65-F5344CB8AC3E}">
        <p14:creationId xmlns:p14="http://schemas.microsoft.com/office/powerpoint/2010/main" val="42320251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Pradėti užsiėmimą nuo šio klausimo ir tik po trumpo pokalbio paskelbti</a:t>
            </a:r>
            <a:r>
              <a:rPr lang="lt-LT" baseline="0" dirty="0" smtClean="0"/>
              <a:t> tikslą ir struktūrą.</a:t>
            </a:r>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14</a:t>
            </a:fld>
            <a:endParaRPr lang="en-GB"/>
          </a:p>
        </p:txBody>
      </p:sp>
    </p:spTree>
    <p:extLst>
      <p:ext uri="{BB962C8B-B14F-4D97-AF65-F5344CB8AC3E}">
        <p14:creationId xmlns:p14="http://schemas.microsoft.com/office/powerpoint/2010/main" val="11679021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15</a:t>
            </a:fld>
            <a:endParaRPr lang="en-GB"/>
          </a:p>
        </p:txBody>
      </p:sp>
    </p:spTree>
    <p:extLst>
      <p:ext uri="{BB962C8B-B14F-4D97-AF65-F5344CB8AC3E}">
        <p14:creationId xmlns:p14="http://schemas.microsoft.com/office/powerpoint/2010/main" val="35234523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Trumpas ,,smegenų šturmas su visa auditorija“.</a:t>
            </a:r>
          </a:p>
          <a:p>
            <a:r>
              <a:rPr lang="lt-LT" dirty="0" smtClean="0"/>
              <a:t>Reikia lentos-bloknoto,</a:t>
            </a:r>
            <a:r>
              <a:rPr lang="lt-LT" baseline="0" dirty="0" smtClean="0"/>
              <a:t> ant kurio greitai pabandyčiau sužymėti atsakymus.</a:t>
            </a:r>
            <a:endParaRPr lang="lt-LT" dirty="0" smtClean="0"/>
          </a:p>
          <a:p>
            <a:endParaRPr lang="lt-LT" dirty="0" smtClean="0"/>
          </a:p>
          <a:p>
            <a:r>
              <a:rPr lang="lt-LT" dirty="0" smtClean="0"/>
              <a:t>Galimi atsakymai</a:t>
            </a:r>
          </a:p>
          <a:p>
            <a:r>
              <a:rPr lang="lt-LT" dirty="0" smtClean="0"/>
              <a:t>EVAKUOTIS</a:t>
            </a:r>
          </a:p>
          <a:p>
            <a:pPr marL="228600" indent="-228600">
              <a:buAutoNum type="arabicParenR"/>
            </a:pPr>
            <a:r>
              <a:rPr lang="lt-LT" dirty="0" smtClean="0"/>
              <a:t>Fizinis saugumas</a:t>
            </a:r>
            <a:r>
              <a:rPr lang="lt-LT" baseline="0" dirty="0" smtClean="0"/>
              <a:t> - i</a:t>
            </a:r>
            <a:r>
              <a:rPr lang="lt-LT" dirty="0" smtClean="0"/>
              <a:t>švežti</a:t>
            </a:r>
            <a:r>
              <a:rPr lang="lt-LT" baseline="0" dirty="0" smtClean="0"/>
              <a:t> šeimą į saugesnę zoną ar pas artimus žmones</a:t>
            </a:r>
          </a:p>
          <a:p>
            <a:pPr marL="228600" indent="-228600">
              <a:buAutoNum type="arabicParenR"/>
            </a:pPr>
            <a:r>
              <a:rPr lang="lt-LT" baseline="0" dirty="0" smtClean="0"/>
              <a:t>Jūsų statusas neleidžia likti legaliame stovyje</a:t>
            </a:r>
          </a:p>
          <a:p>
            <a:pPr marL="0" indent="0">
              <a:buNone/>
            </a:pPr>
            <a:r>
              <a:rPr lang="lt-LT" baseline="0" dirty="0" smtClean="0"/>
              <a:t>LIKTI</a:t>
            </a:r>
          </a:p>
          <a:p>
            <a:pPr marL="228600" indent="-228600">
              <a:buAutoNum type="arabicParenR"/>
            </a:pPr>
            <a:r>
              <a:rPr lang="lt-LT" baseline="0" dirty="0" smtClean="0"/>
              <a:t>Jūsų pareigų vykdymas svarbus ir karo metu: PAGD, policija, komunalinių paslaugų užtrikrintojas ir pan.</a:t>
            </a:r>
          </a:p>
          <a:p>
            <a:pPr marL="228600" indent="-228600">
              <a:buAutoNum type="arabicParenR"/>
            </a:pPr>
            <a:r>
              <a:rPr lang="lt-LT" baseline="0" dirty="0" smtClean="0"/>
              <a:t>Nespėjate pasitraukti iš pavojingos zonos</a:t>
            </a:r>
          </a:p>
          <a:p>
            <a:pPr marL="228600" indent="-228600">
              <a:buAutoNum type="arabicParenR"/>
            </a:pPr>
            <a:r>
              <a:rPr lang="lt-LT" baseline="0" dirty="0" smtClean="0"/>
              <a:t>Esate pasirengę perlaukti visus pavojus</a:t>
            </a:r>
          </a:p>
          <a:p>
            <a:pPr marL="228600" indent="-228600">
              <a:buAutoNum type="arabicParenR"/>
            </a:pPr>
            <a:r>
              <a:rPr lang="lt-LT" baseline="0" dirty="0" smtClean="0"/>
              <a:t>Ketinate vykdyti pilietinį ar partizaninį pasipriešinimą prieš agresorių</a:t>
            </a:r>
          </a:p>
          <a:p>
            <a:pPr marL="228600" indent="-228600">
              <a:buAutoNum type="arabicParenR"/>
            </a:pPr>
            <a:r>
              <a:rPr lang="lt-LT" baseline="0" dirty="0" smtClean="0"/>
              <a:t>Geografiškai esate nuošalesnėje nuo galimų stambių mūšių vietovėje</a:t>
            </a:r>
            <a:endParaRPr lang="lt-LT" dirty="0" smtClean="0"/>
          </a:p>
          <a:p>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18</a:t>
            </a:fld>
            <a:endParaRPr lang="en-GB"/>
          </a:p>
        </p:txBody>
      </p:sp>
    </p:spTree>
    <p:extLst>
      <p:ext uri="{BB962C8B-B14F-4D97-AF65-F5344CB8AC3E}">
        <p14:creationId xmlns:p14="http://schemas.microsoft.com/office/powerpoint/2010/main" val="40843335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Išgyvenimo kursui Nr. 2</a:t>
            </a:r>
          </a:p>
          <a:p>
            <a:r>
              <a:rPr lang="lt-LT" dirty="0" smtClean="0"/>
              <a:t>Reikia lentos-bloknoto,</a:t>
            </a:r>
            <a:r>
              <a:rPr lang="lt-LT" baseline="0" dirty="0" smtClean="0"/>
              <a:t> ant kurio greitai pabandyčiau sužymėti atsakymus.</a:t>
            </a:r>
            <a:endParaRPr lang="lt-LT" dirty="0" smtClean="0"/>
          </a:p>
          <a:p>
            <a:endParaRPr lang="lt-LT" dirty="0" smtClean="0"/>
          </a:p>
          <a:p>
            <a:r>
              <a:rPr lang="lt-LT" dirty="0" smtClean="0"/>
              <a:t>Galimi atsakymai</a:t>
            </a:r>
          </a:p>
          <a:p>
            <a:r>
              <a:rPr lang="lt-LT" dirty="0" smtClean="0"/>
              <a:t>EVAKUOTIS</a:t>
            </a:r>
          </a:p>
          <a:p>
            <a:pPr marL="228600" indent="-228600">
              <a:buAutoNum type="arabicParenR"/>
            </a:pPr>
            <a:r>
              <a:rPr lang="lt-LT" dirty="0" smtClean="0"/>
              <a:t>Fizinis saugumas</a:t>
            </a:r>
            <a:r>
              <a:rPr lang="lt-LT" baseline="0" dirty="0" smtClean="0"/>
              <a:t> - i</a:t>
            </a:r>
            <a:r>
              <a:rPr lang="lt-LT" dirty="0" smtClean="0"/>
              <a:t>švežti</a:t>
            </a:r>
            <a:r>
              <a:rPr lang="lt-LT" baseline="0" dirty="0" smtClean="0"/>
              <a:t> šeimą į saugesnę zoną ar pas artimus žmones</a:t>
            </a:r>
          </a:p>
          <a:p>
            <a:pPr marL="228600" indent="-228600">
              <a:buAutoNum type="arabicParenR"/>
            </a:pPr>
            <a:r>
              <a:rPr lang="lt-LT" baseline="0" dirty="0" smtClean="0"/>
              <a:t>Jūsų statusas neleidžia likti legaliame stovyje</a:t>
            </a:r>
          </a:p>
          <a:p>
            <a:pPr marL="0" indent="0">
              <a:buNone/>
            </a:pPr>
            <a:r>
              <a:rPr lang="lt-LT" baseline="0" dirty="0" smtClean="0"/>
              <a:t>LIKTI</a:t>
            </a:r>
          </a:p>
          <a:p>
            <a:pPr marL="228600" indent="-228600">
              <a:buAutoNum type="arabicParenR"/>
            </a:pPr>
            <a:r>
              <a:rPr lang="lt-LT" baseline="0" dirty="0" smtClean="0"/>
              <a:t>Nespėjate pasitraukti iš pavojingos zonos</a:t>
            </a:r>
          </a:p>
          <a:p>
            <a:pPr marL="228600" indent="-228600">
              <a:buAutoNum type="arabicParenR"/>
            </a:pPr>
            <a:r>
              <a:rPr lang="lt-LT" baseline="0" dirty="0" smtClean="0"/>
              <a:t>Esate pasirengę perlaukti visus pavojus</a:t>
            </a:r>
          </a:p>
          <a:p>
            <a:pPr marL="228600" indent="-228600">
              <a:buAutoNum type="arabicParenR"/>
            </a:pPr>
            <a:r>
              <a:rPr lang="lt-LT" baseline="0" dirty="0" smtClean="0"/>
              <a:t>Ketinate vykdyti pilietinį ar partizaninį pasipriešinimą prieš agresorių</a:t>
            </a:r>
            <a:endParaRPr lang="lt-LT" dirty="0" smtClean="0"/>
          </a:p>
          <a:p>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19</a:t>
            </a:fld>
            <a:endParaRPr lang="en-GB"/>
          </a:p>
        </p:txBody>
      </p:sp>
    </p:spTree>
    <p:extLst>
      <p:ext uri="{BB962C8B-B14F-4D97-AF65-F5344CB8AC3E}">
        <p14:creationId xmlns:p14="http://schemas.microsoft.com/office/powerpoint/2010/main" val="594980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22</a:t>
            </a:fld>
            <a:endParaRPr lang="en-GB"/>
          </a:p>
        </p:txBody>
      </p:sp>
    </p:spTree>
    <p:extLst>
      <p:ext uri="{BB962C8B-B14F-4D97-AF65-F5344CB8AC3E}">
        <p14:creationId xmlns:p14="http://schemas.microsoft.com/office/powerpoint/2010/main" val="18674035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23</a:t>
            </a:fld>
            <a:endParaRPr lang="en-GB"/>
          </a:p>
        </p:txBody>
      </p:sp>
    </p:spTree>
    <p:extLst>
      <p:ext uri="{BB962C8B-B14F-4D97-AF65-F5344CB8AC3E}">
        <p14:creationId xmlns:p14="http://schemas.microsoft.com/office/powerpoint/2010/main" val="27873801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Išgyvenimo</a:t>
            </a:r>
            <a:r>
              <a:rPr lang="lt-LT" baseline="0" dirty="0" smtClean="0"/>
              <a:t> kursui Nr. 2: </a:t>
            </a:r>
          </a:p>
          <a:p>
            <a:r>
              <a:rPr lang="lt-LT" dirty="0" smtClean="0"/>
              <a:t>Grupės pasitaria ir ant</a:t>
            </a:r>
            <a:r>
              <a:rPr lang="lt-LT" baseline="0" dirty="0" smtClean="0"/>
              <a:t> lentos bloknoto lapų surašo savo patarimus-įžvalgas. Po to grupės išklausomos ir instruktoriaus papildomos pagal poreikį.</a:t>
            </a:r>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29</a:t>
            </a:fld>
            <a:endParaRPr lang="en-GB"/>
          </a:p>
        </p:txBody>
      </p:sp>
    </p:spTree>
    <p:extLst>
      <p:ext uri="{BB962C8B-B14F-4D97-AF65-F5344CB8AC3E}">
        <p14:creationId xmlns:p14="http://schemas.microsoft.com/office/powerpoint/2010/main" val="34086754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Išgyvenimo</a:t>
            </a:r>
            <a:r>
              <a:rPr lang="lt-LT" baseline="0" dirty="0" smtClean="0"/>
              <a:t> kursui Nr. 2: </a:t>
            </a:r>
          </a:p>
          <a:p>
            <a:r>
              <a:rPr lang="lt-LT" dirty="0" smtClean="0"/>
              <a:t>Grupės pasitaria ir ant</a:t>
            </a:r>
            <a:r>
              <a:rPr lang="lt-LT" baseline="0" dirty="0" smtClean="0"/>
              <a:t> lentos bloknoto lapų surašo savo patarimus-įžvalgas. Po to grupės išklausomos ir instruktoriaus papildomos pagal poreikį.</a:t>
            </a:r>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30</a:t>
            </a:fld>
            <a:endParaRPr lang="en-GB"/>
          </a:p>
        </p:txBody>
      </p:sp>
    </p:spTree>
    <p:extLst>
      <p:ext uri="{BB962C8B-B14F-4D97-AF65-F5344CB8AC3E}">
        <p14:creationId xmlns:p14="http://schemas.microsoft.com/office/powerpoint/2010/main" val="23442190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32</a:t>
            </a:fld>
            <a:endParaRPr lang="en-GB"/>
          </a:p>
        </p:txBody>
      </p:sp>
    </p:spTree>
    <p:extLst>
      <p:ext uri="{BB962C8B-B14F-4D97-AF65-F5344CB8AC3E}">
        <p14:creationId xmlns:p14="http://schemas.microsoft.com/office/powerpoint/2010/main" val="40545315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35</a:t>
            </a:fld>
            <a:endParaRPr lang="en-GB"/>
          </a:p>
        </p:txBody>
      </p:sp>
    </p:spTree>
    <p:extLst>
      <p:ext uri="{BB962C8B-B14F-4D97-AF65-F5344CB8AC3E}">
        <p14:creationId xmlns:p14="http://schemas.microsoft.com/office/powerpoint/2010/main" val="15961098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37</a:t>
            </a:fld>
            <a:endParaRPr lang="en-GB"/>
          </a:p>
        </p:txBody>
      </p:sp>
    </p:spTree>
    <p:extLst>
      <p:ext uri="{BB962C8B-B14F-4D97-AF65-F5344CB8AC3E}">
        <p14:creationId xmlns:p14="http://schemas.microsoft.com/office/powerpoint/2010/main" val="32641306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38</a:t>
            </a:fld>
            <a:endParaRPr lang="en-GB"/>
          </a:p>
        </p:txBody>
      </p:sp>
    </p:spTree>
    <p:extLst>
      <p:ext uri="{BB962C8B-B14F-4D97-AF65-F5344CB8AC3E}">
        <p14:creationId xmlns:p14="http://schemas.microsoft.com/office/powerpoint/2010/main" val="11242279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t>Filmukas</a:t>
            </a:r>
            <a:r>
              <a:rPr lang="en-GB" dirty="0" smtClean="0"/>
              <a:t> </a:t>
            </a:r>
            <a:r>
              <a:rPr lang="en-GB" dirty="0" err="1" smtClean="0"/>
              <a:t>apie</a:t>
            </a:r>
            <a:r>
              <a:rPr lang="en-GB" dirty="0" smtClean="0"/>
              <a:t> </a:t>
            </a:r>
            <a:r>
              <a:rPr lang="en-GB" dirty="0" err="1" smtClean="0"/>
              <a:t>šeimos</a:t>
            </a:r>
            <a:r>
              <a:rPr lang="en-GB" dirty="0" smtClean="0"/>
              <a:t> </a:t>
            </a:r>
            <a:r>
              <a:rPr lang="en-GB" dirty="0" err="1" smtClean="0"/>
              <a:t>pasirengimą</a:t>
            </a:r>
            <a:r>
              <a:rPr lang="en-GB" dirty="0" smtClean="0"/>
              <a:t> – 1 d.</a:t>
            </a:r>
          </a:p>
          <a:p>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39</a:t>
            </a:fld>
            <a:endParaRPr lang="en-GB"/>
          </a:p>
        </p:txBody>
      </p:sp>
    </p:spTree>
    <p:extLst>
      <p:ext uri="{BB962C8B-B14F-4D97-AF65-F5344CB8AC3E}">
        <p14:creationId xmlns:p14="http://schemas.microsoft.com/office/powerpoint/2010/main" val="251413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Parodyti antrą filmuką apie šeimos pasirengimą evakuacijai.</a:t>
            </a:r>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40</a:t>
            </a:fld>
            <a:endParaRPr lang="en-GB"/>
          </a:p>
        </p:txBody>
      </p:sp>
    </p:spTree>
    <p:extLst>
      <p:ext uri="{BB962C8B-B14F-4D97-AF65-F5344CB8AC3E}">
        <p14:creationId xmlns:p14="http://schemas.microsoft.com/office/powerpoint/2010/main" val="12689833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Parodyti keletą daiktų</a:t>
            </a:r>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41</a:t>
            </a:fld>
            <a:endParaRPr lang="en-GB"/>
          </a:p>
        </p:txBody>
      </p:sp>
    </p:spTree>
    <p:extLst>
      <p:ext uri="{BB962C8B-B14F-4D97-AF65-F5344CB8AC3E}">
        <p14:creationId xmlns:p14="http://schemas.microsoft.com/office/powerpoint/2010/main" val="42569474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Parodyti atsarginio sandėlio pavyzdį-vamzdį</a:t>
            </a:r>
            <a:r>
              <a:rPr lang="lt-LT" baseline="0" dirty="0" smtClean="0"/>
              <a:t> ar bidoną.</a:t>
            </a:r>
            <a:endParaRPr lang="en-GB" dirty="0"/>
          </a:p>
        </p:txBody>
      </p:sp>
      <p:sp>
        <p:nvSpPr>
          <p:cNvPr id="4" name="Slide Number Placeholder 3"/>
          <p:cNvSpPr>
            <a:spLocks noGrp="1"/>
          </p:cNvSpPr>
          <p:nvPr>
            <p:ph type="sldNum" sz="quarter" idx="10"/>
          </p:nvPr>
        </p:nvSpPr>
        <p:spPr/>
        <p:txBody>
          <a:bodyPr/>
          <a:lstStyle/>
          <a:p>
            <a:fld id="{A528FAC7-A204-4697-8CD6-2DEE75969601}" type="slidenum">
              <a:rPr lang="en-GB" smtClean="0"/>
              <a:t>42</a:t>
            </a:fld>
            <a:endParaRPr lang="en-GB"/>
          </a:p>
        </p:txBody>
      </p:sp>
    </p:spTree>
    <p:extLst>
      <p:ext uri="{BB962C8B-B14F-4D97-AF65-F5344CB8AC3E}">
        <p14:creationId xmlns:p14="http://schemas.microsoft.com/office/powerpoint/2010/main" val="21329626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D6423A-75FC-485A-9E75-7BAA18DA81C7}" type="slidenum">
              <a:rPr lang="en-GB" smtClean="0"/>
              <a:t>43</a:t>
            </a:fld>
            <a:endParaRPr lang="en-GB"/>
          </a:p>
        </p:txBody>
      </p:sp>
    </p:spTree>
    <p:extLst>
      <p:ext uri="{BB962C8B-B14F-4D97-AF65-F5344CB8AC3E}">
        <p14:creationId xmlns:p14="http://schemas.microsoft.com/office/powerpoint/2010/main" val="9723737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t>Filmukas</a:t>
            </a:r>
            <a:r>
              <a:rPr lang="en-GB" dirty="0" smtClean="0"/>
              <a:t> </a:t>
            </a:r>
            <a:r>
              <a:rPr lang="en-GB" dirty="0" err="1" smtClean="0"/>
              <a:t>apie</a:t>
            </a:r>
            <a:r>
              <a:rPr lang="en-GB" dirty="0" smtClean="0"/>
              <a:t> </a:t>
            </a:r>
            <a:r>
              <a:rPr lang="en-GB" dirty="0" err="1" smtClean="0"/>
              <a:t>šeimos</a:t>
            </a:r>
            <a:r>
              <a:rPr lang="en-GB" dirty="0" smtClean="0"/>
              <a:t> </a:t>
            </a:r>
            <a:r>
              <a:rPr lang="en-GB" dirty="0" err="1" smtClean="0"/>
              <a:t>pasirengimą</a:t>
            </a:r>
            <a:r>
              <a:rPr lang="en-GB" dirty="0" smtClean="0"/>
              <a:t> – 2 </a:t>
            </a:r>
            <a:r>
              <a:rPr lang="en-GB" dirty="0" err="1" smtClean="0"/>
              <a:t>dalis</a:t>
            </a:r>
            <a:r>
              <a:rPr lang="en-GB" smtClean="0"/>
              <a:t>.</a:t>
            </a:r>
          </a:p>
          <a:p>
            <a:endParaRPr lang="en-GB"/>
          </a:p>
        </p:txBody>
      </p:sp>
      <p:sp>
        <p:nvSpPr>
          <p:cNvPr id="4" name="Slide Number Placeholder 3"/>
          <p:cNvSpPr>
            <a:spLocks noGrp="1"/>
          </p:cNvSpPr>
          <p:nvPr>
            <p:ph type="sldNum" sz="quarter" idx="10"/>
          </p:nvPr>
        </p:nvSpPr>
        <p:spPr/>
        <p:txBody>
          <a:bodyPr/>
          <a:lstStyle/>
          <a:p>
            <a:fld id="{2DD6423A-75FC-485A-9E75-7BAA18DA81C7}" type="slidenum">
              <a:rPr lang="en-GB" smtClean="0"/>
              <a:t>44</a:t>
            </a:fld>
            <a:endParaRPr lang="en-GB"/>
          </a:p>
        </p:txBody>
      </p:sp>
    </p:spTree>
    <p:extLst>
      <p:ext uri="{BB962C8B-B14F-4D97-AF65-F5344CB8AC3E}">
        <p14:creationId xmlns:p14="http://schemas.microsoft.com/office/powerpoint/2010/main" val="40744533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Jeigu įsivaizduoti valstybę kaip pilį, tai bokštai būtų Ginkluotosios pajėgos, sienos – tarnautojai, mokytojai, jaunimas, NVO, kiemas – visuomenė; rūmai – valdžia (tarp</a:t>
            </a:r>
            <a:r>
              <a:rPr lang="lt-LT" baseline="0" dirty="0" smtClean="0"/>
              <a:t> jų ir </a:t>
            </a:r>
            <a:r>
              <a:rPr lang="lt-LT" dirty="0" smtClean="0"/>
              <a:t>MPPD). Be visuomenės (sienų) pagalbos nei valdžia, nei GP ilgai neišsilaikys. Pilis (valstybė) sėkmingai gali gintis tik bendromis pastangomis....</a:t>
            </a:r>
          </a:p>
          <a:p>
            <a:endParaRPr lang="lt-LT" dirty="0" smtClean="0"/>
          </a:p>
          <a:p>
            <a:r>
              <a:rPr lang="lt-LT" dirty="0" smtClean="0"/>
              <a:t>GP- ginkluotosios pajėgos</a:t>
            </a:r>
            <a:endParaRPr lang="lt-LT" dirty="0"/>
          </a:p>
        </p:txBody>
      </p:sp>
      <p:sp>
        <p:nvSpPr>
          <p:cNvPr id="4" name="Slide Number Placeholder 3"/>
          <p:cNvSpPr>
            <a:spLocks noGrp="1"/>
          </p:cNvSpPr>
          <p:nvPr>
            <p:ph type="sldNum" sz="quarter" idx="10"/>
          </p:nvPr>
        </p:nvSpPr>
        <p:spPr/>
        <p:txBody>
          <a:bodyPr/>
          <a:lstStyle/>
          <a:p>
            <a:fld id="{95B28D36-D3DF-4570-B1A4-1FCD383D1FCA}" type="slidenum">
              <a:rPr lang="lt-LT" smtClean="0"/>
              <a:t>49</a:t>
            </a:fld>
            <a:endParaRPr lang="lt-LT"/>
          </a:p>
        </p:txBody>
      </p:sp>
    </p:spTree>
    <p:extLst>
      <p:ext uri="{BB962C8B-B14F-4D97-AF65-F5344CB8AC3E}">
        <p14:creationId xmlns:p14="http://schemas.microsoft.com/office/powerpoint/2010/main" val="41215630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A663AA8-2C5D-4E95-9613-089D0B5DD411}" type="datetimeFigureOut">
              <a:rPr lang="en-GB" smtClean="0"/>
              <a:t>21/09/2020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743E78-1E6F-4EB3-9903-26596C1DE027}" type="slidenum">
              <a:rPr lang="en-GB" smtClean="0"/>
              <a:t>‹#›</a:t>
            </a:fld>
            <a:endParaRPr lang="en-GB"/>
          </a:p>
        </p:txBody>
      </p:sp>
    </p:spTree>
    <p:extLst>
      <p:ext uri="{BB962C8B-B14F-4D97-AF65-F5344CB8AC3E}">
        <p14:creationId xmlns:p14="http://schemas.microsoft.com/office/powerpoint/2010/main" val="97554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663AA8-2C5D-4E95-9613-089D0B5DD411}" type="datetimeFigureOut">
              <a:rPr lang="en-GB" smtClean="0"/>
              <a:t>21/09/2020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743E78-1E6F-4EB3-9903-26596C1DE027}" type="slidenum">
              <a:rPr lang="en-GB" smtClean="0"/>
              <a:t>‹#›</a:t>
            </a:fld>
            <a:endParaRPr lang="en-GB"/>
          </a:p>
        </p:txBody>
      </p:sp>
    </p:spTree>
    <p:extLst>
      <p:ext uri="{BB962C8B-B14F-4D97-AF65-F5344CB8AC3E}">
        <p14:creationId xmlns:p14="http://schemas.microsoft.com/office/powerpoint/2010/main" val="170502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663AA8-2C5D-4E95-9613-089D0B5DD411}" type="datetimeFigureOut">
              <a:rPr lang="en-GB" smtClean="0"/>
              <a:t>21/09/2020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743E78-1E6F-4EB3-9903-26596C1DE027}" type="slidenum">
              <a:rPr lang="en-GB" smtClean="0"/>
              <a:t>‹#›</a:t>
            </a:fld>
            <a:endParaRPr lang="en-GB"/>
          </a:p>
        </p:txBody>
      </p:sp>
    </p:spTree>
    <p:extLst>
      <p:ext uri="{BB962C8B-B14F-4D97-AF65-F5344CB8AC3E}">
        <p14:creationId xmlns:p14="http://schemas.microsoft.com/office/powerpoint/2010/main" val="2059081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A663AA8-2C5D-4E95-9613-089D0B5DD411}" type="datetimeFigureOut">
              <a:rPr lang="en-GB" smtClean="0"/>
              <a:t>21/09/2020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E743E78-1E6F-4EB3-9903-26596C1DE027}" type="slidenum">
              <a:rPr lang="en-GB" smtClean="0"/>
              <a:t>‹#›</a:t>
            </a:fld>
            <a:endParaRPr lang="en-GB"/>
          </a:p>
        </p:txBody>
      </p:sp>
    </p:spTree>
    <p:extLst>
      <p:ext uri="{BB962C8B-B14F-4D97-AF65-F5344CB8AC3E}">
        <p14:creationId xmlns:p14="http://schemas.microsoft.com/office/powerpoint/2010/main" val="2953010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A663AA8-2C5D-4E95-9613-089D0B5DD411}" type="datetimeFigureOut">
              <a:rPr lang="en-GB" smtClean="0"/>
              <a:t>21/09/2020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E743E78-1E6F-4EB3-9903-26596C1DE027}" type="slidenum">
              <a:rPr lang="en-GB" smtClean="0"/>
              <a:t>‹#›</a:t>
            </a:fld>
            <a:endParaRPr lang="en-GB"/>
          </a:p>
        </p:txBody>
      </p:sp>
    </p:spTree>
    <p:extLst>
      <p:ext uri="{BB962C8B-B14F-4D97-AF65-F5344CB8AC3E}">
        <p14:creationId xmlns:p14="http://schemas.microsoft.com/office/powerpoint/2010/main" val="2441829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A663AA8-2C5D-4E95-9613-089D0B5DD411}" type="datetimeFigureOut">
              <a:rPr lang="en-GB" smtClean="0"/>
              <a:t>21/09/2020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E743E78-1E6F-4EB3-9903-26596C1DE027}" type="slidenum">
              <a:rPr lang="en-GB" smtClean="0"/>
              <a:t>‹#›</a:t>
            </a:fld>
            <a:endParaRPr lang="en-GB"/>
          </a:p>
        </p:txBody>
      </p:sp>
    </p:spTree>
    <p:extLst>
      <p:ext uri="{BB962C8B-B14F-4D97-AF65-F5344CB8AC3E}">
        <p14:creationId xmlns:p14="http://schemas.microsoft.com/office/powerpoint/2010/main" val="952700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663AA8-2C5D-4E95-9613-089D0B5DD411}" type="datetimeFigureOut">
              <a:rPr lang="en-GB" smtClean="0"/>
              <a:t>21/09/2020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E743E78-1E6F-4EB3-9903-26596C1DE027}" type="slidenum">
              <a:rPr lang="en-GB" smtClean="0"/>
              <a:t>‹#›</a:t>
            </a:fld>
            <a:endParaRPr lang="en-GB"/>
          </a:p>
        </p:txBody>
      </p:sp>
    </p:spTree>
    <p:extLst>
      <p:ext uri="{BB962C8B-B14F-4D97-AF65-F5344CB8AC3E}">
        <p14:creationId xmlns:p14="http://schemas.microsoft.com/office/powerpoint/2010/main" val="1539287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663AA8-2C5D-4E95-9613-089D0B5DD411}" type="datetimeFigureOut">
              <a:rPr lang="en-GB" smtClean="0"/>
              <a:t>21/09/2020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E743E78-1E6F-4EB3-9903-26596C1DE027}" type="slidenum">
              <a:rPr lang="en-GB" smtClean="0"/>
              <a:t>‹#›</a:t>
            </a:fld>
            <a:endParaRPr lang="en-GB"/>
          </a:p>
        </p:txBody>
      </p:sp>
    </p:spTree>
    <p:extLst>
      <p:ext uri="{BB962C8B-B14F-4D97-AF65-F5344CB8AC3E}">
        <p14:creationId xmlns:p14="http://schemas.microsoft.com/office/powerpoint/2010/main" val="1997434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663AA8-2C5D-4E95-9613-089D0B5DD411}" type="datetimeFigureOut">
              <a:rPr lang="en-GB" smtClean="0"/>
              <a:t>21/09/2020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E743E78-1E6F-4EB3-9903-26596C1DE027}" type="slidenum">
              <a:rPr lang="en-GB" smtClean="0"/>
              <a:t>‹#›</a:t>
            </a:fld>
            <a:endParaRPr lang="en-GB"/>
          </a:p>
        </p:txBody>
      </p:sp>
    </p:spTree>
    <p:extLst>
      <p:ext uri="{BB962C8B-B14F-4D97-AF65-F5344CB8AC3E}">
        <p14:creationId xmlns:p14="http://schemas.microsoft.com/office/powerpoint/2010/main" val="1431027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663AA8-2C5D-4E95-9613-089D0B5DD411}" type="datetimeFigureOut">
              <a:rPr lang="en-GB" smtClean="0"/>
              <a:t>21/09/2020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743E78-1E6F-4EB3-9903-26596C1DE027}" type="slidenum">
              <a:rPr lang="en-GB" smtClean="0"/>
              <a:t>‹#›</a:t>
            </a:fld>
            <a:endParaRPr lang="en-GB"/>
          </a:p>
        </p:txBody>
      </p:sp>
    </p:spTree>
    <p:extLst>
      <p:ext uri="{BB962C8B-B14F-4D97-AF65-F5344CB8AC3E}">
        <p14:creationId xmlns:p14="http://schemas.microsoft.com/office/powerpoint/2010/main" val="1690548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663AA8-2C5D-4E95-9613-089D0B5DD411}" type="datetimeFigureOut">
              <a:rPr lang="en-GB" smtClean="0"/>
              <a:t>21/09/2020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743E78-1E6F-4EB3-9903-26596C1DE027}" type="slidenum">
              <a:rPr lang="en-GB" smtClean="0"/>
              <a:t>‹#›</a:t>
            </a:fld>
            <a:endParaRPr lang="en-GB"/>
          </a:p>
        </p:txBody>
      </p:sp>
    </p:spTree>
    <p:extLst>
      <p:ext uri="{BB962C8B-B14F-4D97-AF65-F5344CB8AC3E}">
        <p14:creationId xmlns:p14="http://schemas.microsoft.com/office/powerpoint/2010/main" val="2096093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663AA8-2C5D-4E95-9613-089D0B5DD411}" type="datetimeFigureOut">
              <a:rPr lang="en-GB" smtClean="0"/>
              <a:t>21/09/2020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743E78-1E6F-4EB3-9903-26596C1DE027}" type="slidenum">
              <a:rPr lang="en-GB" smtClean="0"/>
              <a:t>‹#›</a:t>
            </a:fld>
            <a:endParaRPr lang="en-GB"/>
          </a:p>
        </p:txBody>
      </p:sp>
    </p:spTree>
    <p:extLst>
      <p:ext uri="{BB962C8B-B14F-4D97-AF65-F5344CB8AC3E}">
        <p14:creationId xmlns:p14="http://schemas.microsoft.com/office/powerpoint/2010/main" val="752793561"/>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3.pn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 Target="slide2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 Target="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15.jpeg"/><Relationship Id="rId4" Type="http://schemas.openxmlformats.org/officeDocument/2006/relationships/image" Target="../media/image14.jpg"/></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slideLayout" Target="../slideLayouts/slideLayout4.xml"/><Relationship Id="rId6" Type="http://schemas.openxmlformats.org/officeDocument/2006/relationships/image" Target="../media/image20.jpeg"/><Relationship Id="rId5" Type="http://schemas.openxmlformats.org/officeDocument/2006/relationships/image" Target="../media/image19.jpg"/><Relationship Id="rId4" Type="http://schemas.openxmlformats.org/officeDocument/2006/relationships/image" Target="../media/image18.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22.jpeg"/></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24.jpeg"/></Relationships>
</file>

<file path=ppt/slides/_rels/slide39.xml.rels><?xml version="1.0" encoding="UTF-8" standalone="yes"?>
<Relationships xmlns="http://schemas.openxmlformats.org/package/2006/relationships"><Relationship Id="rId3" Type="http://schemas.openxmlformats.org/officeDocument/2006/relationships/hyperlink" Target="KAM%20klipas%201.mp4"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4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4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KAM%20klipas%202.mp4"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www.zaliasvelnias.lt/" TargetMode="External"/><Relationship Id="rId2" Type="http://schemas.openxmlformats.org/officeDocument/2006/relationships/hyperlink" Target="http://www.lt72.lt/" TargetMode="External"/><Relationship Id="rId1" Type="http://schemas.openxmlformats.org/officeDocument/2006/relationships/slideLayout" Target="../slideLayouts/slideLayout2.xml"/><Relationship Id="rId5" Type="http://schemas.openxmlformats.org/officeDocument/2006/relationships/hyperlink" Target="http://www.tacticalday.lt/" TargetMode="External"/><Relationship Id="rId4" Type="http://schemas.openxmlformats.org/officeDocument/2006/relationships/hyperlink" Target="http://www.defenceprojects.lt/" TargetMode="External"/></Relationships>
</file>

<file path=ppt/slides/_rels/slide4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Connector 1"/>
          <p:cNvSpPr/>
          <p:nvPr/>
        </p:nvSpPr>
        <p:spPr>
          <a:xfrm>
            <a:off x="3774331" y="1322962"/>
            <a:ext cx="4007797" cy="3813242"/>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9600" b="1" dirty="0" smtClean="0"/>
              <a:t>30</a:t>
            </a:r>
            <a:endParaRPr lang="en-GB" sz="9600" b="1" dirty="0"/>
          </a:p>
        </p:txBody>
      </p:sp>
    </p:spTree>
    <p:extLst>
      <p:ext uri="{BB962C8B-B14F-4D97-AF65-F5344CB8AC3E}">
        <p14:creationId xmlns:p14="http://schemas.microsoft.com/office/powerpoint/2010/main" val="23345029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zapad 20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7860" y="800100"/>
            <a:ext cx="8505825" cy="561975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0992" y="800100"/>
            <a:ext cx="10379559" cy="5619751"/>
          </a:xfrm>
          <a:prstGeom prst="rect">
            <a:avLst/>
          </a:prstGeom>
        </p:spPr>
      </p:pic>
      <p:sp>
        <p:nvSpPr>
          <p:cNvPr id="4" name="TextBox 3"/>
          <p:cNvSpPr txBox="1"/>
          <p:nvPr/>
        </p:nvSpPr>
        <p:spPr>
          <a:xfrm>
            <a:off x="2132910" y="1392678"/>
            <a:ext cx="1243610" cy="369332"/>
          </a:xfrm>
          <a:prstGeom prst="rect">
            <a:avLst/>
          </a:prstGeom>
          <a:noFill/>
        </p:spPr>
        <p:txBody>
          <a:bodyPr wrap="none" rtlCol="0">
            <a:spAutoFit/>
          </a:bodyPr>
          <a:lstStyle/>
          <a:p>
            <a:r>
              <a:rPr lang="lt-LT" dirty="0" smtClean="0">
                <a:solidFill>
                  <a:schemeClr val="bg1"/>
                </a:solidFill>
              </a:rPr>
              <a:t>80 </a:t>
            </a:r>
            <a:r>
              <a:rPr lang="lt-LT" dirty="0" err="1" smtClean="0">
                <a:solidFill>
                  <a:schemeClr val="bg1"/>
                </a:solidFill>
              </a:rPr>
              <a:t>kilotonų</a:t>
            </a:r>
            <a:endParaRPr lang="lt-LT" dirty="0">
              <a:solidFill>
                <a:schemeClr val="bg1"/>
              </a:solidFill>
            </a:endParaRPr>
          </a:p>
        </p:txBody>
      </p:sp>
      <p:sp>
        <p:nvSpPr>
          <p:cNvPr id="5" name="Striped Right Arrow 4"/>
          <p:cNvSpPr/>
          <p:nvPr/>
        </p:nvSpPr>
        <p:spPr>
          <a:xfrm>
            <a:off x="3681570" y="1392678"/>
            <a:ext cx="1627605" cy="484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1028" name="Picture 4" descr="Related im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0588" y="0"/>
            <a:ext cx="5406808" cy="4007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95496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4991" y="261252"/>
            <a:ext cx="8396873" cy="557784"/>
          </a:xfrm>
        </p:spPr>
        <p:txBody>
          <a:bodyPr>
            <a:noAutofit/>
          </a:bodyPr>
          <a:lstStyle/>
          <a:p>
            <a:pPr algn="ctr"/>
            <a:r>
              <a:rPr lang="lt-LT" sz="3600" b="1" dirty="0"/>
              <a:t>B</a:t>
            </a:r>
            <a:r>
              <a:rPr lang="en-US" sz="3600" b="1" dirty="0" err="1" smtClean="0"/>
              <a:t>randuolin</a:t>
            </a:r>
            <a:r>
              <a:rPr lang="lt-LT" sz="3600" b="1" dirty="0" smtClean="0"/>
              <a:t>ė ataka</a:t>
            </a:r>
            <a:endParaRPr lang="lt-LT" sz="3600" b="1" dirty="0"/>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415099" y="3883275"/>
            <a:ext cx="6219182" cy="2956934"/>
          </a:xfrm>
        </p:spPr>
      </p:pic>
      <p:sp>
        <p:nvSpPr>
          <p:cNvPr id="3" name="Text Placeholder 2"/>
          <p:cNvSpPr>
            <a:spLocks noGrp="1"/>
          </p:cNvSpPr>
          <p:nvPr>
            <p:ph type="body" sz="half" idx="2"/>
          </p:nvPr>
        </p:nvSpPr>
        <p:spPr>
          <a:xfrm>
            <a:off x="118873" y="819036"/>
            <a:ext cx="11515408" cy="3186902"/>
          </a:xfrm>
        </p:spPr>
        <p:txBody>
          <a:bodyPr>
            <a:normAutofit/>
          </a:bodyPr>
          <a:lstStyle/>
          <a:p>
            <a:r>
              <a:rPr lang="lt-LT" sz="2800" dirty="0" smtClean="0"/>
              <a:t>1945 m. ant </a:t>
            </a:r>
            <a:r>
              <a:rPr lang="lt-LT" sz="2800" dirty="0" err="1" smtClean="0"/>
              <a:t>Hirošimos</a:t>
            </a:r>
            <a:r>
              <a:rPr lang="lt-LT" sz="2800" dirty="0" smtClean="0"/>
              <a:t> buvo numesta 21 </a:t>
            </a:r>
            <a:r>
              <a:rPr lang="lt-LT" sz="2800" dirty="0" err="1" smtClean="0"/>
              <a:t>kilotonos</a:t>
            </a:r>
            <a:r>
              <a:rPr lang="lt-LT" sz="2800" dirty="0" smtClean="0"/>
              <a:t> galios atominė bomba</a:t>
            </a:r>
          </a:p>
          <a:p>
            <a:r>
              <a:rPr lang="lt-LT" sz="2800" dirty="0"/>
              <a:t>192 tūkst</a:t>
            </a:r>
            <a:r>
              <a:rPr lang="lt-LT" sz="2800" dirty="0" smtClean="0"/>
              <a:t>.</a:t>
            </a:r>
            <a:r>
              <a:rPr lang="lt-LT" sz="2800" dirty="0"/>
              <a:t> gyventojų žuvo </a:t>
            </a:r>
            <a:r>
              <a:rPr lang="lt-LT" sz="2800" dirty="0" smtClean="0"/>
              <a:t>iš 380 tūkst. </a:t>
            </a:r>
          </a:p>
          <a:p>
            <a:r>
              <a:rPr lang="lt-LT" sz="2800" dirty="0" smtClean="0"/>
              <a:t>Iki 1995 m. nuo jonizuojančiosios spinduliuotės poveikio mirė daugiau kaip 105 tūkst. </a:t>
            </a:r>
            <a:r>
              <a:rPr lang="lt-LT" sz="2800" dirty="0" err="1"/>
              <a:t>ž</a:t>
            </a:r>
            <a:r>
              <a:rPr lang="lt-LT" sz="2800" dirty="0" err="1" smtClean="0"/>
              <a:t>m</a:t>
            </a:r>
            <a:r>
              <a:rPr lang="lt-LT" sz="2800" dirty="0" smtClean="0"/>
              <a:t>.</a:t>
            </a:r>
          </a:p>
          <a:p>
            <a:r>
              <a:rPr lang="lt-LT" sz="2800" dirty="0" smtClean="0"/>
              <a:t>3 km spinduliu nuo epicentro viskas sugriauta</a:t>
            </a:r>
          </a:p>
          <a:p>
            <a:r>
              <a:rPr lang="lt-LT" sz="2800" dirty="0" smtClean="0"/>
              <a:t>Paveiktų genetiškai – tūkstančiai. </a:t>
            </a:r>
            <a:endParaRPr lang="lt-LT" sz="2800" dirty="0"/>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3886" y="3901066"/>
            <a:ext cx="4138487" cy="2939143"/>
          </a:xfrm>
          <a:prstGeom prst="rect">
            <a:avLst/>
          </a:prstGeom>
        </p:spPr>
      </p:pic>
    </p:spTree>
    <p:extLst>
      <p:ext uri="{BB962C8B-B14F-4D97-AF65-F5344CB8AC3E}">
        <p14:creationId xmlns:p14="http://schemas.microsoft.com/office/powerpoint/2010/main" val="34391317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6100" y="0"/>
            <a:ext cx="9135657" cy="6858000"/>
          </a:xfrm>
          <a:prstGeom prst="rect">
            <a:avLst/>
          </a:prstGeom>
        </p:spPr>
      </p:pic>
    </p:spTree>
    <p:extLst>
      <p:ext uri="{BB962C8B-B14F-4D97-AF65-F5344CB8AC3E}">
        <p14:creationId xmlns:p14="http://schemas.microsoft.com/office/powerpoint/2010/main" val="40633021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939609" y="0"/>
            <a:ext cx="10312782" cy="6858000"/>
          </a:xfrm>
          <a:prstGeom prst="rect">
            <a:avLst/>
          </a:prstGeom>
        </p:spPr>
      </p:pic>
      <p:sp>
        <p:nvSpPr>
          <p:cNvPr id="3" name="Rounded Rectangle 2"/>
          <p:cNvSpPr/>
          <p:nvPr/>
        </p:nvSpPr>
        <p:spPr>
          <a:xfrm>
            <a:off x="939609" y="724710"/>
            <a:ext cx="4844374" cy="270429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6000" dirty="0" smtClean="0"/>
              <a:t>300 tūkst. karių</a:t>
            </a:r>
            <a:endParaRPr lang="en-GB" sz="6000" dirty="0"/>
          </a:p>
        </p:txBody>
      </p:sp>
      <p:sp>
        <p:nvSpPr>
          <p:cNvPr id="4" name="Rounded Rectangle 3"/>
          <p:cNvSpPr/>
          <p:nvPr/>
        </p:nvSpPr>
        <p:spPr>
          <a:xfrm>
            <a:off x="6414502" y="3566808"/>
            <a:ext cx="4837889" cy="286317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6000" dirty="0" smtClean="0"/>
              <a:t>36 tūkst. </a:t>
            </a:r>
            <a:r>
              <a:rPr lang="lt-LT" sz="6000" dirty="0"/>
              <a:t>t</a:t>
            </a:r>
            <a:r>
              <a:rPr lang="lt-LT" sz="6000" dirty="0" smtClean="0"/>
              <a:t>echnikos vnt.</a:t>
            </a:r>
            <a:endParaRPr lang="en-GB" sz="6000" dirty="0"/>
          </a:p>
        </p:txBody>
      </p:sp>
    </p:spTree>
    <p:extLst>
      <p:ext uri="{BB962C8B-B14F-4D97-AF65-F5344CB8AC3E}">
        <p14:creationId xmlns:p14="http://schemas.microsoft.com/office/powerpoint/2010/main" val="20406753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8020213" y="-19455"/>
            <a:ext cx="2991498" cy="2532841"/>
          </a:xfrm>
          <a:prstGeom prst="rect">
            <a:avLst/>
          </a:prstGeom>
        </p:spPr>
      </p:pic>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44529" y="0"/>
            <a:ext cx="5083444" cy="3177153"/>
          </a:xfrm>
        </p:spPr>
      </p:pic>
      <p:pic>
        <p:nvPicPr>
          <p:cNvPr id="7" name="Picture 6"/>
          <p:cNvPicPr>
            <a:picLocks noChangeAspect="1"/>
          </p:cNvPicPr>
          <p:nvPr/>
        </p:nvPicPr>
        <p:blipFill>
          <a:blip r:embed="rId4"/>
          <a:stretch>
            <a:fillRect/>
          </a:stretch>
        </p:blipFill>
        <p:spPr>
          <a:xfrm>
            <a:off x="6797856" y="2499615"/>
            <a:ext cx="5394144" cy="4358386"/>
          </a:xfrm>
          <a:prstGeom prst="rect">
            <a:avLst/>
          </a:prstGeom>
        </p:spPr>
      </p:pic>
      <p:pic>
        <p:nvPicPr>
          <p:cNvPr id="1028" name="Picture 4" descr="Image result for msta-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483712"/>
            <a:ext cx="6602278" cy="4374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03289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7880" y="2031365"/>
            <a:ext cx="10515600" cy="1325563"/>
          </a:xfrm>
        </p:spPr>
        <p:txBody>
          <a:bodyPr>
            <a:noAutofit/>
          </a:bodyPr>
          <a:lstStyle/>
          <a:p>
            <a:pPr algn="ctr"/>
            <a:r>
              <a:rPr lang="lt-LT" sz="4800" dirty="0" smtClean="0"/>
              <a:t>Ar galėsite </a:t>
            </a:r>
            <a:r>
              <a:rPr lang="lt-LT" sz="4800" dirty="0"/>
              <a:t>ramiai </a:t>
            </a:r>
            <a:r>
              <a:rPr lang="lt-LT" sz="4800" dirty="0" smtClean="0"/>
              <a:t>vykdyti savo tiesiogines pareigas, jei žinosite, kad Jūsų artimieji yra nesaugūs?</a:t>
            </a:r>
            <a:endParaRPr lang="en-GB" sz="4800" dirty="0"/>
          </a:p>
        </p:txBody>
      </p:sp>
    </p:spTree>
    <p:extLst>
      <p:ext uri="{BB962C8B-B14F-4D97-AF65-F5344CB8AC3E}">
        <p14:creationId xmlns:p14="http://schemas.microsoft.com/office/powerpoint/2010/main" val="8711628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lt-LT" b="1" dirty="0" smtClean="0"/>
              <a:t>Šeimos pasiruošimas karinei krizei – praktiniai patarimai</a:t>
            </a:r>
            <a:endParaRPr lang="en-GB" b="1" dirty="0"/>
          </a:p>
        </p:txBody>
      </p:sp>
    </p:spTree>
    <p:extLst>
      <p:ext uri="{BB962C8B-B14F-4D97-AF65-F5344CB8AC3E}">
        <p14:creationId xmlns:p14="http://schemas.microsoft.com/office/powerpoint/2010/main" val="36270499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t>Tikslas </a:t>
            </a:r>
            <a:endParaRPr lang="en-GB" b="1" dirty="0"/>
          </a:p>
        </p:txBody>
      </p:sp>
      <p:sp>
        <p:nvSpPr>
          <p:cNvPr id="3" name="Content Placeholder 2"/>
          <p:cNvSpPr>
            <a:spLocks noGrp="1"/>
          </p:cNvSpPr>
          <p:nvPr>
            <p:ph idx="1"/>
          </p:nvPr>
        </p:nvSpPr>
        <p:spPr>
          <a:xfrm>
            <a:off x="838200" y="2494892"/>
            <a:ext cx="10515600" cy="1570718"/>
          </a:xfrm>
        </p:spPr>
        <p:txBody>
          <a:bodyPr>
            <a:noAutofit/>
          </a:bodyPr>
          <a:lstStyle/>
          <a:p>
            <a:pPr marL="0" indent="0" algn="ctr">
              <a:buNone/>
            </a:pPr>
            <a:r>
              <a:rPr lang="lt-LT" sz="4800" dirty="0" smtClean="0"/>
              <a:t>Supažindinti su asmeninio ir šeimos pasirengimo išlikti karinio konflikto aplinkoje ypatumais.</a:t>
            </a:r>
          </a:p>
        </p:txBody>
      </p:sp>
    </p:spTree>
    <p:extLst>
      <p:ext uri="{BB962C8B-B14F-4D97-AF65-F5344CB8AC3E}">
        <p14:creationId xmlns:p14="http://schemas.microsoft.com/office/powerpoint/2010/main" val="35446028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32053"/>
            <a:ext cx="10515600" cy="1325563"/>
          </a:xfrm>
        </p:spPr>
        <p:txBody>
          <a:bodyPr>
            <a:noAutofit/>
          </a:bodyPr>
          <a:lstStyle/>
          <a:p>
            <a:r>
              <a:rPr lang="lt-LT" sz="4800" b="1" dirty="0" smtClean="0">
                <a:solidFill>
                  <a:srgbClr val="FF0000"/>
                </a:solidFill>
                <a:latin typeface="+mn-lt"/>
              </a:rPr>
              <a:t>Užduotis: </a:t>
            </a:r>
            <a:r>
              <a:rPr lang="lt-LT" sz="4800" b="1" dirty="0" smtClean="0">
                <a:latin typeface="+mn-lt"/>
              </a:rPr>
              <a:t>pasakykite</a:t>
            </a:r>
            <a:r>
              <a:rPr lang="lt-LT" sz="4800" b="1" dirty="0">
                <a:latin typeface="+mn-lt"/>
              </a:rPr>
              <a:t>, kokius </a:t>
            </a:r>
            <a:r>
              <a:rPr lang="en-US" sz="4800" b="1" dirty="0">
                <a:latin typeface="+mn-lt"/>
              </a:rPr>
              <a:t>5 </a:t>
            </a:r>
            <a:r>
              <a:rPr lang="lt-LT" sz="4800" b="1" dirty="0">
                <a:latin typeface="+mn-lt"/>
              </a:rPr>
              <a:t>veiksmus pirmiausia rekomenduotumėte atlikti </a:t>
            </a:r>
            <a:r>
              <a:rPr lang="lt-LT" sz="4800" b="1" dirty="0" smtClean="0">
                <a:latin typeface="+mn-lt"/>
              </a:rPr>
              <a:t>išgirdus, kad </a:t>
            </a:r>
            <a:r>
              <a:rPr lang="lt-LT" sz="4800" b="1" dirty="0">
                <a:latin typeface="+mn-lt"/>
              </a:rPr>
              <a:t>prasidėjo karinė </a:t>
            </a:r>
            <a:r>
              <a:rPr lang="lt-LT" sz="4800" b="1" dirty="0" smtClean="0">
                <a:latin typeface="+mn-lt"/>
              </a:rPr>
              <a:t>agresija.</a:t>
            </a:r>
            <a:endParaRPr lang="en-GB" sz="4800" b="1" dirty="0">
              <a:latin typeface="+mn-lt"/>
            </a:endParaRPr>
          </a:p>
        </p:txBody>
      </p:sp>
      <p:sp>
        <p:nvSpPr>
          <p:cNvPr id="3" name="Content Placeholder 2"/>
          <p:cNvSpPr>
            <a:spLocks noGrp="1"/>
          </p:cNvSpPr>
          <p:nvPr>
            <p:ph idx="1"/>
          </p:nvPr>
        </p:nvSpPr>
        <p:spPr>
          <a:xfrm>
            <a:off x="838200" y="3073940"/>
            <a:ext cx="10515600" cy="3414308"/>
          </a:xfrm>
        </p:spPr>
        <p:txBody>
          <a:bodyPr>
            <a:normAutofit/>
          </a:bodyPr>
          <a:lstStyle/>
          <a:p>
            <a:pPr marL="0" indent="0">
              <a:buNone/>
            </a:pPr>
            <a:r>
              <a:rPr lang="lt-LT" sz="4000" b="1" dirty="0" smtClean="0">
                <a:solidFill>
                  <a:srgbClr val="FF0000"/>
                </a:solidFill>
              </a:rPr>
              <a:t>Sąlygos:</a:t>
            </a:r>
            <a:r>
              <a:rPr lang="lt-LT" sz="4000" b="1" dirty="0" smtClean="0"/>
              <a:t> Jūs esate namuose.</a:t>
            </a:r>
            <a:endParaRPr lang="en-GB" sz="4000" b="1" dirty="0"/>
          </a:p>
          <a:p>
            <a:endParaRPr lang="en-GB" sz="4000" dirty="0"/>
          </a:p>
        </p:txBody>
      </p:sp>
    </p:spTree>
    <p:extLst>
      <p:ext uri="{BB962C8B-B14F-4D97-AF65-F5344CB8AC3E}">
        <p14:creationId xmlns:p14="http://schemas.microsoft.com/office/powerpoint/2010/main" val="5929755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4387" y="-286827"/>
            <a:ext cx="10515600" cy="1325563"/>
          </a:xfrm>
        </p:spPr>
        <p:txBody>
          <a:bodyPr/>
          <a:lstStyle/>
          <a:p>
            <a:pPr algn="ctr"/>
            <a:r>
              <a:rPr lang="lt-LT" b="1" dirty="0" smtClean="0">
                <a:latin typeface="+mn-lt"/>
              </a:rPr>
              <a:t>Prioritetiniai veiksmai išgirdus apie karą</a:t>
            </a:r>
            <a:endParaRPr lang="en-GB" b="1" dirty="0">
              <a:latin typeface="+mn-lt"/>
            </a:endParaRPr>
          </a:p>
        </p:txBody>
      </p:sp>
      <p:sp>
        <p:nvSpPr>
          <p:cNvPr id="4" name="Content Placeholder 3"/>
          <p:cNvSpPr txBox="1">
            <a:spLocks noGrp="1"/>
          </p:cNvSpPr>
          <p:nvPr>
            <p:ph idx="1"/>
          </p:nvPr>
        </p:nvSpPr>
        <p:spPr>
          <a:xfrm>
            <a:off x="136187" y="824731"/>
            <a:ext cx="12192000" cy="6104235"/>
          </a:xfrm>
          <a:prstGeom prst="rect">
            <a:avLst/>
          </a:prstGeom>
          <a:noFill/>
        </p:spPr>
        <p:txBody>
          <a:bodyPr wrap="square" rtlCol="0">
            <a:spAutoFit/>
          </a:bodyPr>
          <a:lstStyle/>
          <a:p>
            <a:pPr marL="742950" indent="-742950">
              <a:buAutoNum type="arabicParenR"/>
            </a:pPr>
            <a:r>
              <a:rPr lang="lt-LT" sz="4000" b="1" dirty="0" smtClean="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rPr>
              <a:t>Vandeniu pripildyti vonią ir visas kitas galimas talpas</a:t>
            </a:r>
          </a:p>
          <a:p>
            <a:pPr marL="0" indent="0">
              <a:buNone/>
            </a:pPr>
            <a:endParaRPr lang="lt-LT" sz="4000" b="1" dirty="0" smtClean="0">
              <a:solidFill>
                <a:srgbClr val="E68E46"/>
              </a:solidFill>
            </a:endParaRPr>
          </a:p>
          <a:p>
            <a:pPr marL="0" indent="0">
              <a:buNone/>
            </a:pPr>
            <a:r>
              <a:rPr lang="lt-LT" sz="4000" dirty="0" smtClean="0">
                <a:solidFill>
                  <a:srgbClr val="E68E46"/>
                </a:solidFill>
              </a:rPr>
              <a:t>2) Pripildyti automobilio baką ir kitas talpas degalais</a:t>
            </a:r>
          </a:p>
          <a:p>
            <a:pPr marL="0" indent="0">
              <a:buNone/>
            </a:pPr>
            <a:endParaRPr lang="lt-LT" sz="4000" dirty="0" smtClean="0">
              <a:solidFill>
                <a:srgbClr val="E68E46"/>
              </a:solidFill>
            </a:endParaRPr>
          </a:p>
          <a:p>
            <a:pPr marL="0" indent="0">
              <a:buNone/>
            </a:pPr>
            <a:r>
              <a:rPr lang="lt-LT" sz="4000" dirty="0" smtClean="0">
                <a:solidFill>
                  <a:srgbClr val="E68E46"/>
                </a:solidFill>
              </a:rPr>
              <a:t>3) Maksimaliai padidinti maisto/grynųjų pinigų atsargas</a:t>
            </a:r>
          </a:p>
          <a:p>
            <a:pPr marL="0" indent="0">
              <a:buNone/>
            </a:pPr>
            <a:endParaRPr lang="lt-LT" sz="4000" dirty="0" smtClean="0">
              <a:solidFill>
                <a:srgbClr val="E68E46"/>
              </a:solidFill>
            </a:endParaRPr>
          </a:p>
          <a:p>
            <a:pPr marL="0" indent="0">
              <a:buNone/>
            </a:pPr>
            <a:r>
              <a:rPr lang="lt-LT" sz="4000" dirty="0" smtClean="0">
                <a:solidFill>
                  <a:srgbClr val="E68E46"/>
                </a:solidFill>
              </a:rPr>
              <a:t>4) Maksimaliai papildyti medicinines atsargas</a:t>
            </a:r>
          </a:p>
          <a:p>
            <a:pPr marL="0" indent="0">
              <a:buNone/>
            </a:pPr>
            <a:endParaRPr lang="lt-LT" sz="4000" dirty="0" smtClean="0">
              <a:solidFill>
                <a:srgbClr val="E68E46"/>
              </a:solidFill>
            </a:endParaRPr>
          </a:p>
          <a:p>
            <a:pPr marL="0" indent="0">
              <a:buNone/>
            </a:pPr>
            <a:r>
              <a:rPr lang="lt-LT" sz="4000" dirty="0" smtClean="0">
                <a:solidFill>
                  <a:srgbClr val="E68E46"/>
                </a:solidFill>
              </a:rPr>
              <a:t>5) Surinkti šeimą </a:t>
            </a:r>
            <a:endParaRPr lang="en-GB" sz="4000" dirty="0">
              <a:solidFill>
                <a:srgbClr val="E68E46"/>
              </a:solidFill>
            </a:endParaRPr>
          </a:p>
        </p:txBody>
      </p:sp>
    </p:spTree>
    <p:extLst>
      <p:ext uri="{BB962C8B-B14F-4D97-AF65-F5344CB8AC3E}">
        <p14:creationId xmlns:p14="http://schemas.microsoft.com/office/powerpoint/2010/main" val="1710579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82644"/>
            <a:ext cx="10515600" cy="1071789"/>
          </a:xfrm>
        </p:spPr>
        <p:txBody>
          <a:bodyPr>
            <a:noAutofit/>
          </a:bodyPr>
          <a:lstStyle/>
          <a:p>
            <a:pPr algn="ctr"/>
            <a:r>
              <a:rPr lang="lt-LT" sz="4800" b="1" dirty="0" smtClean="0"/>
              <a:t>Kas </a:t>
            </a:r>
            <a:r>
              <a:rPr lang="lt-LT" sz="4800" b="1" dirty="0"/>
              <a:t>iš Jūsų esate pasirengę ekstremaliai situacijai ar karui jau dabar</a:t>
            </a:r>
            <a:r>
              <a:rPr lang="lt-LT" sz="4800" b="1" dirty="0" smtClean="0"/>
              <a:t>?</a:t>
            </a:r>
            <a:endParaRPr lang="en-GB" sz="4800" b="1" dirty="0"/>
          </a:p>
        </p:txBody>
      </p:sp>
      <p:sp>
        <p:nvSpPr>
          <p:cNvPr id="4" name="Title 1"/>
          <p:cNvSpPr txBox="1">
            <a:spLocks/>
          </p:cNvSpPr>
          <p:nvPr/>
        </p:nvSpPr>
        <p:spPr>
          <a:xfrm>
            <a:off x="838200" y="3630378"/>
            <a:ext cx="10515600" cy="107178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4800" b="1" dirty="0" smtClean="0"/>
              <a:t>Kiek dienų galėtumėte išgyventi savarankiškai be valstybės pagalbos?</a:t>
            </a:r>
            <a:endParaRPr lang="en-GB" sz="4800" b="1" dirty="0"/>
          </a:p>
        </p:txBody>
      </p:sp>
    </p:spTree>
    <p:extLst>
      <p:ext uri="{BB962C8B-B14F-4D97-AF65-F5344CB8AC3E}">
        <p14:creationId xmlns:p14="http://schemas.microsoft.com/office/powerpoint/2010/main" val="16212734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0027"/>
            <a:ext cx="10515600" cy="841105"/>
          </a:xfrm>
        </p:spPr>
        <p:txBody>
          <a:bodyPr/>
          <a:lstStyle/>
          <a:p>
            <a:pPr algn="ctr"/>
            <a:r>
              <a:rPr lang="lt-LT" b="1" dirty="0" smtClean="0"/>
              <a:t>Tikslas </a:t>
            </a:r>
            <a:endParaRPr lang="en-GB" b="1" dirty="0"/>
          </a:p>
        </p:txBody>
      </p:sp>
      <p:sp>
        <p:nvSpPr>
          <p:cNvPr id="3" name="Content Placeholder 2"/>
          <p:cNvSpPr>
            <a:spLocks noGrp="1"/>
          </p:cNvSpPr>
          <p:nvPr>
            <p:ph idx="1"/>
          </p:nvPr>
        </p:nvSpPr>
        <p:spPr>
          <a:xfrm>
            <a:off x="838200" y="1031132"/>
            <a:ext cx="10515600" cy="4351338"/>
          </a:xfrm>
        </p:spPr>
        <p:txBody>
          <a:bodyPr>
            <a:noAutofit/>
          </a:bodyPr>
          <a:lstStyle/>
          <a:p>
            <a:pPr marL="0" indent="0">
              <a:buNone/>
            </a:pPr>
            <a:r>
              <a:rPr lang="lt-LT" sz="4000" dirty="0" smtClean="0"/>
              <a:t>Užsiėmimo pabaigoje turėti supratimą apie išankstinio pasirengimo išlikti karinio konflikto aplinkoje ypatumus.</a:t>
            </a:r>
          </a:p>
          <a:p>
            <a:pPr marL="0" indent="0">
              <a:buNone/>
            </a:pPr>
            <a:r>
              <a:rPr lang="lt-LT" sz="4000" dirty="0" smtClean="0"/>
              <a:t>Rezultatas bus patenkinamas, jeigu dalyviai:</a:t>
            </a:r>
          </a:p>
          <a:p>
            <a:r>
              <a:rPr lang="lt-LT" sz="4000" dirty="0"/>
              <a:t>i</a:t>
            </a:r>
            <a:r>
              <a:rPr lang="lt-LT" sz="4000" dirty="0" smtClean="0"/>
              <a:t>šsiaiškins priežastis, kurios gali nulemti sprendimą likti ar ne karo veiksmų zonoje;</a:t>
            </a:r>
          </a:p>
          <a:p>
            <a:r>
              <a:rPr lang="lt-LT" sz="4000" dirty="0" smtClean="0"/>
              <a:t>suplanuos savo veiksmus liekant karo zonoje;</a:t>
            </a:r>
          </a:p>
          <a:p>
            <a:r>
              <a:rPr lang="lt-LT" sz="4000" dirty="0"/>
              <a:t>s</a:t>
            </a:r>
            <a:r>
              <a:rPr lang="lt-LT" sz="4000" dirty="0" smtClean="0"/>
              <a:t>uplanuos savo veiksmus evakuacijos atveju.</a:t>
            </a:r>
            <a:endParaRPr lang="en-GB" sz="4000" dirty="0"/>
          </a:p>
        </p:txBody>
      </p:sp>
    </p:spTree>
    <p:extLst>
      <p:ext uri="{BB962C8B-B14F-4D97-AF65-F5344CB8AC3E}">
        <p14:creationId xmlns:p14="http://schemas.microsoft.com/office/powerpoint/2010/main" val="30515785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22525"/>
            <a:ext cx="10515600" cy="1325563"/>
          </a:xfrm>
        </p:spPr>
        <p:txBody>
          <a:bodyPr/>
          <a:lstStyle/>
          <a:p>
            <a:pPr algn="ctr"/>
            <a:r>
              <a:rPr lang="lt-LT" b="1" dirty="0" smtClean="0"/>
              <a:t>Kaip vienoks ar kitoks Jūsų sprendimas gali nulemti tolimesnius Jūsų veiksmus?</a:t>
            </a:r>
            <a:endParaRPr lang="en-GB" b="1"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5004313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71789"/>
          </a:xfrm>
        </p:spPr>
        <p:txBody>
          <a:bodyPr>
            <a:normAutofit/>
          </a:bodyPr>
          <a:lstStyle/>
          <a:p>
            <a:pPr algn="ctr"/>
            <a:r>
              <a:rPr lang="lt-LT" b="1" dirty="0" smtClean="0"/>
              <a:t>Kodėl svarbu išsinagrinėti šią temą?</a:t>
            </a:r>
            <a:endParaRPr lang="en-GB" b="1" dirty="0"/>
          </a:p>
        </p:txBody>
      </p:sp>
      <p:sp>
        <p:nvSpPr>
          <p:cNvPr id="3" name="Content Placeholder 2"/>
          <p:cNvSpPr>
            <a:spLocks noGrp="1"/>
          </p:cNvSpPr>
          <p:nvPr>
            <p:ph idx="1"/>
          </p:nvPr>
        </p:nvSpPr>
        <p:spPr/>
        <p:txBody>
          <a:bodyPr>
            <a:normAutofit/>
          </a:bodyPr>
          <a:lstStyle/>
          <a:p>
            <a:r>
              <a:rPr lang="lt-LT" sz="4000" dirty="0"/>
              <a:t>Šiandienos pastangos lemia Jūsų galimybes rytoj</a:t>
            </a:r>
            <a:r>
              <a:rPr lang="ru-RU" sz="4000" dirty="0" smtClean="0"/>
              <a:t>!</a:t>
            </a:r>
            <a:endParaRPr lang="lt-LT" sz="4000" dirty="0" smtClean="0"/>
          </a:p>
          <a:p>
            <a:pPr marL="0" indent="0">
              <a:buNone/>
            </a:pPr>
            <a:endParaRPr lang="ru-RU" sz="4000" dirty="0" smtClean="0"/>
          </a:p>
          <a:p>
            <a:r>
              <a:rPr lang="en-GB" sz="4000" dirty="0" err="1" smtClean="0"/>
              <a:t>Vokietija</a:t>
            </a:r>
            <a:r>
              <a:rPr lang="en-GB" sz="4000" dirty="0" smtClean="0"/>
              <a:t>, </a:t>
            </a:r>
            <a:r>
              <a:rPr lang="lt-LT" sz="4000" dirty="0" smtClean="0"/>
              <a:t>Švedija, Norvegija, Suomija stiprina ne tik kariuomenes, bet ir visuomenės pasirengimą</a:t>
            </a:r>
            <a:r>
              <a:rPr lang="en-GB" sz="4000" dirty="0"/>
              <a:t/>
            </a:r>
            <a:br>
              <a:rPr lang="en-GB" sz="4000" dirty="0"/>
            </a:br>
            <a:endParaRPr lang="en-GB" sz="4000" dirty="0"/>
          </a:p>
        </p:txBody>
      </p:sp>
    </p:spTree>
    <p:extLst>
      <p:ext uri="{BB962C8B-B14F-4D97-AF65-F5344CB8AC3E}">
        <p14:creationId xmlns:p14="http://schemas.microsoft.com/office/powerpoint/2010/main" val="35191186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lt-LT" b="1" dirty="0" smtClean="0"/>
              <a:t>Turinys </a:t>
            </a:r>
            <a:endParaRPr lang="en-GB" b="1" dirty="0"/>
          </a:p>
        </p:txBody>
      </p:sp>
      <p:sp>
        <p:nvSpPr>
          <p:cNvPr id="5" name="Content Placeholder 4"/>
          <p:cNvSpPr>
            <a:spLocks noGrp="1"/>
          </p:cNvSpPr>
          <p:nvPr>
            <p:ph idx="1"/>
          </p:nvPr>
        </p:nvSpPr>
        <p:spPr>
          <a:xfrm>
            <a:off x="838200" y="1920875"/>
            <a:ext cx="10515600" cy="4351338"/>
          </a:xfrm>
        </p:spPr>
        <p:txBody>
          <a:bodyPr>
            <a:normAutofit/>
          </a:bodyPr>
          <a:lstStyle/>
          <a:p>
            <a:r>
              <a:rPr lang="en-GB" sz="4800" dirty="0" err="1" smtClean="0"/>
              <a:t>Likti</a:t>
            </a:r>
            <a:r>
              <a:rPr lang="en-GB" sz="4800" dirty="0" smtClean="0"/>
              <a:t> </a:t>
            </a:r>
            <a:r>
              <a:rPr lang="en-GB" sz="4800" dirty="0" err="1" smtClean="0"/>
              <a:t>ar</a:t>
            </a:r>
            <a:r>
              <a:rPr lang="en-GB" sz="4800" dirty="0" smtClean="0"/>
              <a:t> </a:t>
            </a:r>
            <a:r>
              <a:rPr lang="en-GB" sz="4800" dirty="0" err="1" smtClean="0"/>
              <a:t>nelikti</a:t>
            </a:r>
            <a:r>
              <a:rPr lang="en-GB" sz="4800" dirty="0" smtClean="0"/>
              <a:t> </a:t>
            </a:r>
            <a:r>
              <a:rPr lang="lt-LT" sz="4800" dirty="0" smtClean="0"/>
              <a:t>karo zonoje </a:t>
            </a:r>
            <a:r>
              <a:rPr lang="en-GB" sz="4800" dirty="0" smtClean="0"/>
              <a:t>– p</a:t>
            </a:r>
            <a:r>
              <a:rPr lang="lt-LT" sz="4800" dirty="0" smtClean="0"/>
              <a:t>riežasčių išsiaiškinimas</a:t>
            </a:r>
          </a:p>
          <a:p>
            <a:r>
              <a:rPr lang="lt-LT" sz="4800" dirty="0" smtClean="0"/>
              <a:t>Veiksmų ir priemonių planavimas skirtingiems sprendimams</a:t>
            </a:r>
          </a:p>
          <a:p>
            <a:r>
              <a:rPr lang="lt-LT" sz="4800" dirty="0" smtClean="0"/>
              <a:t>Apibendrinimas </a:t>
            </a:r>
            <a:endParaRPr lang="en-GB" sz="4800" dirty="0"/>
          </a:p>
        </p:txBody>
      </p:sp>
    </p:spTree>
    <p:extLst>
      <p:ext uri="{BB962C8B-B14F-4D97-AF65-F5344CB8AC3E}">
        <p14:creationId xmlns:p14="http://schemas.microsoft.com/office/powerpoint/2010/main" val="38388230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t>Susidūrus su bet kokia problema rekomenduojama laikytis šio principo:</a:t>
            </a:r>
            <a:endParaRPr lang="en-GB" b="1" dirty="0"/>
          </a:p>
        </p:txBody>
      </p:sp>
      <p:sp>
        <p:nvSpPr>
          <p:cNvPr id="5" name="TextBox 4"/>
          <p:cNvSpPr txBox="1"/>
          <p:nvPr/>
        </p:nvSpPr>
        <p:spPr>
          <a:xfrm>
            <a:off x="1149530" y="2638697"/>
            <a:ext cx="2638699" cy="707886"/>
          </a:xfrm>
          <a:prstGeom prst="rect">
            <a:avLst/>
          </a:prstGeom>
          <a:noFill/>
        </p:spPr>
        <p:txBody>
          <a:bodyPr wrap="square" rtlCol="0">
            <a:spAutoFit/>
          </a:bodyPr>
          <a:lstStyle/>
          <a:p>
            <a:r>
              <a:rPr lang="lt-LT" sz="4000" dirty="0" smtClean="0"/>
              <a:t>IŠSIAIŠKINK</a:t>
            </a:r>
            <a:endParaRPr lang="en-GB" sz="4000" dirty="0"/>
          </a:p>
        </p:txBody>
      </p:sp>
      <p:sp>
        <p:nvSpPr>
          <p:cNvPr id="6" name="TextBox 5"/>
          <p:cNvSpPr txBox="1"/>
          <p:nvPr/>
        </p:nvSpPr>
        <p:spPr>
          <a:xfrm>
            <a:off x="4702629" y="4023360"/>
            <a:ext cx="2228495" cy="707886"/>
          </a:xfrm>
          <a:prstGeom prst="rect">
            <a:avLst/>
          </a:prstGeom>
          <a:noFill/>
        </p:spPr>
        <p:txBody>
          <a:bodyPr wrap="none" rtlCol="0">
            <a:spAutoFit/>
          </a:bodyPr>
          <a:lstStyle/>
          <a:p>
            <a:r>
              <a:rPr lang="lt-LT" sz="4000" dirty="0" smtClean="0"/>
              <a:t>PLANUOK</a:t>
            </a:r>
            <a:endParaRPr lang="en-GB" sz="4000" dirty="0"/>
          </a:p>
        </p:txBody>
      </p:sp>
      <p:sp>
        <p:nvSpPr>
          <p:cNvPr id="7" name="TextBox 6"/>
          <p:cNvSpPr txBox="1"/>
          <p:nvPr/>
        </p:nvSpPr>
        <p:spPr>
          <a:xfrm>
            <a:off x="9274628" y="5277394"/>
            <a:ext cx="1814792" cy="707886"/>
          </a:xfrm>
          <a:prstGeom prst="rect">
            <a:avLst/>
          </a:prstGeom>
          <a:noFill/>
        </p:spPr>
        <p:txBody>
          <a:bodyPr wrap="none" rtlCol="0">
            <a:spAutoFit/>
          </a:bodyPr>
          <a:lstStyle/>
          <a:p>
            <a:r>
              <a:rPr lang="lt-LT" sz="4000" dirty="0" smtClean="0"/>
              <a:t>VYKDYK</a:t>
            </a:r>
            <a:endParaRPr lang="en-GB" sz="4000" dirty="0"/>
          </a:p>
        </p:txBody>
      </p:sp>
      <p:sp>
        <p:nvSpPr>
          <p:cNvPr id="8" name="Right Arrow 7"/>
          <p:cNvSpPr/>
          <p:nvPr/>
        </p:nvSpPr>
        <p:spPr>
          <a:xfrm rot="2021764">
            <a:off x="3788229" y="3346583"/>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ight Arrow 8"/>
          <p:cNvSpPr/>
          <p:nvPr/>
        </p:nvSpPr>
        <p:spPr>
          <a:xfrm rot="1662246">
            <a:off x="7707086" y="4731246"/>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448169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I</a:t>
            </a:r>
            <a:r>
              <a:rPr lang="lt-LT" b="1" dirty="0" smtClean="0"/>
              <a:t>šsiaiškinkime:</a:t>
            </a:r>
            <a:endParaRPr lang="en-GB" b="1" dirty="0"/>
          </a:p>
        </p:txBody>
      </p:sp>
      <p:sp>
        <p:nvSpPr>
          <p:cNvPr id="3" name="Content Placeholder 2"/>
          <p:cNvSpPr>
            <a:spLocks noGrp="1"/>
          </p:cNvSpPr>
          <p:nvPr>
            <p:ph idx="1"/>
          </p:nvPr>
        </p:nvSpPr>
        <p:spPr>
          <a:xfrm>
            <a:off x="838200" y="1825625"/>
            <a:ext cx="10515600" cy="2143260"/>
          </a:xfrm>
        </p:spPr>
        <p:txBody>
          <a:bodyPr>
            <a:normAutofit/>
          </a:bodyPr>
          <a:lstStyle/>
          <a:p>
            <a:pPr marL="0" indent="0">
              <a:buNone/>
            </a:pPr>
            <a:endParaRPr lang="lt-LT" sz="4000" dirty="0"/>
          </a:p>
          <a:p>
            <a:pPr marL="0" indent="0">
              <a:buNone/>
            </a:pPr>
            <a:r>
              <a:rPr lang="lt-LT" sz="4000" dirty="0" smtClean="0"/>
              <a:t>Kokios priežastys/faktoriai galėtų nulemti Jūsų sprendimą </a:t>
            </a:r>
            <a:r>
              <a:rPr lang="lt-LT" sz="4000" b="1" dirty="0" smtClean="0"/>
              <a:t>evakuotis...</a:t>
            </a:r>
            <a:endParaRPr lang="lt-LT" sz="4000" dirty="0" smtClean="0"/>
          </a:p>
          <a:p>
            <a:pPr marL="0" indent="0">
              <a:buNone/>
            </a:pPr>
            <a:endParaRPr lang="lt-LT" sz="4000" dirty="0"/>
          </a:p>
          <a:p>
            <a:pPr marL="0" indent="0">
              <a:buNone/>
            </a:pPr>
            <a:endParaRPr lang="lt-LT" sz="4000" dirty="0" smtClean="0"/>
          </a:p>
        </p:txBody>
      </p:sp>
      <p:sp>
        <p:nvSpPr>
          <p:cNvPr id="4" name="Rectangle 3"/>
          <p:cNvSpPr/>
          <p:nvPr/>
        </p:nvSpPr>
        <p:spPr>
          <a:xfrm>
            <a:off x="838200" y="5272392"/>
            <a:ext cx="9124544" cy="12288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4000" dirty="0" smtClean="0"/>
              <a:t> ...</a:t>
            </a:r>
            <a:r>
              <a:rPr lang="lt-LT" sz="4000" b="1" dirty="0" smtClean="0"/>
              <a:t>likti</a:t>
            </a:r>
            <a:r>
              <a:rPr lang="lt-LT" sz="4000" dirty="0" smtClean="0"/>
              <a:t> </a:t>
            </a:r>
            <a:r>
              <a:rPr lang="lt-LT" sz="4000" dirty="0"/>
              <a:t>karo veiksmų zonoje?</a:t>
            </a:r>
          </a:p>
          <a:p>
            <a:pPr algn="ctr"/>
            <a:endParaRPr lang="en-GB" sz="4000" dirty="0"/>
          </a:p>
        </p:txBody>
      </p:sp>
      <p:sp>
        <p:nvSpPr>
          <p:cNvPr id="5" name="Rectangle 4"/>
          <p:cNvSpPr/>
          <p:nvPr/>
        </p:nvSpPr>
        <p:spPr>
          <a:xfrm>
            <a:off x="4560650" y="3928724"/>
            <a:ext cx="1679643"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4000" dirty="0" smtClean="0"/>
              <a:t>arba</a:t>
            </a:r>
            <a:endParaRPr lang="en-GB" sz="4000" dirty="0"/>
          </a:p>
        </p:txBody>
      </p:sp>
    </p:spTree>
    <p:extLst>
      <p:ext uri="{BB962C8B-B14F-4D97-AF65-F5344CB8AC3E}">
        <p14:creationId xmlns:p14="http://schemas.microsoft.com/office/powerpoint/2010/main" val="2706514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I</a:t>
            </a:r>
            <a:r>
              <a:rPr lang="lt-LT" b="1" dirty="0" smtClean="0"/>
              <a:t>šsiaiškinkite situaciją</a:t>
            </a:r>
            <a:endParaRPr lang="en-GB" b="1" dirty="0"/>
          </a:p>
        </p:txBody>
      </p:sp>
      <p:sp>
        <p:nvSpPr>
          <p:cNvPr id="3" name="Content Placeholder 2"/>
          <p:cNvSpPr>
            <a:spLocks noGrp="1"/>
          </p:cNvSpPr>
          <p:nvPr>
            <p:ph idx="1"/>
          </p:nvPr>
        </p:nvSpPr>
        <p:spPr/>
        <p:txBody>
          <a:bodyPr>
            <a:normAutofit/>
          </a:bodyPr>
          <a:lstStyle/>
          <a:p>
            <a:pPr marL="0" indent="0">
              <a:buNone/>
            </a:pPr>
            <a:endParaRPr lang="lt-LT" sz="4000" dirty="0"/>
          </a:p>
          <a:p>
            <a:pPr marL="0" indent="0">
              <a:buNone/>
            </a:pPr>
            <a:r>
              <a:rPr lang="lt-LT" sz="4000" dirty="0" smtClean="0">
                <a:solidFill>
                  <a:srgbClr val="FF0000"/>
                </a:solidFill>
              </a:rPr>
              <a:t>Klausimas-pokalbis</a:t>
            </a:r>
            <a:r>
              <a:rPr lang="lt-LT" sz="4000" dirty="0" smtClean="0"/>
              <a:t>: kokios priežastys/faktoriai galėtų nulemti Jūsų sprendimą </a:t>
            </a:r>
            <a:r>
              <a:rPr lang="lt-LT" sz="4000" b="1" dirty="0" smtClean="0"/>
              <a:t>evakuotis</a:t>
            </a:r>
            <a:r>
              <a:rPr lang="lt-LT" sz="4000" dirty="0" smtClean="0"/>
              <a:t> arba </a:t>
            </a:r>
            <a:r>
              <a:rPr lang="lt-LT" sz="4000" b="1" dirty="0" smtClean="0"/>
              <a:t>likti</a:t>
            </a:r>
            <a:r>
              <a:rPr lang="lt-LT" sz="4000" dirty="0" smtClean="0"/>
              <a:t> karo veiksmų zonoje?</a:t>
            </a:r>
          </a:p>
          <a:p>
            <a:pPr marL="0" indent="0">
              <a:buNone/>
            </a:pPr>
            <a:endParaRPr lang="lt-LT" sz="4000" dirty="0" smtClean="0"/>
          </a:p>
          <a:p>
            <a:pPr marL="0" indent="0">
              <a:buNone/>
            </a:pPr>
            <a:endParaRPr lang="lt-LT" sz="4000" dirty="0"/>
          </a:p>
          <a:p>
            <a:pPr marL="0" indent="0">
              <a:buNone/>
            </a:pPr>
            <a:endParaRPr lang="lt-LT" sz="4000" dirty="0" smtClean="0"/>
          </a:p>
        </p:txBody>
      </p:sp>
    </p:spTree>
    <p:extLst>
      <p:ext uri="{BB962C8B-B14F-4D97-AF65-F5344CB8AC3E}">
        <p14:creationId xmlns:p14="http://schemas.microsoft.com/office/powerpoint/2010/main" val="15728383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914400"/>
          </a:xfrm>
        </p:spPr>
        <p:txBody>
          <a:bodyPr/>
          <a:lstStyle/>
          <a:p>
            <a:pPr algn="ctr"/>
            <a:r>
              <a:rPr lang="lt-LT" b="1" dirty="0" smtClean="0"/>
              <a:t>Išsiaiškinkime:</a:t>
            </a:r>
            <a:endParaRPr lang="en-GB" b="1" dirty="0"/>
          </a:p>
        </p:txBody>
      </p:sp>
      <p:sp>
        <p:nvSpPr>
          <p:cNvPr id="3" name="Content Placeholder 2"/>
          <p:cNvSpPr>
            <a:spLocks noGrp="1"/>
          </p:cNvSpPr>
          <p:nvPr>
            <p:ph idx="1"/>
          </p:nvPr>
        </p:nvSpPr>
        <p:spPr>
          <a:xfrm>
            <a:off x="342900" y="1363848"/>
            <a:ext cx="11010900" cy="4804476"/>
          </a:xfrm>
        </p:spPr>
        <p:txBody>
          <a:bodyPr>
            <a:normAutofit/>
          </a:bodyPr>
          <a:lstStyle/>
          <a:p>
            <a:pPr marL="457200" lvl="1" indent="0">
              <a:buNone/>
            </a:pPr>
            <a:r>
              <a:rPr lang="lt-LT" sz="4000" dirty="0" smtClean="0"/>
              <a:t>Koks Jūsų statusas – ar esate pavojingi priešui ir naudingi mūsų GP?</a:t>
            </a:r>
          </a:p>
          <a:p>
            <a:pPr marL="0" indent="0">
              <a:buNone/>
            </a:pPr>
            <a:endParaRPr lang="lt-LT" sz="4000" dirty="0"/>
          </a:p>
          <a:p>
            <a:pPr marL="0" indent="0" algn="ctr">
              <a:buNone/>
            </a:pPr>
            <a:r>
              <a:rPr lang="lt-LT" sz="4000" dirty="0" smtClean="0"/>
              <a:t>(Kokios yra profesijos/veiklos, dėl kurių Lietuvos piliečiai agresoriaus būtų laikomi potencialiai pavojingais).</a:t>
            </a:r>
          </a:p>
          <a:p>
            <a:pPr marL="0" indent="0">
              <a:buNone/>
            </a:pPr>
            <a:endParaRPr lang="lt-LT" sz="4000" dirty="0" smtClean="0"/>
          </a:p>
        </p:txBody>
      </p:sp>
    </p:spTree>
    <p:extLst>
      <p:ext uri="{BB962C8B-B14F-4D97-AF65-F5344CB8AC3E}">
        <p14:creationId xmlns:p14="http://schemas.microsoft.com/office/powerpoint/2010/main" val="33151834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914400"/>
          </a:xfrm>
        </p:spPr>
        <p:txBody>
          <a:bodyPr/>
          <a:lstStyle/>
          <a:p>
            <a:pPr algn="ctr"/>
            <a:r>
              <a:rPr lang="lt-LT" b="1" dirty="0" smtClean="0"/>
              <a:t>Išsiaiškinkite situaciją</a:t>
            </a:r>
            <a:endParaRPr lang="en-GB" b="1" dirty="0"/>
          </a:p>
        </p:txBody>
      </p:sp>
      <p:sp>
        <p:nvSpPr>
          <p:cNvPr id="3" name="Content Placeholder 2"/>
          <p:cNvSpPr>
            <a:spLocks noGrp="1"/>
          </p:cNvSpPr>
          <p:nvPr>
            <p:ph idx="1"/>
          </p:nvPr>
        </p:nvSpPr>
        <p:spPr>
          <a:xfrm>
            <a:off x="342900" y="1363848"/>
            <a:ext cx="11010900" cy="4804476"/>
          </a:xfrm>
        </p:spPr>
        <p:txBody>
          <a:bodyPr>
            <a:normAutofit/>
          </a:bodyPr>
          <a:lstStyle/>
          <a:p>
            <a:r>
              <a:rPr lang="lt-LT" sz="4000" dirty="0" smtClean="0"/>
              <a:t>Svarbu įvertinti:</a:t>
            </a:r>
          </a:p>
          <a:p>
            <a:pPr lvl="1"/>
            <a:r>
              <a:rPr lang="lt-LT" sz="4000" dirty="0" smtClean="0"/>
              <a:t>Koks Jūsų statusas – ar esate pavojingi priešui ir naudingi mūsų GP</a:t>
            </a:r>
          </a:p>
          <a:p>
            <a:pPr marL="0" indent="0">
              <a:buNone/>
            </a:pPr>
            <a:endParaRPr lang="lt-LT" sz="4000" dirty="0"/>
          </a:p>
          <a:p>
            <a:pPr marL="0" indent="0">
              <a:buNone/>
            </a:pPr>
            <a:r>
              <a:rPr lang="lt-LT" sz="4000" dirty="0" smtClean="0">
                <a:solidFill>
                  <a:srgbClr val="FF0000"/>
                </a:solidFill>
              </a:rPr>
              <a:t>Užduotis</a:t>
            </a:r>
            <a:r>
              <a:rPr lang="lt-LT" sz="4000" dirty="0" smtClean="0"/>
              <a:t>: visi kartu sudarykite ant lentos sąrašą profesijų/veiklų, dėl kurių Lietuvos piliečiai agresoriaus būtų laikomi potencialiai pavojingais.</a:t>
            </a:r>
          </a:p>
          <a:p>
            <a:pPr marL="0" indent="0">
              <a:buNone/>
            </a:pPr>
            <a:endParaRPr lang="lt-LT" sz="4000" dirty="0" smtClean="0"/>
          </a:p>
        </p:txBody>
      </p:sp>
    </p:spTree>
    <p:extLst>
      <p:ext uri="{BB962C8B-B14F-4D97-AF65-F5344CB8AC3E}">
        <p14:creationId xmlns:p14="http://schemas.microsoft.com/office/powerpoint/2010/main" val="32846426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865414"/>
          </a:xfrm>
        </p:spPr>
        <p:txBody>
          <a:bodyPr/>
          <a:lstStyle/>
          <a:p>
            <a:pPr algn="ctr"/>
            <a:r>
              <a:rPr lang="lt-LT" b="1" dirty="0" smtClean="0"/>
              <a:t>Profesijų/veiklų sąrašas</a:t>
            </a:r>
            <a:endParaRPr lang="en-GB" b="1" dirty="0"/>
          </a:p>
        </p:txBody>
      </p:sp>
      <p:sp>
        <p:nvSpPr>
          <p:cNvPr id="3" name="Content Placeholder 2"/>
          <p:cNvSpPr>
            <a:spLocks noGrp="1"/>
          </p:cNvSpPr>
          <p:nvPr>
            <p:ph idx="1"/>
          </p:nvPr>
        </p:nvSpPr>
        <p:spPr>
          <a:xfrm>
            <a:off x="838199" y="865414"/>
            <a:ext cx="11130643" cy="5829299"/>
          </a:xfrm>
        </p:spPr>
        <p:txBody>
          <a:bodyPr>
            <a:normAutofit/>
          </a:bodyPr>
          <a:lstStyle/>
          <a:p>
            <a:r>
              <a:rPr lang="lt-LT" sz="4000" dirty="0"/>
              <a:t>Kariai – esantys ir atsargos</a:t>
            </a:r>
          </a:p>
          <a:p>
            <a:r>
              <a:rPr lang="lt-LT" sz="4000" dirty="0"/>
              <a:t>Jėgos struktūrų pareigūnai – VST, VSD, </a:t>
            </a:r>
            <a:r>
              <a:rPr lang="lt-LT" sz="4000" dirty="0" smtClean="0"/>
              <a:t>VAD</a:t>
            </a:r>
            <a:endParaRPr lang="lt-LT" sz="4000" dirty="0"/>
          </a:p>
          <a:p>
            <a:r>
              <a:rPr lang="lt-LT" sz="4000" dirty="0"/>
              <a:t>Patriotinių organizacijų nariai – šauliai, LKKSS, Sausio 13 brolija, skautai ir t.t.</a:t>
            </a:r>
          </a:p>
          <a:p>
            <a:r>
              <a:rPr lang="lt-LT" sz="4000" dirty="0"/>
              <a:t>Dešiniųjų ir liberalių partijų nariai, ypač, ryškesni veikėjai</a:t>
            </a:r>
          </a:p>
          <a:p>
            <a:r>
              <a:rPr lang="lt-LT" sz="4000" dirty="0"/>
              <a:t>Valdžios institucijų atstovai – merai, seniūnai ir kiti valdininkai</a:t>
            </a:r>
          </a:p>
          <a:p>
            <a:r>
              <a:rPr lang="lt-LT" sz="4000" dirty="0"/>
              <a:t>Vietinių bendruomenių aktyvistai</a:t>
            </a:r>
          </a:p>
          <a:p>
            <a:endParaRPr lang="en-GB" sz="4000" dirty="0"/>
          </a:p>
        </p:txBody>
      </p:sp>
    </p:spTree>
    <p:extLst>
      <p:ext uri="{BB962C8B-B14F-4D97-AF65-F5344CB8AC3E}">
        <p14:creationId xmlns:p14="http://schemas.microsoft.com/office/powerpoint/2010/main" val="1244143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9"/>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9"/>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9"/>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865414"/>
          </a:xfrm>
        </p:spPr>
        <p:txBody>
          <a:bodyPr/>
          <a:lstStyle/>
          <a:p>
            <a:pPr algn="ctr"/>
            <a:r>
              <a:rPr lang="lt-LT" b="1" dirty="0" smtClean="0"/>
              <a:t>Profesijų/veiklų sąrašas</a:t>
            </a:r>
            <a:endParaRPr lang="en-GB" b="1" dirty="0"/>
          </a:p>
        </p:txBody>
      </p:sp>
      <p:sp>
        <p:nvSpPr>
          <p:cNvPr id="3" name="Content Placeholder 2"/>
          <p:cNvSpPr>
            <a:spLocks noGrp="1"/>
          </p:cNvSpPr>
          <p:nvPr>
            <p:ph idx="1"/>
          </p:nvPr>
        </p:nvSpPr>
        <p:spPr>
          <a:xfrm>
            <a:off x="838199" y="865414"/>
            <a:ext cx="11130643" cy="5829299"/>
          </a:xfrm>
        </p:spPr>
        <p:txBody>
          <a:bodyPr>
            <a:normAutofit/>
          </a:bodyPr>
          <a:lstStyle/>
          <a:p>
            <a:r>
              <a:rPr lang="lt-LT" sz="4000" dirty="0" smtClean="0"/>
              <a:t>Žymūs </a:t>
            </a:r>
            <a:r>
              <a:rPr lang="lt-LT" sz="4000" dirty="0"/>
              <a:t>kultūrininkai, visuomenininkai, mokytojai, profesūra</a:t>
            </a:r>
          </a:p>
          <a:p>
            <a:r>
              <a:rPr lang="lt-LT" sz="4000" dirty="0"/>
              <a:t>Inžinieriai-sprogdintojai</a:t>
            </a:r>
          </a:p>
          <a:p>
            <a:r>
              <a:rPr lang="lt-LT" sz="4000" dirty="0"/>
              <a:t>Policininkai, gelbėtojai?</a:t>
            </a:r>
          </a:p>
          <a:p>
            <a:r>
              <a:rPr lang="lt-LT" sz="4000" dirty="0"/>
              <a:t>Medžiotojai</a:t>
            </a:r>
            <a:r>
              <a:rPr lang="lt-LT" sz="4000" dirty="0" smtClean="0"/>
              <a:t>?</a:t>
            </a:r>
          </a:p>
          <a:p>
            <a:r>
              <a:rPr lang="lt-LT" sz="4000" dirty="0" smtClean="0"/>
              <a:t>Futbolo fanai</a:t>
            </a:r>
          </a:p>
          <a:p>
            <a:r>
              <a:rPr lang="lt-LT" sz="4000" dirty="0" smtClean="0"/>
              <a:t>Baikerių klubų nariai</a:t>
            </a:r>
          </a:p>
          <a:p>
            <a:r>
              <a:rPr lang="lt-LT" sz="4000" dirty="0" smtClean="0"/>
              <a:t>Airsoft/šratasvydžių klubų nariai</a:t>
            </a:r>
            <a:endParaRPr lang="lt-LT" sz="4000" dirty="0"/>
          </a:p>
          <a:p>
            <a:endParaRPr lang="en-GB" sz="4000" dirty="0"/>
          </a:p>
        </p:txBody>
      </p:sp>
    </p:spTree>
    <p:extLst>
      <p:ext uri="{BB962C8B-B14F-4D97-AF65-F5344CB8AC3E}">
        <p14:creationId xmlns:p14="http://schemas.microsoft.com/office/powerpoint/2010/main" val="28637072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t>Koks gi turėtų būti sprendimas dėl likimo ar evakuacijos iš konflikto zonos?	</a:t>
            </a:r>
            <a:endParaRPr lang="en-GB" b="1" dirty="0"/>
          </a:p>
        </p:txBody>
      </p:sp>
      <p:sp>
        <p:nvSpPr>
          <p:cNvPr id="3" name="Content Placeholder 2"/>
          <p:cNvSpPr>
            <a:spLocks noGrp="1"/>
          </p:cNvSpPr>
          <p:nvPr>
            <p:ph idx="1"/>
          </p:nvPr>
        </p:nvSpPr>
        <p:spPr>
          <a:xfrm>
            <a:off x="838200" y="2064111"/>
            <a:ext cx="10515600" cy="4738461"/>
          </a:xfrm>
        </p:spPr>
        <p:txBody>
          <a:bodyPr>
            <a:normAutofit/>
          </a:bodyPr>
          <a:lstStyle/>
          <a:p>
            <a:pPr marL="0" indent="0">
              <a:buNone/>
            </a:pPr>
            <a:endParaRPr lang="lt-LT" sz="4000" dirty="0" smtClean="0"/>
          </a:p>
          <a:p>
            <a:pPr marL="0" indent="0" algn="ctr">
              <a:buNone/>
            </a:pPr>
            <a:r>
              <a:rPr lang="lt-LT" sz="4000" dirty="0" smtClean="0"/>
              <a:t>Remiantis Konstitucija </a:t>
            </a:r>
          </a:p>
          <a:p>
            <a:pPr marL="0" indent="0" algn="ctr">
              <a:buNone/>
            </a:pPr>
            <a:r>
              <a:rPr lang="lt-LT" sz="4000" dirty="0" smtClean="0"/>
              <a:t>ir </a:t>
            </a:r>
          </a:p>
          <a:p>
            <a:pPr marL="0" indent="0" algn="ctr">
              <a:buNone/>
            </a:pPr>
            <a:r>
              <a:rPr lang="lt-LT" sz="4000" dirty="0" smtClean="0"/>
              <a:t>Remiantis sąžine</a:t>
            </a:r>
          </a:p>
          <a:p>
            <a:pPr marL="0" indent="0" algn="ctr">
              <a:buNone/>
            </a:pPr>
            <a:r>
              <a:rPr lang="lt-LT" sz="4000" dirty="0"/>
              <a:t>i</a:t>
            </a:r>
            <a:r>
              <a:rPr lang="lt-LT" sz="4000" dirty="0" smtClean="0"/>
              <a:t>r </a:t>
            </a:r>
          </a:p>
          <a:p>
            <a:pPr marL="0" indent="0" algn="ctr">
              <a:buNone/>
            </a:pPr>
            <a:r>
              <a:rPr lang="lt-LT" sz="4000" dirty="0" smtClean="0"/>
              <a:t>Atsižvelgiant į situaciją</a:t>
            </a:r>
          </a:p>
          <a:p>
            <a:pPr marL="0" indent="0">
              <a:buNone/>
            </a:pPr>
            <a:endParaRPr lang="lt-LT" sz="4000" dirty="0" smtClean="0"/>
          </a:p>
        </p:txBody>
      </p:sp>
    </p:spTree>
    <p:extLst>
      <p:ext uri="{BB962C8B-B14F-4D97-AF65-F5344CB8AC3E}">
        <p14:creationId xmlns:p14="http://schemas.microsoft.com/office/powerpoint/2010/main" val="6307280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t>Koks gi turėtų būti sprendimas dėl likimo ar evakuacijos iš konflikto zonos?	</a:t>
            </a:r>
            <a:endParaRPr lang="en-GB" b="1" dirty="0"/>
          </a:p>
        </p:txBody>
      </p:sp>
      <p:sp>
        <p:nvSpPr>
          <p:cNvPr id="3" name="Content Placeholder 2"/>
          <p:cNvSpPr>
            <a:spLocks noGrp="1"/>
          </p:cNvSpPr>
          <p:nvPr>
            <p:ph idx="1"/>
          </p:nvPr>
        </p:nvSpPr>
        <p:spPr>
          <a:xfrm>
            <a:off x="838200" y="2064111"/>
            <a:ext cx="10515600" cy="4738461"/>
          </a:xfrm>
        </p:spPr>
        <p:txBody>
          <a:bodyPr>
            <a:normAutofit/>
          </a:bodyPr>
          <a:lstStyle/>
          <a:p>
            <a:r>
              <a:rPr lang="lt-LT" sz="4000" dirty="0" smtClean="0"/>
              <a:t>Pagal Konstituciją ir pagal sąžinę</a:t>
            </a:r>
          </a:p>
          <a:p>
            <a:pPr marL="0" indent="0">
              <a:buNone/>
            </a:pPr>
            <a:endParaRPr lang="lt-LT" sz="4000" dirty="0" smtClean="0"/>
          </a:p>
        </p:txBody>
      </p:sp>
      <p:sp>
        <p:nvSpPr>
          <p:cNvPr id="4" name="Action Button: Information 3">
            <a:hlinkClick r:id="" action="ppaction://hlinkshowjump?jump=nextslide" highlightClick="1"/>
          </p:cNvPr>
          <p:cNvSpPr/>
          <p:nvPr/>
        </p:nvSpPr>
        <p:spPr>
          <a:xfrm>
            <a:off x="8062177" y="2168615"/>
            <a:ext cx="476359" cy="432816"/>
          </a:xfrm>
          <a:prstGeom prst="actionButtonInform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Action Button: Forward or Next 4">
            <a:hlinkClick r:id="rId2" action="ppaction://hlinksldjump" highlightClick="1"/>
          </p:cNvPr>
          <p:cNvSpPr/>
          <p:nvPr/>
        </p:nvSpPr>
        <p:spPr>
          <a:xfrm>
            <a:off x="11353800" y="6139542"/>
            <a:ext cx="838200" cy="718457"/>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320916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Konstitucija: 3, 139 str.</a:t>
            </a:r>
            <a:endParaRPr lang="lt-LT" dirty="0"/>
          </a:p>
        </p:txBody>
      </p:sp>
      <p:sp>
        <p:nvSpPr>
          <p:cNvPr id="3" name="Content Placeholder 2"/>
          <p:cNvSpPr>
            <a:spLocks noGrp="1"/>
          </p:cNvSpPr>
          <p:nvPr>
            <p:ph idx="1"/>
          </p:nvPr>
        </p:nvSpPr>
        <p:spPr/>
        <p:txBody>
          <a:bodyPr/>
          <a:lstStyle/>
          <a:p>
            <a:r>
              <a:rPr lang="lt-LT" dirty="0" smtClean="0"/>
              <a:t>Tauta ir kiekvienas </a:t>
            </a:r>
            <a:r>
              <a:rPr lang="lt-LT" dirty="0" smtClean="0">
                <a:solidFill>
                  <a:srgbClr val="FF0000"/>
                </a:solidFill>
              </a:rPr>
              <a:t>pilietis turi teisę priešintis </a:t>
            </a:r>
            <a:r>
              <a:rPr lang="lt-LT" dirty="0" smtClean="0"/>
              <a:t>bet kam, kas prievarta kėsinasi į Lietuvos valstybės nepriklausomybę, teritorijos vientisumą, konstitucinę santvarką.</a:t>
            </a:r>
          </a:p>
          <a:p>
            <a:r>
              <a:rPr lang="lt-LT" dirty="0" smtClean="0">
                <a:solidFill>
                  <a:srgbClr val="FF0000"/>
                </a:solidFill>
              </a:rPr>
              <a:t>Lietuvos valstybės gynimas </a:t>
            </a:r>
            <a:r>
              <a:rPr lang="lt-LT" dirty="0" smtClean="0"/>
              <a:t>nuo užsienio ginkluoto užpuolimo – kiekvieno LR piliečio </a:t>
            </a:r>
            <a:r>
              <a:rPr lang="lt-LT" dirty="0" smtClean="0">
                <a:solidFill>
                  <a:srgbClr val="FF0000"/>
                </a:solidFill>
              </a:rPr>
              <a:t>teisė ir pareiga</a:t>
            </a:r>
            <a:r>
              <a:rPr lang="lt-LT" dirty="0" smtClean="0"/>
              <a:t>.</a:t>
            </a:r>
            <a:endParaRPr lang="lt-LT" dirty="0"/>
          </a:p>
        </p:txBody>
      </p:sp>
    </p:spTree>
    <p:extLst>
      <p:ext uri="{BB962C8B-B14F-4D97-AF65-F5344CB8AC3E}">
        <p14:creationId xmlns:p14="http://schemas.microsoft.com/office/powerpoint/2010/main" val="4961371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04800"/>
            <a:ext cx="8229600" cy="1676400"/>
          </a:xfrm>
        </p:spPr>
        <p:txBody>
          <a:bodyPr>
            <a:noAutofit/>
          </a:bodyPr>
          <a:lstStyle/>
          <a:p>
            <a:r>
              <a:rPr lang="lt-LT" sz="2800" dirty="0"/>
              <a:t>LR KRAŠTO APSAUGOS  SISTEMOS ORGANIZAVIMO IR KARO TARNYBOS ĮSTATYMAS: 3 st</a:t>
            </a:r>
            <a:r>
              <a:rPr lang="en-US" sz="2800" dirty="0"/>
              <a:t>r.</a:t>
            </a:r>
            <a:r>
              <a:rPr lang="lt-LT" sz="2800" dirty="0"/>
              <a:t/>
            </a:r>
            <a:br>
              <a:rPr lang="lt-LT" sz="2800" dirty="0"/>
            </a:br>
            <a:endParaRPr lang="lt-LT" sz="2800" dirty="0"/>
          </a:p>
        </p:txBody>
      </p:sp>
      <p:sp>
        <p:nvSpPr>
          <p:cNvPr id="3" name="Content Placeholder 2"/>
          <p:cNvSpPr>
            <a:spLocks noGrp="1"/>
          </p:cNvSpPr>
          <p:nvPr>
            <p:ph idx="1"/>
          </p:nvPr>
        </p:nvSpPr>
        <p:spPr>
          <a:xfrm>
            <a:off x="1981200" y="1996440"/>
            <a:ext cx="8229600" cy="4709160"/>
          </a:xfrm>
        </p:spPr>
        <p:txBody>
          <a:bodyPr>
            <a:normAutofit/>
          </a:bodyPr>
          <a:lstStyle/>
          <a:p>
            <a:r>
              <a:rPr lang="lt-LT" dirty="0" smtClean="0"/>
              <a:t>1</a:t>
            </a:r>
            <a:r>
              <a:rPr lang="lt-LT" dirty="0"/>
              <a:t>. Krašto apsaugos sistemą sudaro:</a:t>
            </a:r>
          </a:p>
          <a:p>
            <a:r>
              <a:rPr lang="lt-LT" dirty="0" smtClean="0"/>
              <a:t>2</a:t>
            </a:r>
            <a:r>
              <a:rPr lang="lt-LT" dirty="0"/>
              <a:t>) kariuomenė, o įvedus karo </a:t>
            </a:r>
            <a:r>
              <a:rPr lang="lt-LT" dirty="0" smtClean="0"/>
              <a:t>padėtį ar </a:t>
            </a:r>
            <a:r>
              <a:rPr lang="lt-LT" dirty="0"/>
              <a:t>ginkluotos gynybos </a:t>
            </a:r>
            <a:r>
              <a:rPr lang="lt-LT" dirty="0" smtClean="0"/>
              <a:t> nuo </a:t>
            </a:r>
            <a:r>
              <a:rPr lang="lt-LT" dirty="0"/>
              <a:t>agresijos (karo) atveju, – ir kitos ginkluotosios pajėgos: Valstybės sienos apsaugos tarnyba prie </a:t>
            </a:r>
            <a:r>
              <a:rPr lang="lt-LT" dirty="0" smtClean="0"/>
              <a:t>VRM, </a:t>
            </a:r>
            <a:r>
              <a:rPr lang="lt-LT" dirty="0"/>
              <a:t>Viešojo saugumo tarnyba prie </a:t>
            </a:r>
            <a:r>
              <a:rPr lang="lt-LT" dirty="0" smtClean="0"/>
              <a:t>VRM, </a:t>
            </a:r>
            <a:r>
              <a:rPr lang="lt-LT" dirty="0"/>
              <a:t>koviniai Lietuvos šaulių sąjungos būriai ir </a:t>
            </a:r>
            <a:r>
              <a:rPr lang="lt-LT" b="1" dirty="0">
                <a:solidFill>
                  <a:srgbClr val="FF0000"/>
                </a:solidFill>
              </a:rPr>
              <a:t>kiti koviniai piliečių bei jų organizacijų ginkluoto pasipriešinimo (partizanų) vienetai, pavaldūs ginkluotųjų pajėgų </a:t>
            </a:r>
            <a:r>
              <a:rPr lang="lt-LT" b="1" dirty="0" smtClean="0">
                <a:solidFill>
                  <a:srgbClr val="FF0000"/>
                </a:solidFill>
              </a:rPr>
              <a:t>vadovybei</a:t>
            </a:r>
            <a:r>
              <a:rPr lang="lt-LT" dirty="0"/>
              <a:t>.</a:t>
            </a:r>
          </a:p>
          <a:p>
            <a:endParaRPr lang="lt-LT" dirty="0"/>
          </a:p>
        </p:txBody>
      </p:sp>
      <p:sp>
        <p:nvSpPr>
          <p:cNvPr id="4" name="Action Button: Return 3">
            <a:hlinkClick r:id="rId2" action="ppaction://hlinksldjump" highlightClick="1"/>
          </p:cNvPr>
          <p:cNvSpPr/>
          <p:nvPr/>
        </p:nvSpPr>
        <p:spPr>
          <a:xfrm>
            <a:off x="11149584" y="5815584"/>
            <a:ext cx="1042416" cy="1042416"/>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043614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452" y="2402931"/>
            <a:ext cx="10515600" cy="1325563"/>
          </a:xfrm>
        </p:spPr>
        <p:txBody>
          <a:bodyPr/>
          <a:lstStyle/>
          <a:p>
            <a:pPr algn="ctr"/>
            <a:r>
              <a:rPr lang="lt-LT" b="1" dirty="0" smtClean="0"/>
              <a:t>PLANAVIMAS</a:t>
            </a:r>
            <a:endParaRPr lang="en-GB" b="1" dirty="0"/>
          </a:p>
        </p:txBody>
      </p:sp>
    </p:spTree>
    <p:extLst>
      <p:ext uri="{BB962C8B-B14F-4D97-AF65-F5344CB8AC3E}">
        <p14:creationId xmlns:p14="http://schemas.microsoft.com/office/powerpoint/2010/main" val="10731098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39786" y="511175"/>
            <a:ext cx="10515600" cy="1325563"/>
          </a:xfrm>
        </p:spPr>
        <p:txBody>
          <a:bodyPr/>
          <a:lstStyle/>
          <a:p>
            <a:pPr algn="ctr"/>
            <a:r>
              <a:rPr lang="lt-LT" b="1" dirty="0" smtClean="0">
                <a:solidFill>
                  <a:srgbClr val="FF0000"/>
                </a:solidFill>
              </a:rPr>
              <a:t>Užduotis:</a:t>
            </a:r>
            <a:r>
              <a:rPr lang="lt-LT" b="1" dirty="0" smtClean="0"/>
              <a:t> grupėse parenkite rekomendacijas dėl veiksmų nusprendus</a:t>
            </a:r>
            <a:r>
              <a:rPr lang="en-GB" b="1" dirty="0" smtClean="0"/>
              <a:t>:</a:t>
            </a:r>
            <a:endParaRPr lang="en-GB" b="1" dirty="0"/>
          </a:p>
        </p:txBody>
      </p:sp>
      <p:sp>
        <p:nvSpPr>
          <p:cNvPr id="4" name="Text Placeholder 3"/>
          <p:cNvSpPr>
            <a:spLocks noGrp="1"/>
          </p:cNvSpPr>
          <p:nvPr>
            <p:ph type="body" idx="1"/>
          </p:nvPr>
        </p:nvSpPr>
        <p:spPr>
          <a:xfrm>
            <a:off x="839786" y="3454992"/>
            <a:ext cx="5157787" cy="823912"/>
          </a:xfrm>
        </p:spPr>
        <p:txBody>
          <a:bodyPr>
            <a:normAutofit/>
          </a:bodyPr>
          <a:lstStyle/>
          <a:p>
            <a:r>
              <a:rPr lang="lt-LT" sz="4000" dirty="0" smtClean="0"/>
              <a:t>1) </a:t>
            </a:r>
            <a:r>
              <a:rPr lang="en-GB" sz="4000" dirty="0" err="1" smtClean="0"/>
              <a:t>Likti</a:t>
            </a:r>
            <a:r>
              <a:rPr lang="en-GB" sz="4000" dirty="0" smtClean="0"/>
              <a:t> k</a:t>
            </a:r>
            <a:r>
              <a:rPr lang="lt-LT" sz="4000" dirty="0" smtClean="0"/>
              <a:t>aro </a:t>
            </a:r>
            <a:r>
              <a:rPr lang="lt-LT" sz="4000" dirty="0"/>
              <a:t>zonoje</a:t>
            </a:r>
            <a:endParaRPr lang="en-GB" sz="4000" dirty="0"/>
          </a:p>
        </p:txBody>
      </p:sp>
      <p:sp>
        <p:nvSpPr>
          <p:cNvPr id="5" name="Text Placeholder 4"/>
          <p:cNvSpPr>
            <a:spLocks noGrp="1"/>
          </p:cNvSpPr>
          <p:nvPr>
            <p:ph type="body" sz="quarter" idx="3"/>
          </p:nvPr>
        </p:nvSpPr>
        <p:spPr>
          <a:xfrm>
            <a:off x="6502941" y="3454992"/>
            <a:ext cx="5183188" cy="823912"/>
          </a:xfrm>
        </p:spPr>
        <p:txBody>
          <a:bodyPr>
            <a:normAutofit/>
          </a:bodyPr>
          <a:lstStyle/>
          <a:p>
            <a:r>
              <a:rPr lang="lt-LT" sz="4000" dirty="0" smtClean="0"/>
              <a:t>2) </a:t>
            </a:r>
            <a:r>
              <a:rPr lang="en-GB" sz="4000" dirty="0" smtClean="0"/>
              <a:t>E</a:t>
            </a:r>
            <a:r>
              <a:rPr lang="lt-LT" sz="4000" dirty="0" smtClean="0"/>
              <a:t>vakuotis</a:t>
            </a:r>
            <a:endParaRPr lang="en-GB" sz="4000" dirty="0"/>
          </a:p>
        </p:txBody>
      </p:sp>
    </p:spTree>
    <p:extLst>
      <p:ext uri="{BB962C8B-B14F-4D97-AF65-F5344CB8AC3E}">
        <p14:creationId xmlns:p14="http://schemas.microsoft.com/office/powerpoint/2010/main" val="28625846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39786" y="511175"/>
            <a:ext cx="10515600" cy="1325563"/>
          </a:xfrm>
        </p:spPr>
        <p:txBody>
          <a:bodyPr/>
          <a:lstStyle/>
          <a:p>
            <a:pPr algn="ctr"/>
            <a:r>
              <a:rPr lang="lt-LT" b="1" dirty="0" smtClean="0">
                <a:solidFill>
                  <a:srgbClr val="FF0000"/>
                </a:solidFill>
              </a:rPr>
              <a:t>Užduotis:</a:t>
            </a:r>
            <a:r>
              <a:rPr lang="lt-LT" b="1" dirty="0" smtClean="0"/>
              <a:t> grupėse parenkite rekomendacijas dėl veiksmų nusprendus</a:t>
            </a:r>
            <a:r>
              <a:rPr lang="en-GB" b="1" dirty="0" smtClean="0"/>
              <a:t>:</a:t>
            </a:r>
            <a:endParaRPr lang="en-GB" b="1" dirty="0"/>
          </a:p>
        </p:txBody>
      </p:sp>
      <p:sp>
        <p:nvSpPr>
          <p:cNvPr id="4" name="Text Placeholder 3"/>
          <p:cNvSpPr>
            <a:spLocks noGrp="1"/>
          </p:cNvSpPr>
          <p:nvPr>
            <p:ph type="body" idx="1"/>
          </p:nvPr>
        </p:nvSpPr>
        <p:spPr>
          <a:xfrm>
            <a:off x="839786" y="2093119"/>
            <a:ext cx="5157787" cy="823912"/>
          </a:xfrm>
        </p:spPr>
        <p:txBody>
          <a:bodyPr>
            <a:normAutofit/>
          </a:bodyPr>
          <a:lstStyle/>
          <a:p>
            <a:r>
              <a:rPr lang="lt-LT" sz="3200" dirty="0" smtClean="0"/>
              <a:t>1) </a:t>
            </a:r>
            <a:r>
              <a:rPr lang="en-GB" sz="3200" dirty="0" err="1" smtClean="0"/>
              <a:t>Likti</a:t>
            </a:r>
            <a:r>
              <a:rPr lang="en-GB" sz="3200" dirty="0" smtClean="0"/>
              <a:t> k</a:t>
            </a:r>
            <a:r>
              <a:rPr lang="lt-LT" sz="3200" dirty="0" smtClean="0"/>
              <a:t>aro </a:t>
            </a:r>
            <a:r>
              <a:rPr lang="lt-LT" sz="3200" dirty="0"/>
              <a:t>zonoje</a:t>
            </a:r>
            <a:endParaRPr lang="en-GB" sz="3200" dirty="0"/>
          </a:p>
        </p:txBody>
      </p:sp>
      <p:sp>
        <p:nvSpPr>
          <p:cNvPr id="3" name="Content Placeholder 2"/>
          <p:cNvSpPr>
            <a:spLocks noGrp="1"/>
          </p:cNvSpPr>
          <p:nvPr>
            <p:ph sz="half" idx="2"/>
          </p:nvPr>
        </p:nvSpPr>
        <p:spPr>
          <a:xfrm>
            <a:off x="839787" y="3173412"/>
            <a:ext cx="5157787" cy="3684588"/>
          </a:xfrm>
        </p:spPr>
        <p:txBody>
          <a:bodyPr/>
          <a:lstStyle/>
          <a:p>
            <a:r>
              <a:rPr lang="lt-LT" dirty="0" smtClean="0"/>
              <a:t>Buto ar namo išankstinis parengimas</a:t>
            </a:r>
          </a:p>
          <a:p>
            <a:r>
              <a:rPr lang="lt-LT" dirty="0" smtClean="0"/>
              <a:t>Slėptuvių įrengimas ir sukomplektavimas</a:t>
            </a:r>
          </a:p>
          <a:p>
            <a:r>
              <a:rPr lang="lt-LT" dirty="0" smtClean="0"/>
              <a:t>Elgesys karo veiksmų zonoje </a:t>
            </a:r>
            <a:endParaRPr lang="en-GB" dirty="0"/>
          </a:p>
        </p:txBody>
      </p:sp>
      <p:sp>
        <p:nvSpPr>
          <p:cNvPr id="5" name="Text Placeholder 4"/>
          <p:cNvSpPr>
            <a:spLocks noGrp="1"/>
          </p:cNvSpPr>
          <p:nvPr>
            <p:ph type="body" sz="quarter" idx="3"/>
          </p:nvPr>
        </p:nvSpPr>
        <p:spPr>
          <a:xfrm>
            <a:off x="6172200" y="2093119"/>
            <a:ext cx="5183188" cy="823912"/>
          </a:xfrm>
        </p:spPr>
        <p:txBody>
          <a:bodyPr>
            <a:normAutofit/>
          </a:bodyPr>
          <a:lstStyle/>
          <a:p>
            <a:r>
              <a:rPr lang="lt-LT" sz="3200" dirty="0" smtClean="0"/>
              <a:t>2) </a:t>
            </a:r>
            <a:r>
              <a:rPr lang="en-GB" sz="3200" dirty="0" smtClean="0"/>
              <a:t>E</a:t>
            </a:r>
            <a:r>
              <a:rPr lang="lt-LT" sz="3200" dirty="0" smtClean="0"/>
              <a:t>vakuotis</a:t>
            </a:r>
            <a:endParaRPr lang="en-GB" sz="3200" dirty="0"/>
          </a:p>
        </p:txBody>
      </p:sp>
      <p:sp>
        <p:nvSpPr>
          <p:cNvPr id="6" name="Content Placeholder 5"/>
          <p:cNvSpPr>
            <a:spLocks noGrp="1"/>
          </p:cNvSpPr>
          <p:nvPr>
            <p:ph sz="quarter" idx="4"/>
          </p:nvPr>
        </p:nvSpPr>
        <p:spPr>
          <a:xfrm>
            <a:off x="6172200" y="3173412"/>
            <a:ext cx="5183188" cy="3684588"/>
          </a:xfrm>
        </p:spPr>
        <p:txBody>
          <a:bodyPr/>
          <a:lstStyle/>
          <a:p>
            <a:r>
              <a:rPr lang="lt-LT" dirty="0"/>
              <a:t>Evakuacinis komplektas žmonėms ir automobiliui</a:t>
            </a:r>
          </a:p>
          <a:p>
            <a:r>
              <a:rPr lang="lt-LT" dirty="0"/>
              <a:t>Evakuacinių maršrutų sudarymas</a:t>
            </a:r>
          </a:p>
          <a:p>
            <a:r>
              <a:rPr lang="lt-LT" dirty="0"/>
              <a:t>Elgesys evakuacijos metu/maršrute</a:t>
            </a:r>
            <a:endParaRPr lang="en-GB" dirty="0"/>
          </a:p>
          <a:p>
            <a:endParaRPr lang="en-GB" dirty="0"/>
          </a:p>
        </p:txBody>
      </p:sp>
    </p:spTree>
    <p:extLst>
      <p:ext uri="{BB962C8B-B14F-4D97-AF65-F5344CB8AC3E}">
        <p14:creationId xmlns:p14="http://schemas.microsoft.com/office/powerpoint/2010/main" val="26083535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t>Liekame karo zonoje</a:t>
            </a:r>
            <a:endParaRPr lang="en-GB" b="1" dirty="0"/>
          </a:p>
        </p:txBody>
      </p:sp>
      <p:pic>
        <p:nvPicPr>
          <p:cNvPr id="5" name="Content Placeholder 4"/>
          <p:cNvPicPr>
            <a:picLocks noGrp="1" noChangeAspect="1"/>
          </p:cNvPicPr>
          <p:nvPr>
            <p:ph idx="1"/>
          </p:nvPr>
        </p:nvPicPr>
        <p:blipFill>
          <a:blip r:embed="rId2"/>
          <a:stretch>
            <a:fillRect/>
          </a:stretch>
        </p:blipFill>
        <p:spPr>
          <a:xfrm>
            <a:off x="2835397" y="1825625"/>
            <a:ext cx="6521205" cy="4351338"/>
          </a:xfrm>
          <a:prstGeom prst="rect">
            <a:avLst/>
          </a:prstGeom>
        </p:spPr>
      </p:pic>
    </p:spTree>
    <p:extLst>
      <p:ext uri="{BB962C8B-B14F-4D97-AF65-F5344CB8AC3E}">
        <p14:creationId xmlns:p14="http://schemas.microsoft.com/office/powerpoint/2010/main" val="417272970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92756"/>
            <a:ext cx="10515600" cy="1016198"/>
          </a:xfrm>
        </p:spPr>
        <p:txBody>
          <a:bodyPr/>
          <a:lstStyle/>
          <a:p>
            <a:pPr algn="ctr"/>
            <a:r>
              <a:rPr lang="lt-LT" b="1" dirty="0"/>
              <a:t>B</a:t>
            </a:r>
            <a:r>
              <a:rPr lang="lt-LT" b="1" dirty="0" smtClean="0"/>
              <a:t>uto ar namo išankstinis parengimas</a:t>
            </a:r>
            <a:endParaRPr lang="en-GB" b="1" dirty="0"/>
          </a:p>
        </p:txBody>
      </p:sp>
      <p:sp>
        <p:nvSpPr>
          <p:cNvPr id="3" name="Text Placeholder 2"/>
          <p:cNvSpPr>
            <a:spLocks noGrp="1"/>
          </p:cNvSpPr>
          <p:nvPr>
            <p:ph type="body" idx="1"/>
          </p:nvPr>
        </p:nvSpPr>
        <p:spPr>
          <a:xfrm>
            <a:off x="155644" y="1108954"/>
            <a:ext cx="5841932" cy="1396121"/>
          </a:xfrm>
        </p:spPr>
        <p:txBody>
          <a:bodyPr>
            <a:noAutofit/>
          </a:bodyPr>
          <a:lstStyle/>
          <a:p>
            <a:r>
              <a:rPr lang="lt-LT" sz="3200" dirty="0" smtClean="0"/>
              <a:t>Uždaros zonos, juodas polietilenas, faneros lakštai, durų sutvirtinimai</a:t>
            </a:r>
            <a:endParaRPr lang="en-GB" sz="3200" dirty="0"/>
          </a:p>
        </p:txBody>
      </p:sp>
      <p:pic>
        <p:nvPicPr>
          <p:cNvPr id="4" name="Content Placeholder 3"/>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350" y="2505074"/>
            <a:ext cx="4352926" cy="4352926"/>
          </a:xfrm>
        </p:spPr>
      </p:pic>
      <p:sp>
        <p:nvSpPr>
          <p:cNvPr id="5" name="Text Placeholder 4"/>
          <p:cNvSpPr>
            <a:spLocks noGrp="1"/>
          </p:cNvSpPr>
          <p:nvPr>
            <p:ph type="body" sz="quarter" idx="3"/>
          </p:nvPr>
        </p:nvSpPr>
        <p:spPr>
          <a:xfrm>
            <a:off x="7283705" y="719847"/>
            <a:ext cx="4887023" cy="1785228"/>
          </a:xfrm>
        </p:spPr>
        <p:txBody>
          <a:bodyPr>
            <a:noAutofit/>
          </a:bodyPr>
          <a:lstStyle/>
          <a:p>
            <a:r>
              <a:rPr lang="lt-LT" sz="3200" dirty="0" smtClean="0"/>
              <a:t>Vandens, maisto atsargos, tara vandeniui surinkti ir laikyti</a:t>
            </a:r>
            <a:endParaRPr lang="en-GB" sz="3200" dirty="0"/>
          </a:p>
        </p:txBody>
      </p:sp>
      <p:pic>
        <p:nvPicPr>
          <p:cNvPr id="6" name="Content Placeholder 5"/>
          <p:cNvPicPr>
            <a:picLocks noGrp="1" noChangeAspect="1"/>
          </p:cNvPicPr>
          <p:nvPr>
            <p:ph sz="quarter" idx="4"/>
          </p:nvPr>
        </p:nvPicPr>
        <p:blipFill>
          <a:blip r:embed="rId4" cstate="print">
            <a:extLst>
              <a:ext uri="{28A0092B-C50C-407E-A947-70E740481C1C}">
                <a14:useLocalDpi xmlns:a14="http://schemas.microsoft.com/office/drawing/2010/main" val="0"/>
              </a:ext>
            </a:extLst>
          </a:blip>
          <a:stretch>
            <a:fillRect/>
          </a:stretch>
        </p:blipFill>
        <p:spPr>
          <a:xfrm>
            <a:off x="7794965" y="2505074"/>
            <a:ext cx="4352926" cy="4352926"/>
          </a:xfrm>
        </p:spPr>
      </p:pic>
      <p:pic>
        <p:nvPicPr>
          <p:cNvPr id="1026" name="Picture 2" descr="Related imag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38678" y="2505074"/>
            <a:ext cx="2945027" cy="4352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2165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14174"/>
            <a:ext cx="10515600" cy="818583"/>
          </a:xfrm>
        </p:spPr>
        <p:txBody>
          <a:bodyPr/>
          <a:lstStyle/>
          <a:p>
            <a:pPr algn="ctr"/>
            <a:r>
              <a:rPr lang="lt-LT" b="1" dirty="0" smtClean="0"/>
              <a:t>Slėptuvių įrengimas ir sukomplektavimas</a:t>
            </a:r>
            <a:endParaRPr lang="en-GB" b="1" dirty="0"/>
          </a:p>
        </p:txBody>
      </p:sp>
      <p:pic>
        <p:nvPicPr>
          <p:cNvPr id="7" name="Content Placeholder 6"/>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256632" y="832757"/>
            <a:ext cx="5839368" cy="3886200"/>
          </a:xfrm>
        </p:spPr>
      </p:pic>
      <p:pic>
        <p:nvPicPr>
          <p:cNvPr id="1026" name="Picture 2" descr="Image result for maisto sandėly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096000" y="832757"/>
            <a:ext cx="5181600" cy="38862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partizanų bunkeria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53719" y="4453519"/>
            <a:ext cx="4633451" cy="240448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7642" y="4459827"/>
            <a:ext cx="3830052" cy="2406058"/>
          </a:xfrm>
          <a:prstGeom prst="rect">
            <a:avLst/>
          </a:prstGeom>
        </p:spPr>
      </p:pic>
      <p:pic>
        <p:nvPicPr>
          <p:cNvPr id="2050" name="Picture 2" descr="Related 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85186" y="4459827"/>
            <a:ext cx="4267210" cy="23981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5322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071789"/>
          </a:xfrm>
        </p:spPr>
        <p:txBody>
          <a:bodyPr>
            <a:noAutofit/>
          </a:bodyPr>
          <a:lstStyle/>
          <a:p>
            <a:pPr algn="ctr"/>
            <a:r>
              <a:rPr lang="lt-LT" b="1" dirty="0"/>
              <a:t>P</a:t>
            </a:r>
            <a:r>
              <a:rPr lang="lt-LT" b="1" dirty="0" smtClean="0"/>
              <a:t>aklausiausi daiktai mainams, naudingos profesijos/įgūdžiai</a:t>
            </a:r>
            <a:endParaRPr lang="en-GB" b="1" dirty="0"/>
          </a:p>
        </p:txBody>
      </p:sp>
      <p:sp>
        <p:nvSpPr>
          <p:cNvPr id="3" name="Content Placeholder 2"/>
          <p:cNvSpPr>
            <a:spLocks noGrp="1"/>
          </p:cNvSpPr>
          <p:nvPr>
            <p:ph sz="half" idx="1"/>
          </p:nvPr>
        </p:nvSpPr>
        <p:spPr>
          <a:xfrm>
            <a:off x="620486" y="1211270"/>
            <a:ext cx="5399314" cy="5622925"/>
          </a:xfrm>
        </p:spPr>
        <p:txBody>
          <a:bodyPr>
            <a:normAutofit fontScale="85000" lnSpcReduction="10000"/>
          </a:bodyPr>
          <a:lstStyle/>
          <a:p>
            <a:r>
              <a:rPr lang="lt-LT" dirty="0" smtClean="0"/>
              <a:t>Ginklai, amunicija (,,balistiniai pinigai“)</a:t>
            </a:r>
          </a:p>
          <a:p>
            <a:r>
              <a:rPr lang="lt-LT" dirty="0" smtClean="0"/>
              <a:t>Žvakės</a:t>
            </a:r>
          </a:p>
          <a:p>
            <a:r>
              <a:rPr lang="lt-LT" dirty="0" smtClean="0"/>
              <a:t>Žiebtuvėliai </a:t>
            </a:r>
          </a:p>
          <a:p>
            <a:r>
              <a:rPr lang="lt-LT" dirty="0" smtClean="0"/>
              <a:t>Benzinas</a:t>
            </a:r>
          </a:p>
          <a:p>
            <a:r>
              <a:rPr lang="lt-LT" dirty="0" smtClean="0"/>
              <a:t>Buitinės dujos, pvz., žiebtuvėlių užpild.</a:t>
            </a:r>
          </a:p>
          <a:p>
            <a:r>
              <a:rPr lang="lt-LT" dirty="0" smtClean="0"/>
              <a:t>Baterijos</a:t>
            </a:r>
          </a:p>
          <a:p>
            <a:r>
              <a:rPr lang="lt-LT" dirty="0" smtClean="0"/>
              <a:t>Maistas (druska, kava, cukrus)</a:t>
            </a:r>
          </a:p>
          <a:p>
            <a:r>
              <a:rPr lang="lt-LT" dirty="0" smtClean="0"/>
              <a:t>Cigaretės, alkoholis</a:t>
            </a:r>
          </a:p>
          <a:p>
            <a:r>
              <a:rPr lang="lt-LT" dirty="0" smtClean="0"/>
              <a:t>Antibiotikai, medicininės priemonės </a:t>
            </a:r>
          </a:p>
          <a:p>
            <a:r>
              <a:rPr lang="lt-LT" dirty="0" smtClean="0"/>
              <a:t>Tualetinis popierius, muilas, plovikliai</a:t>
            </a:r>
          </a:p>
          <a:p>
            <a:r>
              <a:rPr lang="lt-LT" dirty="0" smtClean="0"/>
              <a:t>Vienkartiniai indai</a:t>
            </a:r>
          </a:p>
          <a:p>
            <a:r>
              <a:rPr lang="lt-LT" dirty="0" smtClean="0"/>
              <a:t>Šiukšlių maišai</a:t>
            </a:r>
          </a:p>
          <a:p>
            <a:r>
              <a:rPr lang="lt-LT" dirty="0" smtClean="0"/>
              <a:t>Brangenybės  </a:t>
            </a:r>
            <a:endParaRPr lang="en-GB" dirty="0"/>
          </a:p>
        </p:txBody>
      </p:sp>
      <p:sp>
        <p:nvSpPr>
          <p:cNvPr id="4" name="Content Placeholder 3"/>
          <p:cNvSpPr>
            <a:spLocks noGrp="1"/>
          </p:cNvSpPr>
          <p:nvPr>
            <p:ph sz="half" idx="2"/>
          </p:nvPr>
        </p:nvSpPr>
        <p:spPr>
          <a:xfrm>
            <a:off x="6172200" y="2089091"/>
            <a:ext cx="5181600" cy="4351338"/>
          </a:xfrm>
        </p:spPr>
        <p:txBody>
          <a:bodyPr>
            <a:normAutofit fontScale="85000" lnSpcReduction="10000"/>
          </a:bodyPr>
          <a:lstStyle/>
          <a:p>
            <a:r>
              <a:rPr lang="lt-LT" dirty="0" smtClean="0"/>
              <a:t>Mainai vykdomi ne savo name ar kieme – atokiau ir nedideliais kiekiais</a:t>
            </a:r>
          </a:p>
          <a:p>
            <a:pPr marL="0" indent="0">
              <a:buNone/>
            </a:pPr>
            <a:endParaRPr lang="lt-LT" dirty="0" smtClean="0"/>
          </a:p>
          <a:p>
            <a:r>
              <a:rPr lang="lt-LT" dirty="0" smtClean="0"/>
              <a:t>Paklausūs praktiniai įgūdžiai: staliaus, santechniko, šaltkalvio, batsiuvio, </a:t>
            </a:r>
            <a:r>
              <a:rPr lang="lt-LT" b="1" dirty="0" smtClean="0"/>
              <a:t>mediko, </a:t>
            </a:r>
            <a:r>
              <a:rPr lang="lt-LT" dirty="0" smtClean="0"/>
              <a:t>stiklo pjaustytojo</a:t>
            </a:r>
          </a:p>
          <a:p>
            <a:endParaRPr lang="lt-LT" dirty="0"/>
          </a:p>
          <a:p>
            <a:r>
              <a:rPr lang="lt-LT" b="1" dirty="0" smtClean="0"/>
              <a:t>Ginklų valdymas</a:t>
            </a:r>
          </a:p>
          <a:p>
            <a:endParaRPr lang="lt-LT" dirty="0" smtClean="0"/>
          </a:p>
          <a:p>
            <a:endParaRPr lang="en-GB" dirty="0"/>
          </a:p>
        </p:txBody>
      </p:sp>
    </p:spTree>
    <p:extLst>
      <p:ext uri="{BB962C8B-B14F-4D97-AF65-F5344CB8AC3E}">
        <p14:creationId xmlns:p14="http://schemas.microsoft.com/office/powerpoint/2010/main" val="30494421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4229" y="0"/>
            <a:ext cx="7805058" cy="1071789"/>
          </a:xfrm>
        </p:spPr>
        <p:txBody>
          <a:bodyPr>
            <a:noAutofit/>
          </a:bodyPr>
          <a:lstStyle/>
          <a:p>
            <a:pPr algn="ctr"/>
            <a:r>
              <a:rPr lang="lt-LT" b="1" dirty="0" smtClean="0"/>
              <a:t>Atsargos/paklausiausi daiktai mainams </a:t>
            </a:r>
            <a:endParaRPr lang="en-GB" b="1" dirty="0"/>
          </a:p>
        </p:txBody>
      </p:sp>
      <p:sp>
        <p:nvSpPr>
          <p:cNvPr id="3" name="Content Placeholder 2"/>
          <p:cNvSpPr>
            <a:spLocks noGrp="1"/>
          </p:cNvSpPr>
          <p:nvPr>
            <p:ph sz="half" idx="1"/>
          </p:nvPr>
        </p:nvSpPr>
        <p:spPr>
          <a:xfrm>
            <a:off x="0" y="732948"/>
            <a:ext cx="7794171" cy="5622925"/>
          </a:xfrm>
        </p:spPr>
        <p:txBody>
          <a:bodyPr>
            <a:noAutofit/>
          </a:bodyPr>
          <a:lstStyle/>
          <a:p>
            <a:r>
              <a:rPr lang="lt-LT" sz="4000" dirty="0" smtClean="0"/>
              <a:t>Ginklai, amunicija </a:t>
            </a:r>
          </a:p>
          <a:p>
            <a:pPr marL="0" indent="0">
              <a:buNone/>
            </a:pPr>
            <a:r>
              <a:rPr lang="lt-LT" sz="4000" dirty="0" smtClean="0"/>
              <a:t>(,,balistiniai pinigai“)</a:t>
            </a:r>
          </a:p>
          <a:p>
            <a:r>
              <a:rPr lang="lt-LT" sz="4000" dirty="0" smtClean="0"/>
              <a:t>Žvakės</a:t>
            </a:r>
          </a:p>
          <a:p>
            <a:r>
              <a:rPr lang="lt-LT" sz="4000" dirty="0" smtClean="0"/>
              <a:t>Žiebtuvėliai </a:t>
            </a:r>
          </a:p>
          <a:p>
            <a:r>
              <a:rPr lang="lt-LT" sz="4000" dirty="0" smtClean="0"/>
              <a:t>Benzinas</a:t>
            </a:r>
          </a:p>
          <a:p>
            <a:r>
              <a:rPr lang="lt-LT" sz="4000" dirty="0" smtClean="0"/>
              <a:t>Buitinės dujos, pvz., žiebtuvėlių užpild.</a:t>
            </a:r>
          </a:p>
          <a:p>
            <a:r>
              <a:rPr lang="lt-LT" sz="4000" dirty="0" smtClean="0"/>
              <a:t>Baterijos</a:t>
            </a:r>
          </a:p>
          <a:p>
            <a:r>
              <a:rPr lang="lt-LT" sz="4000" dirty="0" smtClean="0"/>
              <a:t>Maistas-druska</a:t>
            </a:r>
            <a:r>
              <a:rPr lang="lt-LT" sz="4000" dirty="0"/>
              <a:t>, kava, </a:t>
            </a:r>
            <a:r>
              <a:rPr lang="lt-LT" sz="4000" dirty="0" smtClean="0"/>
              <a:t>cukrus</a:t>
            </a:r>
            <a:r>
              <a:rPr lang="en-US" sz="4000" dirty="0" smtClean="0"/>
              <a:t>, </a:t>
            </a:r>
            <a:r>
              <a:rPr lang="en-US" sz="4000" dirty="0" err="1" smtClean="0"/>
              <a:t>kons</a:t>
            </a:r>
            <a:r>
              <a:rPr lang="en-US" sz="4000" dirty="0" smtClean="0"/>
              <a:t>.</a:t>
            </a:r>
            <a:endParaRPr lang="lt-LT" sz="4000" dirty="0"/>
          </a:p>
          <a:p>
            <a:endParaRPr lang="lt-LT" sz="4000" dirty="0" smtClean="0"/>
          </a:p>
        </p:txBody>
      </p:sp>
      <p:sp>
        <p:nvSpPr>
          <p:cNvPr id="4" name="Content Placeholder 3"/>
          <p:cNvSpPr>
            <a:spLocks noGrp="1"/>
          </p:cNvSpPr>
          <p:nvPr>
            <p:ph sz="half" idx="2"/>
          </p:nvPr>
        </p:nvSpPr>
        <p:spPr>
          <a:xfrm>
            <a:off x="7750614" y="1211270"/>
            <a:ext cx="5181600" cy="5646730"/>
          </a:xfrm>
        </p:spPr>
        <p:txBody>
          <a:bodyPr>
            <a:noAutofit/>
          </a:bodyPr>
          <a:lstStyle/>
          <a:p>
            <a:r>
              <a:rPr lang="lt-LT" sz="4000" dirty="0" smtClean="0"/>
              <a:t>Cigaretės</a:t>
            </a:r>
            <a:r>
              <a:rPr lang="lt-LT" sz="4000" dirty="0"/>
              <a:t>, alkoholis</a:t>
            </a:r>
          </a:p>
          <a:p>
            <a:r>
              <a:rPr lang="lt-LT" sz="4000" dirty="0"/>
              <a:t>Antibiotikai, medicininės priemonės </a:t>
            </a:r>
          </a:p>
          <a:p>
            <a:r>
              <a:rPr lang="lt-LT" sz="4000" dirty="0"/>
              <a:t>Tualetinis popierius, muilas, plovikliai</a:t>
            </a:r>
          </a:p>
          <a:p>
            <a:r>
              <a:rPr lang="lt-LT" sz="4000" dirty="0"/>
              <a:t>Vienkartiniai indai</a:t>
            </a:r>
          </a:p>
          <a:p>
            <a:r>
              <a:rPr lang="lt-LT" sz="4000" dirty="0"/>
              <a:t>Šiukšlių maišai</a:t>
            </a:r>
          </a:p>
          <a:p>
            <a:r>
              <a:rPr lang="lt-LT" sz="4000" dirty="0"/>
              <a:t>Brangenybės  </a:t>
            </a:r>
            <a:endParaRPr lang="en-GB" sz="4000" dirty="0"/>
          </a:p>
          <a:p>
            <a:endParaRPr lang="en-GB" sz="4000" dirty="0"/>
          </a:p>
        </p:txBody>
      </p:sp>
    </p:spTree>
    <p:extLst>
      <p:ext uri="{BB962C8B-B14F-4D97-AF65-F5344CB8AC3E}">
        <p14:creationId xmlns:p14="http://schemas.microsoft.com/office/powerpoint/2010/main" val="3527132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err="1" smtClean="0"/>
              <a:t>N</a:t>
            </a:r>
            <a:r>
              <a:rPr lang="en-GB" b="1" dirty="0" err="1" smtClean="0"/>
              <a:t>audingos</a:t>
            </a:r>
            <a:r>
              <a:rPr lang="en-GB" b="1" dirty="0" smtClean="0"/>
              <a:t> </a:t>
            </a:r>
            <a:r>
              <a:rPr lang="en-GB" b="1" dirty="0" err="1"/>
              <a:t>profesijos</a:t>
            </a:r>
            <a:r>
              <a:rPr lang="en-GB" b="1" dirty="0"/>
              <a:t>/</a:t>
            </a:r>
            <a:r>
              <a:rPr lang="en-GB" b="1" dirty="0" err="1"/>
              <a:t>įgūdžiai</a:t>
            </a:r>
            <a:endParaRPr lang="en-GB" b="1" dirty="0"/>
          </a:p>
        </p:txBody>
      </p:sp>
      <p:sp>
        <p:nvSpPr>
          <p:cNvPr id="3" name="Content Placeholder 2"/>
          <p:cNvSpPr>
            <a:spLocks noGrp="1"/>
          </p:cNvSpPr>
          <p:nvPr>
            <p:ph sz="half" idx="1"/>
          </p:nvPr>
        </p:nvSpPr>
        <p:spPr/>
        <p:txBody>
          <a:bodyPr>
            <a:normAutofit/>
          </a:bodyPr>
          <a:lstStyle/>
          <a:p>
            <a:r>
              <a:rPr lang="lt-LT" sz="4000" dirty="0" smtClean="0"/>
              <a:t>Medikai</a:t>
            </a:r>
          </a:p>
          <a:p>
            <a:r>
              <a:rPr lang="lt-LT" sz="4000" dirty="0" smtClean="0"/>
              <a:t>Staliai </a:t>
            </a:r>
          </a:p>
          <a:p>
            <a:r>
              <a:rPr lang="lt-LT" sz="4000" dirty="0" smtClean="0"/>
              <a:t>Stikliai</a:t>
            </a:r>
          </a:p>
          <a:p>
            <a:r>
              <a:rPr lang="lt-LT" sz="4000" dirty="0" smtClean="0"/>
              <a:t>Šaltkalviai-remontininkai</a:t>
            </a:r>
          </a:p>
          <a:p>
            <a:r>
              <a:rPr lang="lt-LT" sz="4000" dirty="0" smtClean="0"/>
              <a:t>Elektrikai </a:t>
            </a:r>
            <a:endParaRPr lang="en-GB" sz="4000" dirty="0"/>
          </a:p>
        </p:txBody>
      </p:sp>
      <p:sp>
        <p:nvSpPr>
          <p:cNvPr id="4" name="Content Placeholder 3"/>
          <p:cNvSpPr>
            <a:spLocks noGrp="1"/>
          </p:cNvSpPr>
          <p:nvPr>
            <p:ph sz="half" idx="2"/>
          </p:nvPr>
        </p:nvSpPr>
        <p:spPr/>
        <p:txBody>
          <a:bodyPr>
            <a:normAutofit/>
          </a:bodyPr>
          <a:lstStyle/>
          <a:p>
            <a:r>
              <a:rPr lang="lt-LT" sz="4000" dirty="0" smtClean="0"/>
              <a:t>Išgyvenimo įgūdžiai</a:t>
            </a:r>
          </a:p>
          <a:p>
            <a:r>
              <a:rPr lang="lt-LT" sz="4000" dirty="0" smtClean="0"/>
              <a:t>Liaudies medicina</a:t>
            </a:r>
          </a:p>
          <a:p>
            <a:r>
              <a:rPr lang="lt-LT" sz="4000" dirty="0" smtClean="0"/>
              <a:t>PMP</a:t>
            </a:r>
          </a:p>
          <a:p>
            <a:r>
              <a:rPr lang="lt-LT" sz="4000" dirty="0" smtClean="0"/>
              <a:t>Daržininkystė </a:t>
            </a:r>
          </a:p>
          <a:p>
            <a:pPr marL="0" indent="0">
              <a:buNone/>
            </a:pPr>
            <a:endParaRPr lang="lt-LT" sz="4000" dirty="0" smtClean="0"/>
          </a:p>
          <a:p>
            <a:endParaRPr lang="en-GB" sz="4000" dirty="0"/>
          </a:p>
        </p:txBody>
      </p:sp>
    </p:spTree>
    <p:extLst>
      <p:ext uri="{BB962C8B-B14F-4D97-AF65-F5344CB8AC3E}">
        <p14:creationId xmlns:p14="http://schemas.microsoft.com/office/powerpoint/2010/main" val="744504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794203"/>
          </a:xfrm>
        </p:spPr>
        <p:txBody>
          <a:bodyPr/>
          <a:lstStyle/>
          <a:p>
            <a:pPr algn="ctr"/>
            <a:r>
              <a:rPr lang="lt-LT" b="1" dirty="0"/>
              <a:t>Elgesys karo veiksmų zonoje</a:t>
            </a:r>
            <a:endParaRPr lang="en-GB" dirty="0"/>
          </a:p>
        </p:txBody>
      </p:sp>
      <p:pic>
        <p:nvPicPr>
          <p:cNvPr id="7" name="Picture 2" descr="Image result for mariupolis"/>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116113" y="1583871"/>
            <a:ext cx="5979887" cy="336368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mariupolis"/>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tretch>
            <a:fillRect/>
          </a:stretch>
        </p:blipFill>
        <p:spPr bwMode="auto">
          <a:xfrm>
            <a:off x="6146951" y="3158331"/>
            <a:ext cx="5936192" cy="369966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18249" y="5008165"/>
            <a:ext cx="4575613" cy="1077218"/>
          </a:xfrm>
          <a:prstGeom prst="rect">
            <a:avLst/>
          </a:prstGeom>
          <a:noFill/>
        </p:spPr>
        <p:txBody>
          <a:bodyPr wrap="none" rtlCol="0">
            <a:spAutoFit/>
          </a:bodyPr>
          <a:lstStyle/>
          <a:p>
            <a:pPr algn="ctr"/>
            <a:r>
              <a:rPr lang="lt-LT" sz="3200" b="1" dirty="0" smtClean="0"/>
              <a:t>Namo, buto </a:t>
            </a:r>
            <a:r>
              <a:rPr lang="en-US" sz="3200" b="1" dirty="0" smtClean="0"/>
              <a:t>, </a:t>
            </a:r>
            <a:r>
              <a:rPr lang="en-US" sz="3200" b="1" dirty="0" err="1" smtClean="0"/>
              <a:t>automobilio</a:t>
            </a:r>
            <a:endParaRPr lang="en-US" sz="3200" b="1" dirty="0" smtClean="0"/>
          </a:p>
          <a:p>
            <a:pPr algn="ctr"/>
            <a:r>
              <a:rPr lang="lt-LT" sz="3200" b="1" dirty="0" smtClean="0"/>
              <a:t>neišskirtinumas </a:t>
            </a:r>
            <a:endParaRPr lang="en-GB" sz="3200" b="1" dirty="0"/>
          </a:p>
        </p:txBody>
      </p:sp>
      <p:sp>
        <p:nvSpPr>
          <p:cNvPr id="6" name="TextBox 5"/>
          <p:cNvSpPr txBox="1"/>
          <p:nvPr/>
        </p:nvSpPr>
        <p:spPr>
          <a:xfrm>
            <a:off x="6350133" y="870306"/>
            <a:ext cx="5978944" cy="2308324"/>
          </a:xfrm>
          <a:prstGeom prst="rect">
            <a:avLst/>
          </a:prstGeom>
          <a:noFill/>
        </p:spPr>
        <p:txBody>
          <a:bodyPr wrap="none" rtlCol="0">
            <a:spAutoFit/>
          </a:bodyPr>
          <a:lstStyle/>
          <a:p>
            <a:r>
              <a:rPr lang="lt-LT" sz="2400" b="1" dirty="0" smtClean="0"/>
              <a:t>Savigynos pajėgos name – daugiau galimybių </a:t>
            </a:r>
          </a:p>
          <a:p>
            <a:r>
              <a:rPr lang="lt-LT" sz="2400" b="1" dirty="0"/>
              <a:t>i</a:t>
            </a:r>
            <a:r>
              <a:rPr lang="lt-LT" sz="2400" b="1" dirty="0" smtClean="0"/>
              <a:t>šgyventi organizuotai grupei</a:t>
            </a:r>
          </a:p>
          <a:p>
            <a:r>
              <a:rPr lang="lt-LT" sz="2400" b="1" dirty="0" smtClean="0"/>
              <a:t>Nuolatinio stebėjimo organizavimas</a:t>
            </a:r>
          </a:p>
          <a:p>
            <a:r>
              <a:rPr lang="lt-LT" sz="2400" b="1" dirty="0" smtClean="0"/>
              <a:t>Ginkluota budinti pamaina viduje</a:t>
            </a:r>
          </a:p>
          <a:p>
            <a:r>
              <a:rPr lang="lt-LT" sz="2400" b="1" dirty="0" smtClean="0"/>
              <a:t>,,Slapukas“ kieme</a:t>
            </a:r>
          </a:p>
          <a:p>
            <a:r>
              <a:rPr lang="lt-LT" sz="2400" b="1" dirty="0" smtClean="0"/>
              <a:t>Judėjimas po 2-3 žm., dažniausiai naktį???</a:t>
            </a:r>
            <a:endParaRPr lang="en-GB" sz="2400" b="1" dirty="0"/>
          </a:p>
        </p:txBody>
      </p:sp>
    </p:spTree>
    <p:extLst>
      <p:ext uri="{BB962C8B-B14F-4D97-AF65-F5344CB8AC3E}">
        <p14:creationId xmlns:p14="http://schemas.microsoft.com/office/powerpoint/2010/main" val="2464838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152854"/>
            <a:ext cx="10515600" cy="814387"/>
          </a:xfrm>
        </p:spPr>
        <p:txBody>
          <a:bodyPr/>
          <a:lstStyle/>
          <a:p>
            <a:pPr algn="ctr"/>
            <a:r>
              <a:rPr lang="lt-LT" b="1" dirty="0" smtClean="0"/>
              <a:t>Elgesys karo veiksmų zonoje</a:t>
            </a:r>
            <a:endParaRPr lang="en-GB" b="1" dirty="0"/>
          </a:p>
        </p:txBody>
      </p:sp>
      <p:sp>
        <p:nvSpPr>
          <p:cNvPr id="3" name="Text Placeholder 2"/>
          <p:cNvSpPr>
            <a:spLocks noGrp="1"/>
          </p:cNvSpPr>
          <p:nvPr>
            <p:ph type="body" idx="1"/>
          </p:nvPr>
        </p:nvSpPr>
        <p:spPr>
          <a:xfrm>
            <a:off x="839788" y="901927"/>
            <a:ext cx="5157787" cy="2039485"/>
          </a:xfrm>
        </p:spPr>
        <p:txBody>
          <a:bodyPr>
            <a:normAutofit fontScale="92500" lnSpcReduction="10000"/>
          </a:bodyPr>
          <a:lstStyle/>
          <a:p>
            <a:r>
              <a:rPr lang="lt-LT" dirty="0" smtClean="0"/>
              <a:t>Bet kokio apšaudymo metu tuoj pat kriskite ant žemės, ieškokite priedangos</a:t>
            </a:r>
          </a:p>
          <a:p>
            <a:r>
              <a:rPr lang="lt-LT" dirty="0" smtClean="0"/>
              <a:t>Nesiartinkite prie priešiškų ginkluotų asmenų, nefotografuokite jų atvirai </a:t>
            </a:r>
          </a:p>
          <a:p>
            <a:r>
              <a:rPr lang="lt-LT" dirty="0" smtClean="0"/>
              <a:t>Nerodykite priešui agresijos, pakluskite, pasitraukite</a:t>
            </a:r>
            <a:endParaRPr lang="en-GB" dirty="0"/>
          </a:p>
        </p:txBody>
      </p:sp>
      <p:pic>
        <p:nvPicPr>
          <p:cNvPr id="4098" name="Picture 2" descr="Image result for mariupoli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839788" y="3006726"/>
            <a:ext cx="4673895" cy="3684588"/>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quarter" idx="3"/>
          </p:nvPr>
        </p:nvSpPr>
        <p:spPr/>
        <p:txBody>
          <a:bodyPr/>
          <a:lstStyle/>
          <a:p>
            <a:r>
              <a:rPr lang="lt-LT" dirty="0" smtClean="0"/>
              <a:t>Nesiartinkite prie nesprogusių šaudmenų, padėkite sužeistiesiems</a:t>
            </a:r>
            <a:endParaRPr lang="en-GB" dirty="0"/>
          </a:p>
        </p:txBody>
      </p:sp>
      <p:pic>
        <p:nvPicPr>
          <p:cNvPr id="4100" name="Picture 4" descr="Image result for mariupolis"/>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tretch>
            <a:fillRect/>
          </a:stretch>
        </p:blipFill>
        <p:spPr bwMode="auto">
          <a:xfrm>
            <a:off x="5987143" y="2618223"/>
            <a:ext cx="6052457" cy="40382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8811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elated image">
            <a:hlinkClick r:id="rId3" action="ppaction://hlinkfile"/>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6304"/>
          <a:stretch/>
        </p:blipFill>
        <p:spPr bwMode="auto">
          <a:xfrm>
            <a:off x="1630803" y="0"/>
            <a:ext cx="9200334"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256786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t>Evakuojamės </a:t>
            </a:r>
            <a:endParaRPr lang="en-GB" b="1" dirty="0"/>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833516" y="1825625"/>
            <a:ext cx="6524967" cy="4351338"/>
          </a:xfrm>
        </p:spPr>
      </p:pic>
    </p:spTree>
    <p:extLst>
      <p:ext uri="{BB962C8B-B14F-4D97-AF65-F5344CB8AC3E}">
        <p14:creationId xmlns:p14="http://schemas.microsoft.com/office/powerpoint/2010/main" val="155896074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7" y="27327"/>
            <a:ext cx="10515600" cy="1325563"/>
          </a:xfrm>
        </p:spPr>
        <p:txBody>
          <a:bodyPr/>
          <a:lstStyle/>
          <a:p>
            <a:pPr algn="ctr"/>
            <a:r>
              <a:rPr lang="lt-LT" b="1" u="sng" dirty="0" smtClean="0"/>
              <a:t>Paruoštas</a:t>
            </a:r>
            <a:r>
              <a:rPr lang="lt-LT" b="1" dirty="0" smtClean="0"/>
              <a:t> evakuacinis komplektas žmonėms ir automobiliui</a:t>
            </a:r>
            <a:endParaRPr lang="en-GB" b="1" dirty="0"/>
          </a:p>
        </p:txBody>
      </p:sp>
      <p:sp>
        <p:nvSpPr>
          <p:cNvPr id="4" name="Text Placeholder 3"/>
          <p:cNvSpPr>
            <a:spLocks noGrp="1"/>
          </p:cNvSpPr>
          <p:nvPr>
            <p:ph type="body" idx="1"/>
          </p:nvPr>
        </p:nvSpPr>
        <p:spPr>
          <a:xfrm>
            <a:off x="236218" y="1020452"/>
            <a:ext cx="5157787" cy="392566"/>
          </a:xfrm>
        </p:spPr>
        <p:txBody>
          <a:bodyPr>
            <a:normAutofit lnSpcReduction="10000"/>
          </a:bodyPr>
          <a:lstStyle/>
          <a:p>
            <a:r>
              <a:rPr lang="lt-LT" dirty="0" smtClean="0"/>
              <a:t>                  Žmonėms</a:t>
            </a:r>
            <a:endParaRPr lang="en-GB" dirty="0"/>
          </a:p>
        </p:txBody>
      </p:sp>
      <p:sp>
        <p:nvSpPr>
          <p:cNvPr id="5" name="Content Placeholder 4"/>
          <p:cNvSpPr>
            <a:spLocks noGrp="1"/>
          </p:cNvSpPr>
          <p:nvPr>
            <p:ph sz="half" idx="2"/>
          </p:nvPr>
        </p:nvSpPr>
        <p:spPr>
          <a:xfrm>
            <a:off x="236218" y="1352890"/>
            <a:ext cx="5736317" cy="4776164"/>
          </a:xfrm>
        </p:spPr>
        <p:txBody>
          <a:bodyPr>
            <a:noAutofit/>
          </a:bodyPr>
          <a:lstStyle/>
          <a:p>
            <a:r>
              <a:rPr lang="lt-LT" sz="3200" dirty="0" smtClean="0"/>
              <a:t>Kiekvienas turi visko autonominiam išgyvenimui</a:t>
            </a:r>
            <a:r>
              <a:rPr lang="ru-RU" sz="3200" dirty="0" smtClean="0"/>
              <a:t>+</a:t>
            </a:r>
            <a:r>
              <a:rPr lang="lt-LT" sz="3200" dirty="0" smtClean="0"/>
              <a:t>dokumentai</a:t>
            </a:r>
          </a:p>
          <a:p>
            <a:r>
              <a:rPr lang="lt-LT" sz="3200" dirty="0" smtClean="0"/>
              <a:t>Paeinantys vaikai taip pat turi savo kuprinėlę (dokumentas, žaislas, higiena, vaistai, maistas, vanduo, degtukai, folijos skraistė, pinigai...)</a:t>
            </a:r>
          </a:p>
          <a:p>
            <a:r>
              <a:rPr lang="lt-LT" sz="3200" dirty="0" smtClean="0"/>
              <a:t>Kuprinėse ar </a:t>
            </a:r>
          </a:p>
          <a:p>
            <a:pPr marL="0" indent="0">
              <a:buNone/>
            </a:pPr>
            <a:r>
              <a:rPr lang="lt-LT" sz="3200" dirty="0" smtClean="0"/>
              <a:t>vežimėliuose su </a:t>
            </a:r>
          </a:p>
          <a:p>
            <a:pPr marL="0" indent="0">
              <a:buNone/>
            </a:pPr>
            <a:r>
              <a:rPr lang="lt-LT" sz="3200" dirty="0" smtClean="0"/>
              <a:t>ratukais</a:t>
            </a:r>
            <a:endParaRPr lang="en-GB" sz="3200" dirty="0"/>
          </a:p>
        </p:txBody>
      </p:sp>
      <p:sp>
        <p:nvSpPr>
          <p:cNvPr id="6" name="Text Placeholder 5"/>
          <p:cNvSpPr>
            <a:spLocks noGrp="1"/>
          </p:cNvSpPr>
          <p:nvPr>
            <p:ph type="body" sz="quarter" idx="3"/>
          </p:nvPr>
        </p:nvSpPr>
        <p:spPr>
          <a:xfrm>
            <a:off x="6097587" y="1180992"/>
            <a:ext cx="5183188" cy="512874"/>
          </a:xfrm>
        </p:spPr>
        <p:txBody>
          <a:bodyPr/>
          <a:lstStyle/>
          <a:p>
            <a:pPr algn="ctr"/>
            <a:r>
              <a:rPr lang="lt-LT" dirty="0" smtClean="0"/>
              <a:t>Automobiliui </a:t>
            </a:r>
            <a:endParaRPr lang="en-GB" dirty="0"/>
          </a:p>
        </p:txBody>
      </p:sp>
      <p:sp>
        <p:nvSpPr>
          <p:cNvPr id="7" name="Content Placeholder 6"/>
          <p:cNvSpPr>
            <a:spLocks noGrp="1"/>
          </p:cNvSpPr>
          <p:nvPr>
            <p:ph sz="quarter" idx="4"/>
          </p:nvPr>
        </p:nvSpPr>
        <p:spPr>
          <a:xfrm>
            <a:off x="7008812" y="1865712"/>
            <a:ext cx="5183188" cy="4776164"/>
          </a:xfrm>
        </p:spPr>
        <p:txBody>
          <a:bodyPr>
            <a:noAutofit/>
          </a:bodyPr>
          <a:lstStyle/>
          <a:p>
            <a:r>
              <a:rPr lang="lt-LT" sz="3200" dirty="0" smtClean="0"/>
              <a:t>Sukomplektuotas tentas</a:t>
            </a:r>
          </a:p>
          <a:p>
            <a:r>
              <a:rPr lang="lt-LT" sz="3200" dirty="0" smtClean="0"/>
              <a:t>Šilumos priemonės (degtukai, žvakės, folijos skraistės, šiltukai, miegmaišis...)</a:t>
            </a:r>
          </a:p>
          <a:p>
            <a:r>
              <a:rPr lang="lt-LT" sz="3200" dirty="0" smtClean="0"/>
              <a:t>Įrankiai (peilis, kirvis, kastuvėlis, pjūklas, prožektorius...)</a:t>
            </a:r>
          </a:p>
          <a:p>
            <a:r>
              <a:rPr lang="lt-LT" sz="3200" dirty="0" smtClean="0"/>
              <a:t>Maisto atsarga</a:t>
            </a:r>
          </a:p>
          <a:p>
            <a:r>
              <a:rPr lang="lt-LT" sz="3200" dirty="0" smtClean="0"/>
              <a:t>Degalų atsarga</a:t>
            </a:r>
            <a:endParaRPr lang="en-GB" sz="3200" dirty="0"/>
          </a:p>
        </p:txBody>
      </p:sp>
      <p:pic>
        <p:nvPicPr>
          <p:cNvPr id="2050" name="Picture 2" descr="Related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6162" y="4635670"/>
            <a:ext cx="2006206" cy="2006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4855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857250" y="857250"/>
            <a:ext cx="6858000" cy="5143500"/>
          </a:xfrm>
          <a:prstGeom prst="rect">
            <a:avLst/>
          </a:prstGeom>
        </p:spPr>
      </p:pic>
      <p:pic>
        <p:nvPicPr>
          <p:cNvPr id="3" name="Picture 5" descr="C:\Users\Albertas\Documents\Alberto duomenys\Pranesimai\Stebetojo mokymas\maps.lt_files\map.ashx"/>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56861" y="0"/>
            <a:ext cx="6835139"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838200" y="202566"/>
            <a:ext cx="10515600" cy="750320"/>
          </a:xfrm>
          <a:prstGeom prst="rect">
            <a:avLst/>
          </a:prstGeom>
          <a:solidFill>
            <a:srgbClr val="FFC000"/>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b="1" dirty="0" smtClean="0">
                <a:solidFill>
                  <a:srgbClr val="FF0000"/>
                </a:solidFill>
              </a:rPr>
              <a:t>Evakuacinių maršrutų sudarymas</a:t>
            </a:r>
            <a:endParaRPr lang="en-GB" b="1" dirty="0">
              <a:solidFill>
                <a:srgbClr val="FF0000"/>
              </a:solidFill>
            </a:endParaRPr>
          </a:p>
        </p:txBody>
      </p:sp>
      <p:sp>
        <p:nvSpPr>
          <p:cNvPr id="6" name="Flowchart: Summing Junction 5"/>
          <p:cNvSpPr/>
          <p:nvPr/>
        </p:nvSpPr>
        <p:spPr>
          <a:xfrm>
            <a:off x="6110643" y="5870449"/>
            <a:ext cx="318732" cy="275192"/>
          </a:xfrm>
          <a:prstGeom prst="flowChartSummingJunc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lowchart: Summing Junction 6"/>
          <p:cNvSpPr/>
          <p:nvPr/>
        </p:nvSpPr>
        <p:spPr>
          <a:xfrm>
            <a:off x="2312889" y="5595257"/>
            <a:ext cx="258860" cy="275192"/>
          </a:xfrm>
          <a:prstGeom prst="flowChartSummingJunc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Flowchart: Summing Junction 7"/>
          <p:cNvSpPr/>
          <p:nvPr/>
        </p:nvSpPr>
        <p:spPr>
          <a:xfrm>
            <a:off x="1235203" y="1415496"/>
            <a:ext cx="258860" cy="275192"/>
          </a:xfrm>
          <a:prstGeom prst="flowChartSummingJunc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lowchart: Summing Junction 8"/>
          <p:cNvSpPr/>
          <p:nvPr/>
        </p:nvSpPr>
        <p:spPr>
          <a:xfrm>
            <a:off x="6096000" y="1115445"/>
            <a:ext cx="291517" cy="312095"/>
          </a:xfrm>
          <a:prstGeom prst="flowChartSummingJunc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2650088" y="6435576"/>
            <a:ext cx="6891823" cy="369332"/>
          </a:xfrm>
          <a:prstGeom prst="rect">
            <a:avLst/>
          </a:prstGeom>
          <a:noFill/>
        </p:spPr>
        <p:txBody>
          <a:bodyPr wrap="none" rtlCol="0">
            <a:spAutoFit/>
          </a:bodyPr>
          <a:lstStyle/>
          <a:p>
            <a:r>
              <a:rPr lang="lt-LT" dirty="0" smtClean="0"/>
              <a:t>Atsarginiai maršrutai, atsarginiai sandėliai, atsarginės sustojimo vietos </a:t>
            </a:r>
            <a:endParaRPr lang="en-GB" dirty="0"/>
          </a:p>
        </p:txBody>
      </p:sp>
    </p:spTree>
    <p:extLst>
      <p:ext uri="{BB962C8B-B14F-4D97-AF65-F5344CB8AC3E}">
        <p14:creationId xmlns:p14="http://schemas.microsoft.com/office/powerpoint/2010/main" val="227551424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t>Elgesys evakuacijos metu/ maršrute</a:t>
            </a:r>
            <a:endParaRPr lang="en-GB" b="1" dirty="0"/>
          </a:p>
        </p:txBody>
      </p:sp>
      <p:sp>
        <p:nvSpPr>
          <p:cNvPr id="3" name="Content Placeholder 2"/>
          <p:cNvSpPr>
            <a:spLocks noGrp="1"/>
          </p:cNvSpPr>
          <p:nvPr>
            <p:ph idx="1"/>
          </p:nvPr>
        </p:nvSpPr>
        <p:spPr>
          <a:xfrm>
            <a:off x="682625" y="1662338"/>
            <a:ext cx="10515600" cy="4901021"/>
          </a:xfrm>
        </p:spPr>
        <p:txBody>
          <a:bodyPr>
            <a:normAutofit/>
          </a:bodyPr>
          <a:lstStyle/>
          <a:p>
            <a:r>
              <a:rPr lang="lt-LT" dirty="0" smtClean="0"/>
              <a:t>Neatrodykite militaristiškai, prabangiai</a:t>
            </a:r>
          </a:p>
          <a:p>
            <a:r>
              <a:rPr lang="lt-LT" dirty="0" smtClean="0"/>
              <a:t>Keliaukite tik šviesiu paros metu</a:t>
            </a:r>
          </a:p>
          <a:p>
            <a:r>
              <a:rPr lang="lt-LT" dirty="0" smtClean="0"/>
              <a:t>Naudokitės kolektyvinės apsaugos statiniais              , draugiškais praleidimo ir kontrolės punktais</a:t>
            </a:r>
          </a:p>
          <a:p>
            <a:r>
              <a:rPr lang="lt-LT" dirty="0" smtClean="0"/>
              <a:t>Jei jus tikrina priešo kariai, vykdykite jų nurodymus, elkitės ramiai, neagresyviai</a:t>
            </a:r>
          </a:p>
          <a:p>
            <a:r>
              <a:rPr lang="lt-LT" dirty="0" smtClean="0"/>
              <a:t>Numatykite daiktus agresoriaus papirkimui/,,kyšiui“</a:t>
            </a:r>
          </a:p>
          <a:p>
            <a:r>
              <a:rPr lang="lt-LT" dirty="0" smtClean="0"/>
              <a:t> Būkite pasirengę pareikalavus atiduoti ginklą, todėl galvokite apie jo pakaitalą iš anksto</a:t>
            </a:r>
          </a:p>
          <a:p>
            <a:r>
              <a:rPr lang="lt-LT" dirty="0" smtClean="0"/>
              <a:t>Būkite pasirengę gintis nuo plėšikų, sužvėrėjusių civilių</a:t>
            </a:r>
          </a:p>
          <a:p>
            <a:pPr marL="0" indent="0">
              <a:buNone/>
            </a:pPr>
            <a:endParaRPr lang="en-GB" dirty="0"/>
          </a:p>
        </p:txBody>
      </p:sp>
      <p:pic>
        <p:nvPicPr>
          <p:cNvPr id="1026" name="Picture 2" descr="Image result for kolektyvinės apsaugos statiniai+žymėjim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7855" y="2513397"/>
            <a:ext cx="944335" cy="949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8689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elated image">
            <a:hlinkClick r:id="rId3" action="ppaction://hlinkfile"/>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6304"/>
          <a:stretch/>
        </p:blipFill>
        <p:spPr bwMode="auto">
          <a:xfrm>
            <a:off x="1630803" y="0"/>
            <a:ext cx="9200334"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584700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t>Apibendrinimas</a:t>
            </a:r>
            <a:endParaRPr lang="en-GB" b="1" dirty="0"/>
          </a:p>
        </p:txBody>
      </p:sp>
      <p:sp>
        <p:nvSpPr>
          <p:cNvPr id="3" name="Content Placeholder 2"/>
          <p:cNvSpPr>
            <a:spLocks noGrp="1"/>
          </p:cNvSpPr>
          <p:nvPr>
            <p:ph idx="1"/>
          </p:nvPr>
        </p:nvSpPr>
        <p:spPr>
          <a:xfrm>
            <a:off x="261257" y="1567543"/>
            <a:ext cx="11435443" cy="5116286"/>
          </a:xfrm>
        </p:spPr>
        <p:txBody>
          <a:bodyPr>
            <a:normAutofit lnSpcReduction="10000"/>
          </a:bodyPr>
          <a:lstStyle/>
          <a:p>
            <a:pPr marL="0" indent="0" algn="ctr">
              <a:buNone/>
            </a:pPr>
            <a:r>
              <a:rPr lang="lt-LT" sz="7200" dirty="0" smtClean="0"/>
              <a:t>Neapgaudinėkite savęs perdėtu optimizmu</a:t>
            </a:r>
            <a:r>
              <a:rPr lang="en-US" sz="7200" dirty="0" smtClean="0"/>
              <a:t> </a:t>
            </a:r>
            <a:r>
              <a:rPr lang="lt-LT" sz="7200" dirty="0" smtClean="0"/>
              <a:t>ir skepticizmu</a:t>
            </a:r>
          </a:p>
          <a:p>
            <a:pPr marL="0" indent="0" algn="ctr">
              <a:buNone/>
            </a:pPr>
            <a:r>
              <a:rPr lang="lt-LT" sz="7200" dirty="0" smtClean="0"/>
              <a:t>Atlikite namų darbus</a:t>
            </a:r>
          </a:p>
          <a:p>
            <a:pPr marL="0" indent="0" algn="ctr">
              <a:buNone/>
            </a:pPr>
            <a:r>
              <a:rPr lang="lt-LT" sz="7200" dirty="0" smtClean="0"/>
              <a:t>Apsaugokite savo šeimą </a:t>
            </a:r>
          </a:p>
          <a:p>
            <a:pPr marL="0" indent="0" algn="ctr">
              <a:buNone/>
            </a:pPr>
            <a:endParaRPr lang="en-GB" sz="7200" dirty="0"/>
          </a:p>
        </p:txBody>
      </p:sp>
    </p:spTree>
    <p:extLst>
      <p:ext uri="{BB962C8B-B14F-4D97-AF65-F5344CB8AC3E}">
        <p14:creationId xmlns:p14="http://schemas.microsoft.com/office/powerpoint/2010/main" val="1250018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8025"/>
            <a:ext cx="10515600" cy="1325563"/>
          </a:xfrm>
        </p:spPr>
        <p:txBody>
          <a:bodyPr/>
          <a:lstStyle/>
          <a:p>
            <a:pPr algn="ctr"/>
            <a:r>
              <a:rPr lang="lt-LT" b="1" dirty="0" smtClean="0"/>
              <a:t>Praktiniai kursai:</a:t>
            </a:r>
            <a:endParaRPr lang="en-GB" b="1" dirty="0"/>
          </a:p>
        </p:txBody>
      </p:sp>
      <p:sp>
        <p:nvSpPr>
          <p:cNvPr id="3" name="Content Placeholder 2"/>
          <p:cNvSpPr>
            <a:spLocks noGrp="1"/>
          </p:cNvSpPr>
          <p:nvPr>
            <p:ph idx="1"/>
          </p:nvPr>
        </p:nvSpPr>
        <p:spPr>
          <a:xfrm>
            <a:off x="838200" y="754467"/>
            <a:ext cx="10515600" cy="5842273"/>
          </a:xfrm>
        </p:spPr>
        <p:txBody>
          <a:bodyPr>
            <a:noAutofit/>
          </a:bodyPr>
          <a:lstStyle/>
          <a:p>
            <a:pPr algn="ctr"/>
            <a:r>
              <a:rPr lang="lt-LT" sz="4000" dirty="0" smtClean="0">
                <a:hlinkClick r:id="rId2"/>
              </a:rPr>
              <a:t>www.lt72.lt</a:t>
            </a:r>
            <a:endParaRPr lang="lt-LT" sz="4000" dirty="0" smtClean="0"/>
          </a:p>
          <a:p>
            <a:pPr algn="ctr"/>
            <a:endParaRPr lang="lt-LT" sz="4000" dirty="0"/>
          </a:p>
          <a:p>
            <a:pPr algn="ctr"/>
            <a:r>
              <a:rPr lang="lt-LT" sz="4000" dirty="0" smtClean="0">
                <a:hlinkClick r:id="rId3"/>
              </a:rPr>
              <a:t>www.zaliasvelnias.lt</a:t>
            </a:r>
            <a:endParaRPr lang="lt-LT" sz="4000" dirty="0" smtClean="0"/>
          </a:p>
          <a:p>
            <a:pPr algn="ctr"/>
            <a:endParaRPr lang="lt-LT" sz="4000" dirty="0"/>
          </a:p>
          <a:p>
            <a:pPr algn="ctr"/>
            <a:r>
              <a:rPr lang="lt-LT" sz="4000" dirty="0" smtClean="0">
                <a:hlinkClick r:id="rId4"/>
              </a:rPr>
              <a:t>www.defenceprojects.lt</a:t>
            </a:r>
            <a:endParaRPr lang="lt-LT" sz="4000" dirty="0" smtClean="0"/>
          </a:p>
          <a:p>
            <a:pPr algn="ctr"/>
            <a:endParaRPr lang="lt-LT" sz="4000" dirty="0" smtClean="0"/>
          </a:p>
          <a:p>
            <a:pPr algn="ctr"/>
            <a:r>
              <a:rPr lang="lt-LT" sz="4000" dirty="0" smtClean="0">
                <a:hlinkClick r:id="rId5"/>
              </a:rPr>
              <a:t>www.tacticalday.lt</a:t>
            </a:r>
            <a:endParaRPr lang="lt-LT" sz="4000" dirty="0" smtClean="0"/>
          </a:p>
          <a:p>
            <a:pPr algn="ctr"/>
            <a:endParaRPr lang="en-GB" sz="4000" dirty="0" smtClean="0"/>
          </a:p>
          <a:p>
            <a:pPr algn="ctr"/>
            <a:r>
              <a:rPr lang="en-GB" sz="4000" u="sng" dirty="0" err="1" smtClean="0">
                <a:solidFill>
                  <a:srgbClr val="0070C0"/>
                </a:solidFill>
              </a:rPr>
              <a:t>Lietuvos</a:t>
            </a:r>
            <a:r>
              <a:rPr lang="en-GB" sz="4000" u="sng" dirty="0" smtClean="0">
                <a:solidFill>
                  <a:srgbClr val="0070C0"/>
                </a:solidFill>
              </a:rPr>
              <a:t> </a:t>
            </a:r>
            <a:r>
              <a:rPr lang="lt-LT" sz="4000" u="sng" dirty="0" smtClean="0">
                <a:solidFill>
                  <a:srgbClr val="0070C0"/>
                </a:solidFill>
              </a:rPr>
              <a:t>šaulių sąjunga</a:t>
            </a:r>
          </a:p>
          <a:p>
            <a:pPr algn="ctr"/>
            <a:endParaRPr lang="lt-LT" sz="4000" dirty="0"/>
          </a:p>
          <a:p>
            <a:pPr algn="ctr"/>
            <a:endParaRPr lang="lt-LT" sz="4000" dirty="0" smtClean="0"/>
          </a:p>
          <a:p>
            <a:pPr algn="ctr"/>
            <a:endParaRPr lang="en-GB" sz="4000" dirty="0"/>
          </a:p>
        </p:txBody>
      </p:sp>
    </p:spTree>
    <p:extLst>
      <p:ext uri="{BB962C8B-B14F-4D97-AF65-F5344CB8AC3E}">
        <p14:creationId xmlns:p14="http://schemas.microsoft.com/office/powerpoint/2010/main" val="352346126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0005"/>
            <a:ext cx="10515600" cy="1036955"/>
          </a:xfrm>
        </p:spPr>
        <p:txBody>
          <a:bodyPr/>
          <a:lstStyle/>
          <a:p>
            <a:pPr algn="ctr"/>
            <a:r>
              <a:rPr lang="lt-LT" b="1" dirty="0" smtClean="0"/>
              <a:t>Kita tema:</a:t>
            </a:r>
            <a:endParaRPr lang="en-GB" b="1" dirty="0"/>
          </a:p>
        </p:txBody>
      </p:sp>
      <p:pic>
        <p:nvPicPr>
          <p:cNvPr id="1026" name="Picture 2" descr="Image result for astravo elektrine&quo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35823" y="2506662"/>
            <a:ext cx="6520353" cy="435133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0960" y="938848"/>
            <a:ext cx="12254317" cy="1323439"/>
          </a:xfrm>
          <a:prstGeom prst="rect">
            <a:avLst/>
          </a:prstGeom>
          <a:noFill/>
        </p:spPr>
        <p:txBody>
          <a:bodyPr wrap="none" rtlCol="0">
            <a:spAutoFit/>
          </a:bodyPr>
          <a:lstStyle/>
          <a:p>
            <a:pPr algn="ctr"/>
            <a:r>
              <a:rPr lang="lt-LT" sz="4000" dirty="0" smtClean="0"/>
              <a:t>GYVENTOJŲ APSAUGA BRANDUOLINĖS AR RADIOLOGINĖS</a:t>
            </a:r>
          </a:p>
          <a:p>
            <a:pPr algn="ctr"/>
            <a:r>
              <a:rPr lang="lt-LT" sz="4000" dirty="0" smtClean="0"/>
              <a:t> AVARIJOS ATVEJU</a:t>
            </a:r>
            <a:endParaRPr lang="en-GB" sz="4000" dirty="0"/>
          </a:p>
        </p:txBody>
      </p:sp>
    </p:spTree>
    <p:extLst>
      <p:ext uri="{BB962C8B-B14F-4D97-AF65-F5344CB8AC3E}">
        <p14:creationId xmlns:p14="http://schemas.microsoft.com/office/powerpoint/2010/main" val="3558349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t>Kurso apibendrinimas</a:t>
            </a:r>
            <a:endParaRPr lang="lt-LT" b="1" dirty="0"/>
          </a:p>
        </p:txBody>
      </p:sp>
      <p:sp>
        <p:nvSpPr>
          <p:cNvPr id="3" name="Content Placeholder 2"/>
          <p:cNvSpPr>
            <a:spLocks noGrp="1"/>
          </p:cNvSpPr>
          <p:nvPr>
            <p:ph idx="1"/>
          </p:nvPr>
        </p:nvSpPr>
        <p:spPr>
          <a:xfrm>
            <a:off x="1524000" y="1600200"/>
            <a:ext cx="9144000" cy="4709160"/>
          </a:xfrm>
        </p:spPr>
        <p:txBody>
          <a:bodyPr>
            <a:normAutofit/>
          </a:bodyPr>
          <a:lstStyle/>
          <a:p>
            <a:pPr algn="ctr"/>
            <a:r>
              <a:rPr lang="en-US" sz="3600" u="sng" dirty="0"/>
              <a:t>PPK1 </a:t>
            </a:r>
            <a:r>
              <a:rPr lang="en-US" sz="3600" u="sng" dirty="0" err="1"/>
              <a:t>tikslas</a:t>
            </a:r>
            <a:r>
              <a:rPr lang="lt-LT" sz="3600" u="sng" dirty="0"/>
              <a:t>:</a:t>
            </a:r>
          </a:p>
          <a:p>
            <a:pPr algn="ctr"/>
            <a:r>
              <a:rPr lang="lt-LT" sz="3600" dirty="0"/>
              <a:t>Kursas dalyviui turi suteikti tokias žinias, supratimą ir požiūrius, kad jis </a:t>
            </a:r>
            <a:r>
              <a:rPr lang="lt-LT" sz="4400" b="1" dirty="0"/>
              <a:t>savarankiškai</a:t>
            </a:r>
            <a:r>
              <a:rPr lang="lt-LT" sz="3600" dirty="0"/>
              <a:t> </a:t>
            </a:r>
            <a:r>
              <a:rPr lang="lt-LT" sz="4400" b="1" dirty="0"/>
              <a:t>galėtų </a:t>
            </a:r>
            <a:r>
              <a:rPr lang="en-US" sz="4400" b="1" dirty="0" err="1"/>
              <a:t>juos</a:t>
            </a:r>
            <a:r>
              <a:rPr lang="en-US" sz="4400" b="1" dirty="0"/>
              <a:t> </a:t>
            </a:r>
            <a:r>
              <a:rPr lang="lt-LT" sz="4400" b="1" dirty="0"/>
              <a:t>taikyti </a:t>
            </a:r>
            <a:r>
              <a:rPr lang="lt-LT" sz="3600" dirty="0"/>
              <a:t>neprievartinio pasipriešinimo </a:t>
            </a:r>
            <a:r>
              <a:rPr lang="lt-LT" sz="3600" dirty="0" err="1"/>
              <a:t>veiksm</a:t>
            </a:r>
            <a:r>
              <a:rPr lang="en-US" sz="3600" dirty="0"/>
              <a:t>am</a:t>
            </a:r>
            <a:r>
              <a:rPr lang="lt-LT" sz="3600" dirty="0"/>
              <a:t>s vykdyti iškilus grėsmėms nacionaliniam saugumui </a:t>
            </a:r>
            <a:r>
              <a:rPr lang="lt-LT" sz="4400" b="1" dirty="0"/>
              <a:t>taikos metu ar prieš užsienio agresorių</a:t>
            </a:r>
            <a:r>
              <a:rPr lang="lt-LT" sz="3600" dirty="0"/>
              <a:t>.</a:t>
            </a:r>
          </a:p>
          <a:p>
            <a:pPr algn="ctr"/>
            <a:endParaRPr lang="lt-LT" sz="3600" dirty="0"/>
          </a:p>
        </p:txBody>
      </p:sp>
    </p:spTree>
    <p:extLst>
      <p:ext uri="{BB962C8B-B14F-4D97-AF65-F5344CB8AC3E}">
        <p14:creationId xmlns:p14="http://schemas.microsoft.com/office/powerpoint/2010/main" val="41090450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t>Valstybės gynyba ir PP</a:t>
            </a:r>
            <a:endParaRPr lang="lt-LT" b="1"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81200" y="1794008"/>
            <a:ext cx="8229600" cy="4320908"/>
          </a:xfrm>
        </p:spPr>
      </p:pic>
      <p:sp>
        <p:nvSpPr>
          <p:cNvPr id="5" name="TextBox 4"/>
          <p:cNvSpPr txBox="1"/>
          <p:nvPr/>
        </p:nvSpPr>
        <p:spPr>
          <a:xfrm>
            <a:off x="5038249" y="3883277"/>
            <a:ext cx="1350050" cy="369332"/>
          </a:xfrm>
          <a:prstGeom prst="rect">
            <a:avLst/>
          </a:prstGeom>
          <a:noFill/>
        </p:spPr>
        <p:txBody>
          <a:bodyPr wrap="none" rtlCol="0">
            <a:spAutoFit/>
          </a:bodyPr>
          <a:lstStyle/>
          <a:p>
            <a:r>
              <a:rPr lang="lt-LT" dirty="0"/>
              <a:t>VISUOMENĖ</a:t>
            </a:r>
          </a:p>
        </p:txBody>
      </p:sp>
      <p:sp>
        <p:nvSpPr>
          <p:cNvPr id="6" name="TextBox 5"/>
          <p:cNvSpPr txBox="1"/>
          <p:nvPr/>
        </p:nvSpPr>
        <p:spPr>
          <a:xfrm>
            <a:off x="4953000" y="3506907"/>
            <a:ext cx="614464" cy="369332"/>
          </a:xfrm>
          <a:prstGeom prst="rect">
            <a:avLst/>
          </a:prstGeom>
          <a:noFill/>
        </p:spPr>
        <p:txBody>
          <a:bodyPr wrap="none" rtlCol="0">
            <a:spAutoFit/>
          </a:bodyPr>
          <a:lstStyle/>
          <a:p>
            <a:r>
              <a:rPr lang="lt-LT" dirty="0"/>
              <a:t>NVO</a:t>
            </a:r>
          </a:p>
        </p:txBody>
      </p:sp>
      <p:sp>
        <p:nvSpPr>
          <p:cNvPr id="7" name="TextBox 6"/>
          <p:cNvSpPr txBox="1"/>
          <p:nvPr/>
        </p:nvSpPr>
        <p:spPr>
          <a:xfrm rot="844626">
            <a:off x="6021030" y="3655621"/>
            <a:ext cx="1174168" cy="369332"/>
          </a:xfrm>
          <a:prstGeom prst="rect">
            <a:avLst/>
          </a:prstGeom>
          <a:noFill/>
        </p:spPr>
        <p:txBody>
          <a:bodyPr wrap="none" rtlCol="0">
            <a:spAutoFit/>
          </a:bodyPr>
          <a:lstStyle/>
          <a:p>
            <a:r>
              <a:rPr lang="lt-LT" dirty="0"/>
              <a:t>JAUNIMAS</a:t>
            </a:r>
          </a:p>
        </p:txBody>
      </p:sp>
      <p:sp>
        <p:nvSpPr>
          <p:cNvPr id="8" name="TextBox 7"/>
          <p:cNvSpPr txBox="1"/>
          <p:nvPr/>
        </p:nvSpPr>
        <p:spPr>
          <a:xfrm rot="20996511">
            <a:off x="5667914" y="4297588"/>
            <a:ext cx="2513445" cy="369332"/>
          </a:xfrm>
          <a:prstGeom prst="rect">
            <a:avLst/>
          </a:prstGeom>
          <a:noFill/>
        </p:spPr>
        <p:txBody>
          <a:bodyPr wrap="none" rtlCol="0">
            <a:spAutoFit/>
          </a:bodyPr>
          <a:lstStyle/>
          <a:p>
            <a:r>
              <a:rPr lang="lt-LT" dirty="0"/>
              <a:t>MOKYTOJAI, PROFESŪRA</a:t>
            </a:r>
          </a:p>
        </p:txBody>
      </p:sp>
      <p:sp>
        <p:nvSpPr>
          <p:cNvPr id="9" name="TextBox 8"/>
          <p:cNvSpPr txBox="1"/>
          <p:nvPr/>
        </p:nvSpPr>
        <p:spPr>
          <a:xfrm rot="1138860">
            <a:off x="3386163" y="4048848"/>
            <a:ext cx="1478418" cy="369332"/>
          </a:xfrm>
          <a:prstGeom prst="rect">
            <a:avLst/>
          </a:prstGeom>
          <a:noFill/>
        </p:spPr>
        <p:txBody>
          <a:bodyPr wrap="none" rtlCol="0">
            <a:spAutoFit/>
          </a:bodyPr>
          <a:lstStyle/>
          <a:p>
            <a:r>
              <a:rPr lang="lt-LT" dirty="0"/>
              <a:t>TARNAUTOJAI</a:t>
            </a:r>
          </a:p>
        </p:txBody>
      </p:sp>
      <p:sp>
        <p:nvSpPr>
          <p:cNvPr id="10" name="TextBox 9"/>
          <p:cNvSpPr txBox="1"/>
          <p:nvPr/>
        </p:nvSpPr>
        <p:spPr>
          <a:xfrm>
            <a:off x="3322459" y="3346600"/>
            <a:ext cx="449162" cy="369332"/>
          </a:xfrm>
          <a:prstGeom prst="rect">
            <a:avLst/>
          </a:prstGeom>
          <a:noFill/>
        </p:spPr>
        <p:txBody>
          <a:bodyPr wrap="none" rtlCol="0">
            <a:spAutoFit/>
          </a:bodyPr>
          <a:lstStyle/>
          <a:p>
            <a:r>
              <a:rPr lang="lt-LT" dirty="0">
                <a:solidFill>
                  <a:srgbClr val="FFFF00"/>
                </a:solidFill>
              </a:rPr>
              <a:t>GP</a:t>
            </a:r>
          </a:p>
        </p:txBody>
      </p:sp>
      <p:sp>
        <p:nvSpPr>
          <p:cNvPr id="11" name="TextBox 10"/>
          <p:cNvSpPr txBox="1"/>
          <p:nvPr/>
        </p:nvSpPr>
        <p:spPr>
          <a:xfrm>
            <a:off x="7031392" y="3124200"/>
            <a:ext cx="999889" cy="369332"/>
          </a:xfrm>
          <a:prstGeom prst="rect">
            <a:avLst/>
          </a:prstGeom>
          <a:noFill/>
        </p:spPr>
        <p:txBody>
          <a:bodyPr wrap="none" rtlCol="0">
            <a:spAutoFit/>
          </a:bodyPr>
          <a:lstStyle/>
          <a:p>
            <a:r>
              <a:rPr lang="lt-LT" b="1" dirty="0">
                <a:solidFill>
                  <a:srgbClr val="FFC000"/>
                </a:solidFill>
              </a:rPr>
              <a:t>VALDŽIA</a:t>
            </a:r>
          </a:p>
        </p:txBody>
      </p:sp>
      <p:sp>
        <p:nvSpPr>
          <p:cNvPr id="12" name="TextBox 11"/>
          <p:cNvSpPr txBox="1"/>
          <p:nvPr/>
        </p:nvSpPr>
        <p:spPr>
          <a:xfrm>
            <a:off x="4622535" y="3654813"/>
            <a:ext cx="449162" cy="369332"/>
          </a:xfrm>
          <a:prstGeom prst="rect">
            <a:avLst/>
          </a:prstGeom>
          <a:noFill/>
        </p:spPr>
        <p:txBody>
          <a:bodyPr wrap="none" rtlCol="0">
            <a:spAutoFit/>
          </a:bodyPr>
          <a:lstStyle/>
          <a:p>
            <a:r>
              <a:rPr lang="lt-LT" dirty="0">
                <a:solidFill>
                  <a:srgbClr val="FFFF00"/>
                </a:solidFill>
              </a:rPr>
              <a:t>GP</a:t>
            </a:r>
          </a:p>
        </p:txBody>
      </p:sp>
      <p:sp>
        <p:nvSpPr>
          <p:cNvPr id="13" name="TextBox 12"/>
          <p:cNvSpPr txBox="1"/>
          <p:nvPr/>
        </p:nvSpPr>
        <p:spPr>
          <a:xfrm>
            <a:off x="3963197" y="3506907"/>
            <a:ext cx="449162" cy="369332"/>
          </a:xfrm>
          <a:prstGeom prst="rect">
            <a:avLst/>
          </a:prstGeom>
          <a:noFill/>
        </p:spPr>
        <p:txBody>
          <a:bodyPr wrap="none" rtlCol="0">
            <a:spAutoFit/>
          </a:bodyPr>
          <a:lstStyle/>
          <a:p>
            <a:r>
              <a:rPr lang="lt-LT" dirty="0">
                <a:solidFill>
                  <a:srgbClr val="FFFF00"/>
                </a:solidFill>
              </a:rPr>
              <a:t>GP</a:t>
            </a:r>
          </a:p>
        </p:txBody>
      </p:sp>
      <p:sp>
        <p:nvSpPr>
          <p:cNvPr id="14" name="TextBox 13"/>
          <p:cNvSpPr txBox="1"/>
          <p:nvPr/>
        </p:nvSpPr>
        <p:spPr>
          <a:xfrm>
            <a:off x="6290072" y="4085398"/>
            <a:ext cx="449162" cy="369332"/>
          </a:xfrm>
          <a:prstGeom prst="rect">
            <a:avLst/>
          </a:prstGeom>
          <a:noFill/>
        </p:spPr>
        <p:txBody>
          <a:bodyPr wrap="none" rtlCol="0">
            <a:spAutoFit/>
          </a:bodyPr>
          <a:lstStyle/>
          <a:p>
            <a:r>
              <a:rPr lang="lt-LT" dirty="0">
                <a:solidFill>
                  <a:srgbClr val="FFFF00"/>
                </a:solidFill>
              </a:rPr>
              <a:t>GP</a:t>
            </a:r>
          </a:p>
        </p:txBody>
      </p:sp>
      <p:sp>
        <p:nvSpPr>
          <p:cNvPr id="15" name="TextBox 14"/>
          <p:cNvSpPr txBox="1"/>
          <p:nvPr/>
        </p:nvSpPr>
        <p:spPr>
          <a:xfrm>
            <a:off x="5521368" y="3297929"/>
            <a:ext cx="449162" cy="369332"/>
          </a:xfrm>
          <a:prstGeom prst="rect">
            <a:avLst/>
          </a:prstGeom>
          <a:noFill/>
        </p:spPr>
        <p:txBody>
          <a:bodyPr wrap="none" rtlCol="0">
            <a:spAutoFit/>
          </a:bodyPr>
          <a:lstStyle/>
          <a:p>
            <a:r>
              <a:rPr lang="lt-LT" dirty="0">
                <a:solidFill>
                  <a:srgbClr val="FFFF00"/>
                </a:solidFill>
              </a:rPr>
              <a:t>GP</a:t>
            </a:r>
          </a:p>
        </p:txBody>
      </p:sp>
      <p:sp>
        <p:nvSpPr>
          <p:cNvPr id="16" name="TextBox 15"/>
          <p:cNvSpPr txBox="1"/>
          <p:nvPr/>
        </p:nvSpPr>
        <p:spPr>
          <a:xfrm>
            <a:off x="7365124" y="3755130"/>
            <a:ext cx="449162" cy="369332"/>
          </a:xfrm>
          <a:prstGeom prst="rect">
            <a:avLst/>
          </a:prstGeom>
          <a:noFill/>
        </p:spPr>
        <p:txBody>
          <a:bodyPr wrap="none" rtlCol="0">
            <a:spAutoFit/>
          </a:bodyPr>
          <a:lstStyle/>
          <a:p>
            <a:r>
              <a:rPr lang="lt-LT" dirty="0">
                <a:solidFill>
                  <a:srgbClr val="FFFF00"/>
                </a:solidFill>
              </a:rPr>
              <a:t>GP</a:t>
            </a:r>
          </a:p>
        </p:txBody>
      </p:sp>
    </p:spTree>
    <p:extLst>
      <p:ext uri="{BB962C8B-B14F-4D97-AF65-F5344CB8AC3E}">
        <p14:creationId xmlns:p14="http://schemas.microsoft.com/office/powerpoint/2010/main" val="720287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p:bldP spid="14" grpId="0"/>
      <p:bldP spid="15" grpId="0"/>
      <p:bldP spid="16" grpId="0"/>
    </p:bld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77240" y="1909445"/>
            <a:ext cx="10515600" cy="1325563"/>
          </a:xfrm>
        </p:spPr>
        <p:txBody>
          <a:bodyPr/>
          <a:lstStyle/>
          <a:p>
            <a:pPr algn="ctr"/>
            <a:r>
              <a:rPr lang="lt-LT" dirty="0" smtClean="0"/>
              <a:t>Sužinosite, </a:t>
            </a:r>
            <a:r>
              <a:rPr lang="lt-LT" smtClean="0"/>
              <a:t>kaip coca colos </a:t>
            </a:r>
            <a:r>
              <a:rPr lang="lt-LT" dirty="0" smtClean="0"/>
              <a:t>butelis gali Jums išgelbėti sveikatą ar net gyvybę....</a:t>
            </a:r>
            <a:endParaRPr lang="en-GB" dirty="0"/>
          </a:p>
        </p:txBody>
      </p:sp>
    </p:spTree>
    <p:extLst>
      <p:ext uri="{BB962C8B-B14F-4D97-AF65-F5344CB8AC3E}">
        <p14:creationId xmlns:p14="http://schemas.microsoft.com/office/powerpoint/2010/main" val="34071109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8042</TotalTime>
  <Words>2558</Words>
  <Application>Microsoft Office PowerPoint</Application>
  <PresentationFormat>Plačiaekranė</PresentationFormat>
  <Paragraphs>324</Paragraphs>
  <Slides>50</Slides>
  <Notes>30</Notes>
  <HiddenSlides>17</HiddenSlides>
  <MMClips>0</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50</vt:i4>
      </vt:variant>
    </vt:vector>
  </HeadingPairs>
  <TitlesOfParts>
    <vt:vector size="54" baseType="lpstr">
      <vt:lpstr>Arial</vt:lpstr>
      <vt:lpstr>Calibri</vt:lpstr>
      <vt:lpstr>Calibri Light</vt:lpstr>
      <vt:lpstr>Office Theme</vt:lpstr>
      <vt:lpstr>„PowerPoint“ pateiktis</vt:lpstr>
      <vt:lpstr>„PowerPoint“ pateiktis</vt:lpstr>
      <vt:lpstr>Branduolinė ataka</vt:lpstr>
      <vt:lpstr>„PowerPoint“ pateiktis</vt:lpstr>
      <vt:lpstr>„PowerPoint“ pateiktis</vt:lpstr>
      <vt:lpstr>„PowerPoint“ pateiktis</vt:lpstr>
      <vt:lpstr>Ar galėsite ramiai vykdyti savo tiesiogines pareigas, jei žinosite, kad Jūsų artimieji yra nesaugūs?</vt:lpstr>
      <vt:lpstr>Šeimos pasiruošimas karinei krizei – praktiniai patarimai</vt:lpstr>
      <vt:lpstr>Tikslas </vt:lpstr>
      <vt:lpstr>Užduotis: pasakykite, kokius 5 veiksmus pirmiausia rekomenduotumėte atlikti išgirdus, kad prasidėjo karinė agresija.</vt:lpstr>
      <vt:lpstr>Prioritetiniai veiksmai išgirdus apie karą</vt:lpstr>
      <vt:lpstr>Kas iš Jūsų esate pasirengę ekstremaliai situacijai ar karui jau dabar?</vt:lpstr>
      <vt:lpstr>Tikslas </vt:lpstr>
      <vt:lpstr>Kaip vienoks ar kitoks Jūsų sprendimas gali nulemti tolimesnius Jūsų veiksmus?</vt:lpstr>
      <vt:lpstr>Kodėl svarbu išsinagrinėti šią temą?</vt:lpstr>
      <vt:lpstr>Turinys </vt:lpstr>
      <vt:lpstr>Susidūrus su bet kokia problema rekomenduojama laikytis šio principo:</vt:lpstr>
      <vt:lpstr>Išsiaiškinkime:</vt:lpstr>
      <vt:lpstr>Išsiaiškinkite situaciją</vt:lpstr>
      <vt:lpstr>Išsiaiškinkime:</vt:lpstr>
      <vt:lpstr>Išsiaiškinkite situaciją</vt:lpstr>
      <vt:lpstr>Profesijų/veiklų sąrašas</vt:lpstr>
      <vt:lpstr>Profesijų/veiklų sąrašas</vt:lpstr>
      <vt:lpstr>Koks gi turėtų būti sprendimas dėl likimo ar evakuacijos iš konflikto zonos? </vt:lpstr>
      <vt:lpstr>Koks gi turėtų būti sprendimas dėl likimo ar evakuacijos iš konflikto zonos? </vt:lpstr>
      <vt:lpstr>Konstitucija: 3, 139 str.</vt:lpstr>
      <vt:lpstr>LR KRAŠTO APSAUGOS  SISTEMOS ORGANIZAVIMO IR KARO TARNYBOS ĮSTATYMAS: 3 str. </vt:lpstr>
      <vt:lpstr>PLANAVIMAS</vt:lpstr>
      <vt:lpstr>Užduotis: grupėse parenkite rekomendacijas dėl veiksmų nusprendus:</vt:lpstr>
      <vt:lpstr>Užduotis: grupėse parenkite rekomendacijas dėl veiksmų nusprendus:</vt:lpstr>
      <vt:lpstr>Liekame karo zonoje</vt:lpstr>
      <vt:lpstr>Buto ar namo išankstinis parengimas</vt:lpstr>
      <vt:lpstr>Slėptuvių įrengimas ir sukomplektavimas</vt:lpstr>
      <vt:lpstr>Paklausiausi daiktai mainams, naudingos profesijos/įgūdžiai</vt:lpstr>
      <vt:lpstr>Atsargos/paklausiausi daiktai mainams </vt:lpstr>
      <vt:lpstr>Naudingos profesijos/įgūdžiai</vt:lpstr>
      <vt:lpstr>Elgesys karo veiksmų zonoje</vt:lpstr>
      <vt:lpstr>Elgesys karo veiksmų zonoje</vt:lpstr>
      <vt:lpstr>„PowerPoint“ pateiktis</vt:lpstr>
      <vt:lpstr>Evakuojamės </vt:lpstr>
      <vt:lpstr>Paruoštas evakuacinis komplektas žmonėms ir automobiliui</vt:lpstr>
      <vt:lpstr>„PowerPoint“ pateiktis</vt:lpstr>
      <vt:lpstr>Elgesys evakuacijos metu/ maršrute</vt:lpstr>
      <vt:lpstr>„PowerPoint“ pateiktis</vt:lpstr>
      <vt:lpstr>Apibendrinimas</vt:lpstr>
      <vt:lpstr>Praktiniai kursai:</vt:lpstr>
      <vt:lpstr>Kita tema:</vt:lpstr>
      <vt:lpstr>Kurso apibendrinimas</vt:lpstr>
      <vt:lpstr>Valstybės gynyba ir PP</vt:lpstr>
      <vt:lpstr>Sužinosite, kaip coca colos butelis gali Jums išgelbėti sveikatą ar net gyvybę....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Likti ar nelikti karo zonoje</dc:title>
  <dc:creator>Albertas</dc:creator>
  <cp:lastModifiedBy>Salomėja Bitlieriutė</cp:lastModifiedBy>
  <cp:revision>216</cp:revision>
  <dcterms:created xsi:type="dcterms:W3CDTF">2016-11-11T09:40:06Z</dcterms:created>
  <dcterms:modified xsi:type="dcterms:W3CDTF">2020-09-21T13:04:51Z</dcterms:modified>
</cp:coreProperties>
</file>