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54"/>
  </p:notesMasterIdLst>
  <p:sldIdLst>
    <p:sldId id="256" r:id="rId2"/>
    <p:sldId id="323" r:id="rId3"/>
    <p:sldId id="322" r:id="rId4"/>
    <p:sldId id="318" r:id="rId5"/>
    <p:sldId id="319" r:id="rId6"/>
    <p:sldId id="324" r:id="rId7"/>
    <p:sldId id="320" r:id="rId8"/>
    <p:sldId id="325" r:id="rId9"/>
    <p:sldId id="326" r:id="rId10"/>
    <p:sldId id="327" r:id="rId11"/>
    <p:sldId id="328" r:id="rId12"/>
    <p:sldId id="330" r:id="rId13"/>
    <p:sldId id="331" r:id="rId14"/>
    <p:sldId id="329" r:id="rId15"/>
    <p:sldId id="332" r:id="rId16"/>
    <p:sldId id="285" r:id="rId17"/>
    <p:sldId id="286" r:id="rId18"/>
    <p:sldId id="287" r:id="rId19"/>
    <p:sldId id="288" r:id="rId20"/>
    <p:sldId id="289" r:id="rId21"/>
    <p:sldId id="290" r:id="rId22"/>
    <p:sldId id="291" r:id="rId23"/>
    <p:sldId id="317" r:id="rId24"/>
    <p:sldId id="292"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306" r:id="rId39"/>
    <p:sldId id="309" r:id="rId40"/>
    <p:sldId id="310" r:id="rId41"/>
    <p:sldId id="307" r:id="rId42"/>
    <p:sldId id="308" r:id="rId43"/>
    <p:sldId id="311" r:id="rId44"/>
    <p:sldId id="312" r:id="rId45"/>
    <p:sldId id="313" r:id="rId46"/>
    <p:sldId id="314" r:id="rId47"/>
    <p:sldId id="315" r:id="rId48"/>
    <p:sldId id="335" r:id="rId49"/>
    <p:sldId id="334" r:id="rId50"/>
    <p:sldId id="333" r:id="rId51"/>
    <p:sldId id="336" r:id="rId52"/>
    <p:sldId id="316" r:id="rId53"/>
  </p:sldIdLst>
  <p:sldSz cx="9144000" cy="6858000" type="screen4x3"/>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3" autoAdjust="0"/>
    <p:restoredTop sz="94662" autoAdjust="0"/>
  </p:normalViewPr>
  <p:slideViewPr>
    <p:cSldViewPr>
      <p:cViewPr>
        <p:scale>
          <a:sx n="76" d="100"/>
          <a:sy n="76" d="100"/>
        </p:scale>
        <p:origin x="-1170"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68625" y="697225"/>
            <a:ext cx="4673825"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701025" y="4415775"/>
            <a:ext cx="5608299" cy="4183374"/>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88816790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81" name="Shape 8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81" name="Shape 28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86" name="Shape 28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91" name="Shape 29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96" name="Shape 29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01" name="Shape 30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06" name="Shape 30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11" name="Shape 31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17" name="Shape 31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22" name="Shape 32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27" name="Shape 32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37" name="Shape 23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32" name="Shape 33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37" name="Shape 33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42" name="Shape 34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47" name="Shape 34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Shape 36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62" name="Shape 36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67" name="Shape 36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52" name="Shape 35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57" name="Shape 35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72" name="Shape 37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77" name="Shape 37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43" name="Shape 24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82" name="Shape 38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87" name="Shape 38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92" name="Shape 39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397" name="Shape 39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49" name="Shape 24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55" name="Shape 25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61" name="Shape 26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66" name="Shape 26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71" name="Shape 27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701025" y="4415775"/>
            <a:ext cx="5608299" cy="4183374"/>
          </a:xfrm>
          <a:prstGeom prst="rect">
            <a:avLst/>
          </a:prstGeom>
        </p:spPr>
        <p:txBody>
          <a:bodyPr lIns="91425" tIns="91425" rIns="91425" bIns="91425" anchor="ctr" anchorCtr="0">
            <a:noAutofit/>
          </a:bodyPr>
          <a:lstStyle/>
          <a:p>
            <a:pPr>
              <a:spcBef>
                <a:spcPts val="0"/>
              </a:spcBef>
              <a:buNone/>
            </a:pPr>
            <a:endParaRPr/>
          </a:p>
        </p:txBody>
      </p:sp>
      <p:sp>
        <p:nvSpPr>
          <p:cNvPr id="276" name="Shape 27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14" name="Antraštė 13"/>
          <p:cNvSpPr>
            <a:spLocks noGrp="1"/>
          </p:cNvSpPr>
          <p:nvPr>
            <p:ph type="ctrTitle"/>
          </p:nvPr>
        </p:nvSpPr>
        <p:spPr>
          <a:xfrm>
            <a:off x="1432560" y="359898"/>
            <a:ext cx="7406640" cy="1472184"/>
          </a:xfrm>
        </p:spPr>
        <p:txBody>
          <a:bodyPr anchor="b"/>
          <a:lstStyle>
            <a:lvl1pPr algn="l">
              <a:defRPr/>
            </a:lvl1pPr>
            <a:extLst/>
          </a:lstStyle>
          <a:p>
            <a:r>
              <a:rPr kumimoji="0" lang="lt-LT" smtClean="0"/>
              <a:t>Spustelėję redag. ruoš. pavad. stilių</a:t>
            </a:r>
            <a:endParaRPr kumimoji="0" lang="en-US"/>
          </a:p>
        </p:txBody>
      </p:sp>
      <p:sp>
        <p:nvSpPr>
          <p:cNvPr id="22" name="Antrinis pavadinimas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lt-LT" smtClean="0"/>
              <a:t>Spustelėję redag. ruoš. paantrš. stilių</a:t>
            </a:r>
            <a:endParaRPr kumimoji="0" lang="en-US"/>
          </a:p>
        </p:txBody>
      </p:sp>
      <p:sp>
        <p:nvSpPr>
          <p:cNvPr id="7" name="Datos vietos rezervavimo ženklas 6"/>
          <p:cNvSpPr>
            <a:spLocks noGrp="1"/>
          </p:cNvSpPr>
          <p:nvPr>
            <p:ph type="dt" sz="half" idx="10"/>
          </p:nvPr>
        </p:nvSpPr>
        <p:spPr/>
        <p:txBody>
          <a:bodyPr/>
          <a:lstStyle>
            <a:extLst/>
          </a:lstStyle>
          <a:p>
            <a:endParaRPr lang="lt-LT"/>
          </a:p>
        </p:txBody>
      </p:sp>
      <p:sp>
        <p:nvSpPr>
          <p:cNvPr id="20" name="Poraštės vietos rezervavimo ženklas 19"/>
          <p:cNvSpPr>
            <a:spLocks noGrp="1"/>
          </p:cNvSpPr>
          <p:nvPr>
            <p:ph type="ftr" sz="quarter" idx="11"/>
          </p:nvPr>
        </p:nvSpPr>
        <p:spPr/>
        <p:txBody>
          <a:bodyPr/>
          <a:lstStyle>
            <a:extLst/>
          </a:lstStyle>
          <a:p>
            <a:endParaRPr lang="lt-LT"/>
          </a:p>
        </p:txBody>
      </p:sp>
      <p:sp>
        <p:nvSpPr>
          <p:cNvPr id="10" name="Skaidrės numerio vietos rezervavimo ženklas 9"/>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
        <p:nvSpPr>
          <p:cNvPr id="8" name="Ovalas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as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extLst/>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p:txBody>
          <a:bodyPr vert="eaVert"/>
          <a:lstStyle>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extLst/>
          </a:lstStyle>
          <a:p>
            <a:endParaRPr lang="lt-LT"/>
          </a:p>
        </p:txBody>
      </p:sp>
      <p:sp>
        <p:nvSpPr>
          <p:cNvPr id="5" name="Poraštės vietos rezervavimo ženklas 4"/>
          <p:cNvSpPr>
            <a:spLocks noGrp="1"/>
          </p:cNvSpPr>
          <p:nvPr>
            <p:ph type="ftr" sz="quarter" idx="11"/>
          </p:nvPr>
        </p:nvSpPr>
        <p:spPr/>
        <p:txBody>
          <a:bodyPr/>
          <a:lstStyle>
            <a:extLst/>
          </a:lstStyle>
          <a:p>
            <a:endParaRPr lang="lt-LT"/>
          </a:p>
        </p:txBody>
      </p:sp>
      <p:sp>
        <p:nvSpPr>
          <p:cNvPr id="6" name="Skaidrės numerio vietos rezervavimo ženklas 5"/>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858000" y="274639"/>
            <a:ext cx="1828800" cy="5851525"/>
          </a:xfrm>
        </p:spPr>
        <p:txBody>
          <a:bodyPr vert="eaVert"/>
          <a:lstStyle>
            <a:extLst/>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a:xfrm>
            <a:off x="1143000" y="274640"/>
            <a:ext cx="5562600" cy="5851525"/>
          </a:xfrm>
        </p:spPr>
        <p:txBody>
          <a:bodyPr vert="eaVert"/>
          <a:lstStyle>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extLst/>
          </a:lstStyle>
          <a:p>
            <a:endParaRPr lang="lt-LT"/>
          </a:p>
        </p:txBody>
      </p:sp>
      <p:sp>
        <p:nvSpPr>
          <p:cNvPr id="5" name="Poraštės vietos rezervavimo ženklas 4"/>
          <p:cNvSpPr>
            <a:spLocks noGrp="1"/>
          </p:cNvSpPr>
          <p:nvPr>
            <p:ph type="ftr" sz="quarter" idx="11"/>
          </p:nvPr>
        </p:nvSpPr>
        <p:spPr/>
        <p:txBody>
          <a:bodyPr/>
          <a:lstStyle>
            <a:extLst/>
          </a:lstStyle>
          <a:p>
            <a:endParaRPr lang="lt-LT"/>
          </a:p>
        </p:txBody>
      </p:sp>
      <p:sp>
        <p:nvSpPr>
          <p:cNvPr id="6" name="Skaidrės numerio vietos rezervavimo ženklas 5"/>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extLst/>
          </a:lstStyle>
          <a:p>
            <a:r>
              <a:rPr kumimoji="0" lang="lt-LT" smtClean="0"/>
              <a:t>Spustelėję redag. ruoš. pavad. stilių</a:t>
            </a:r>
            <a:endParaRPr kumimoji="0" lang="en-US"/>
          </a:p>
        </p:txBody>
      </p:sp>
      <p:sp>
        <p:nvSpPr>
          <p:cNvPr id="3" name="Turinio vietos rezervavimo ženklas 2"/>
          <p:cNvSpPr>
            <a:spLocks noGrp="1"/>
          </p:cNvSpPr>
          <p:nvPr>
            <p:ph idx="1"/>
          </p:nvPr>
        </p:nvSpPr>
        <p:spPr/>
        <p:txBody>
          <a:bodyPr/>
          <a:lstStyle>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extLst/>
          </a:lstStyle>
          <a:p>
            <a:endParaRPr lang="lt-LT"/>
          </a:p>
        </p:txBody>
      </p:sp>
      <p:sp>
        <p:nvSpPr>
          <p:cNvPr id="5" name="Poraštės vietos rezervavimo ženklas 4"/>
          <p:cNvSpPr>
            <a:spLocks noGrp="1"/>
          </p:cNvSpPr>
          <p:nvPr>
            <p:ph type="ftr" sz="quarter" idx="11"/>
          </p:nvPr>
        </p:nvSpPr>
        <p:spPr/>
        <p:txBody>
          <a:bodyPr/>
          <a:lstStyle>
            <a:extLst/>
          </a:lstStyle>
          <a:p>
            <a:endParaRPr lang="lt-LT"/>
          </a:p>
        </p:txBody>
      </p:sp>
      <p:sp>
        <p:nvSpPr>
          <p:cNvPr id="6" name="Skaidrės numerio vietos rezervavimo ženklas 5"/>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7" name="Stačiakampis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Antraštė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lt-LT" smtClean="0"/>
              <a:t>Spustelėję redag. ruoš. pavad. stilių</a:t>
            </a:r>
            <a:endParaRPr kumimoji="0" lang="en-US"/>
          </a:p>
        </p:txBody>
      </p:sp>
      <p:sp>
        <p:nvSpPr>
          <p:cNvPr id="3" name="Teksto vietos rezervavimo ženklas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lt-LT" smtClean="0"/>
              <a:t>Spustelėję redag. ruoš. teksto stilių</a:t>
            </a:r>
          </a:p>
        </p:txBody>
      </p:sp>
      <p:sp>
        <p:nvSpPr>
          <p:cNvPr id="4" name="Datos vietos rezervavimo ženklas 3"/>
          <p:cNvSpPr>
            <a:spLocks noGrp="1"/>
          </p:cNvSpPr>
          <p:nvPr>
            <p:ph type="dt" sz="half" idx="10"/>
          </p:nvPr>
        </p:nvSpPr>
        <p:spPr/>
        <p:txBody>
          <a:bodyPr/>
          <a:lstStyle>
            <a:extLst/>
          </a:lstStyle>
          <a:p>
            <a:endParaRPr lang="lt-LT"/>
          </a:p>
        </p:txBody>
      </p:sp>
      <p:sp>
        <p:nvSpPr>
          <p:cNvPr id="5" name="Poraštės vietos rezervavimo ženklas 4"/>
          <p:cNvSpPr>
            <a:spLocks noGrp="1"/>
          </p:cNvSpPr>
          <p:nvPr>
            <p:ph type="ftr" sz="quarter" idx="11"/>
          </p:nvPr>
        </p:nvSpPr>
        <p:spPr/>
        <p:txBody>
          <a:bodyPr/>
          <a:lstStyle>
            <a:extLst/>
          </a:lstStyle>
          <a:p>
            <a:endParaRPr lang="lt-LT"/>
          </a:p>
        </p:txBody>
      </p:sp>
      <p:sp>
        <p:nvSpPr>
          <p:cNvPr id="6" name="Skaidrės numerio vietos rezervavimo ženklas 5"/>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
        <p:nvSpPr>
          <p:cNvPr id="10" name="Stačiakampis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as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as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a:xfrm>
            <a:off x="1435608" y="274320"/>
            <a:ext cx="7498080" cy="1143000"/>
          </a:xfrm>
        </p:spPr>
        <p:txBody>
          <a:bodyPr/>
          <a:lstStyle>
            <a:extLst/>
          </a:lstStyle>
          <a:p>
            <a:r>
              <a:rPr kumimoji="0" lang="lt-LT" smtClean="0"/>
              <a:t>Spustelėję redag. ruoš. pavad. stilių</a:t>
            </a:r>
            <a:endParaRPr kumimoji="0" lang="en-US"/>
          </a:p>
        </p:txBody>
      </p:sp>
      <p:sp>
        <p:nvSpPr>
          <p:cNvPr id="3" name="Turinio vietos rezervavimo ženklas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Turinio vietos rezervavimo ženklas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5" name="Datos vietos rezervavimo ženklas 4"/>
          <p:cNvSpPr>
            <a:spLocks noGrp="1"/>
          </p:cNvSpPr>
          <p:nvPr>
            <p:ph type="dt" sz="half" idx="10"/>
          </p:nvPr>
        </p:nvSpPr>
        <p:spPr/>
        <p:txBody>
          <a:bodyPr/>
          <a:lstStyle>
            <a:extLst/>
          </a:lstStyle>
          <a:p>
            <a:endParaRPr lang="lt-LT"/>
          </a:p>
        </p:txBody>
      </p:sp>
      <p:sp>
        <p:nvSpPr>
          <p:cNvPr id="6" name="Poraštės vietos rezervavimo ženklas 5"/>
          <p:cNvSpPr>
            <a:spLocks noGrp="1"/>
          </p:cNvSpPr>
          <p:nvPr>
            <p:ph type="ftr" sz="quarter" idx="11"/>
          </p:nvPr>
        </p:nvSpPr>
        <p:spPr/>
        <p:txBody>
          <a:bodyPr/>
          <a:lstStyle>
            <a:extLst/>
          </a:lstStyle>
          <a:p>
            <a:endParaRPr lang="lt-LT"/>
          </a:p>
        </p:txBody>
      </p:sp>
      <p:sp>
        <p:nvSpPr>
          <p:cNvPr id="7" name="Skaidrės numerio vietos rezervavimo ženklas 6"/>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lt-LT" smtClean="0"/>
              <a:t>Spustelėję redag. ruoš. pavad. stilių</a:t>
            </a:r>
            <a:endParaRPr kumimoji="0" lang="en-US"/>
          </a:p>
        </p:txBody>
      </p:sp>
      <p:sp>
        <p:nvSpPr>
          <p:cNvPr id="3" name="Teksto vietos rezervavimo ženklas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lt-LT" smtClean="0"/>
              <a:t>Spustelėję redag. ruoš. teksto stilių</a:t>
            </a:r>
          </a:p>
        </p:txBody>
      </p:sp>
      <p:sp>
        <p:nvSpPr>
          <p:cNvPr id="4" name="Teksto vietos rezervavimo ženklas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lt-LT" smtClean="0"/>
              <a:t>Spustelėję redag. ruoš. teksto stilių</a:t>
            </a:r>
          </a:p>
        </p:txBody>
      </p:sp>
      <p:sp>
        <p:nvSpPr>
          <p:cNvPr id="5" name="Turinio vietos rezervavimo ženklas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6" name="Turinio vietos rezervavimo ženklas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7" name="Datos vietos rezervavimo ženklas 6"/>
          <p:cNvSpPr>
            <a:spLocks noGrp="1"/>
          </p:cNvSpPr>
          <p:nvPr>
            <p:ph type="dt" sz="half" idx="10"/>
          </p:nvPr>
        </p:nvSpPr>
        <p:spPr/>
        <p:txBody>
          <a:bodyPr/>
          <a:lstStyle>
            <a:extLst/>
          </a:lstStyle>
          <a:p>
            <a:endParaRPr lang="lt-LT"/>
          </a:p>
        </p:txBody>
      </p:sp>
      <p:sp>
        <p:nvSpPr>
          <p:cNvPr id="8" name="Poraštės vietos rezervavimo ženklas 7"/>
          <p:cNvSpPr>
            <a:spLocks noGrp="1"/>
          </p:cNvSpPr>
          <p:nvPr>
            <p:ph type="ftr" sz="quarter" idx="11"/>
          </p:nvPr>
        </p:nvSpPr>
        <p:spPr/>
        <p:txBody>
          <a:bodyPr/>
          <a:lstStyle>
            <a:extLst/>
          </a:lstStyle>
          <a:p>
            <a:endParaRPr lang="lt-LT"/>
          </a:p>
        </p:txBody>
      </p:sp>
      <p:sp>
        <p:nvSpPr>
          <p:cNvPr id="9" name="Skaidrės numerio vietos rezervavimo ženklas 8"/>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a:xfrm>
            <a:off x="1435608" y="274320"/>
            <a:ext cx="7498080" cy="1143000"/>
          </a:xfrm>
        </p:spPr>
        <p:txBody>
          <a:bodyPr anchor="ctr"/>
          <a:lstStyle>
            <a:extLst/>
          </a:lstStyle>
          <a:p>
            <a:r>
              <a:rPr kumimoji="0" lang="lt-LT" smtClean="0"/>
              <a:t>Spustelėję redag. ruoš. pavad. stilių</a:t>
            </a:r>
            <a:endParaRPr kumimoji="0" lang="en-US"/>
          </a:p>
        </p:txBody>
      </p:sp>
      <p:sp>
        <p:nvSpPr>
          <p:cNvPr id="3" name="Datos vietos rezervavimo ženklas 2"/>
          <p:cNvSpPr>
            <a:spLocks noGrp="1"/>
          </p:cNvSpPr>
          <p:nvPr>
            <p:ph type="dt" sz="half" idx="10"/>
          </p:nvPr>
        </p:nvSpPr>
        <p:spPr/>
        <p:txBody>
          <a:bodyPr/>
          <a:lstStyle>
            <a:extLst/>
          </a:lstStyle>
          <a:p>
            <a:endParaRPr lang="lt-LT"/>
          </a:p>
        </p:txBody>
      </p:sp>
      <p:sp>
        <p:nvSpPr>
          <p:cNvPr id="4" name="Poraštės vietos rezervavimo ženklas 3"/>
          <p:cNvSpPr>
            <a:spLocks noGrp="1"/>
          </p:cNvSpPr>
          <p:nvPr>
            <p:ph type="ftr" sz="quarter" idx="11"/>
          </p:nvPr>
        </p:nvSpPr>
        <p:spPr/>
        <p:txBody>
          <a:bodyPr/>
          <a:lstStyle>
            <a:extLst/>
          </a:lstStyle>
          <a:p>
            <a:endParaRPr lang="lt-LT"/>
          </a:p>
        </p:txBody>
      </p:sp>
      <p:sp>
        <p:nvSpPr>
          <p:cNvPr id="5" name="Skaidrės numerio vietos rezervavimo ženklas 4"/>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5" name="Stačiakampis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os vietos rezervavimo ženklas 1"/>
          <p:cNvSpPr>
            <a:spLocks noGrp="1"/>
          </p:cNvSpPr>
          <p:nvPr>
            <p:ph type="dt" sz="half" idx="10"/>
          </p:nvPr>
        </p:nvSpPr>
        <p:spPr/>
        <p:txBody>
          <a:bodyPr/>
          <a:lstStyle>
            <a:extLst/>
          </a:lstStyle>
          <a:p>
            <a:endParaRPr lang="lt-LT"/>
          </a:p>
        </p:txBody>
      </p:sp>
      <p:sp>
        <p:nvSpPr>
          <p:cNvPr id="3" name="Poraštės vietos rezervavimo ženklas 2"/>
          <p:cNvSpPr>
            <a:spLocks noGrp="1"/>
          </p:cNvSpPr>
          <p:nvPr>
            <p:ph type="ftr" sz="quarter" idx="11"/>
          </p:nvPr>
        </p:nvSpPr>
        <p:spPr/>
        <p:txBody>
          <a:bodyPr/>
          <a:lstStyle>
            <a:extLst/>
          </a:lstStyle>
          <a:p>
            <a:endParaRPr lang="lt-LT"/>
          </a:p>
        </p:txBody>
      </p:sp>
      <p:sp>
        <p:nvSpPr>
          <p:cNvPr id="4" name="Skaidrės numerio vietos rezervavimo ženklas 3"/>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
        <p:nvSpPr>
          <p:cNvPr id="6" name="Stačiakampis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lt-LT" smtClean="0"/>
              <a:t>Spustelėję redag. ruoš. pavad. stilių</a:t>
            </a:r>
            <a:endParaRPr kumimoji="0" lang="en-US"/>
          </a:p>
        </p:txBody>
      </p:sp>
      <p:sp>
        <p:nvSpPr>
          <p:cNvPr id="3" name="Teksto vietos rezervavimo ženklas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lt-LT" smtClean="0"/>
              <a:t>Spustelėję redag. ruoš. teksto stilių</a:t>
            </a:r>
          </a:p>
        </p:txBody>
      </p:sp>
      <p:sp>
        <p:nvSpPr>
          <p:cNvPr id="4" name="Turinio vietos rezervavimo ženklas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5" name="Datos vietos rezervavimo ženklas 4"/>
          <p:cNvSpPr>
            <a:spLocks noGrp="1"/>
          </p:cNvSpPr>
          <p:nvPr>
            <p:ph type="dt" sz="half" idx="10"/>
          </p:nvPr>
        </p:nvSpPr>
        <p:spPr/>
        <p:txBody>
          <a:bodyPr/>
          <a:lstStyle>
            <a:extLst/>
          </a:lstStyle>
          <a:p>
            <a:endParaRPr lang="lt-LT"/>
          </a:p>
        </p:txBody>
      </p:sp>
      <p:sp>
        <p:nvSpPr>
          <p:cNvPr id="6" name="Poraštės vietos rezervavimo ženklas 5"/>
          <p:cNvSpPr>
            <a:spLocks noGrp="1"/>
          </p:cNvSpPr>
          <p:nvPr>
            <p:ph type="ftr" sz="quarter" idx="11"/>
          </p:nvPr>
        </p:nvSpPr>
        <p:spPr/>
        <p:txBody>
          <a:bodyPr/>
          <a:lstStyle>
            <a:extLst/>
          </a:lstStyle>
          <a:p>
            <a:endParaRPr lang="lt-LT"/>
          </a:p>
        </p:txBody>
      </p:sp>
      <p:sp>
        <p:nvSpPr>
          <p:cNvPr id="7" name="Skaidrės numerio vietos rezervavimo ženklas 6"/>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lt-LT" smtClean="0"/>
              <a:t>Spustelėję redag. ruoš. pavad. stilių</a:t>
            </a:r>
            <a:endParaRPr kumimoji="0" lang="en-US"/>
          </a:p>
        </p:txBody>
      </p:sp>
      <p:sp>
        <p:nvSpPr>
          <p:cNvPr id="5" name="Datos vietos rezervavimo ženklas 4"/>
          <p:cNvSpPr>
            <a:spLocks noGrp="1"/>
          </p:cNvSpPr>
          <p:nvPr>
            <p:ph type="dt" sz="half" idx="10"/>
          </p:nvPr>
        </p:nvSpPr>
        <p:spPr/>
        <p:txBody>
          <a:bodyPr/>
          <a:lstStyle>
            <a:extLst/>
          </a:lstStyle>
          <a:p>
            <a:endParaRPr lang="lt-LT"/>
          </a:p>
        </p:txBody>
      </p:sp>
      <p:sp>
        <p:nvSpPr>
          <p:cNvPr id="6" name="Poraštės vietos rezervavimo ženklas 5"/>
          <p:cNvSpPr>
            <a:spLocks noGrp="1"/>
          </p:cNvSpPr>
          <p:nvPr>
            <p:ph type="ftr" sz="quarter" idx="11"/>
          </p:nvPr>
        </p:nvSpPr>
        <p:spPr/>
        <p:txBody>
          <a:bodyPr/>
          <a:lstStyle>
            <a:extLst/>
          </a:lstStyle>
          <a:p>
            <a:endParaRPr lang="lt-LT"/>
          </a:p>
        </p:txBody>
      </p:sp>
      <p:sp>
        <p:nvSpPr>
          <p:cNvPr id="7" name="Skaidrės numerio vietos rezervavimo ženklas 6"/>
          <p:cNvSpPr>
            <a:spLocks noGrp="1"/>
          </p:cNvSpPr>
          <p:nvPr>
            <p:ph type="sldNum" sz="quarter" idx="12"/>
          </p:nvPr>
        </p:nvSpPr>
        <p:spPr/>
        <p:txBody>
          <a:bodyPr/>
          <a:lstStyle>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
        <p:nvSpPr>
          <p:cNvPr id="8" name="Stačiakampis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aveikslėlio vietos rezervavimo ženklas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lt-LT" smtClean="0"/>
              <a:t>Spustelėkite piktogr. norėdami įtraukti pav.</a:t>
            </a:r>
            <a:endParaRPr kumimoji="0" lang="en-US" dirty="0"/>
          </a:p>
        </p:txBody>
      </p:sp>
      <p:sp>
        <p:nvSpPr>
          <p:cNvPr id="9" name="Struktūrinė schema: procesa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truktūrinė schema: procesa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ksto vietos rezervavimo ženklas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lt-LT" smtClean="0"/>
              <a:t>Spustelėję redag. ruoš. teksto stilių</a:t>
            </a: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kritulinė diagram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as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Žiedas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Stačiakampis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Pavadinimo vietos rezervavimo ženklas 4"/>
          <p:cNvSpPr>
            <a:spLocks noGrp="1"/>
          </p:cNvSpPr>
          <p:nvPr>
            <p:ph type="title"/>
          </p:nvPr>
        </p:nvSpPr>
        <p:spPr>
          <a:xfrm>
            <a:off x="1435608" y="274638"/>
            <a:ext cx="7498080" cy="1143000"/>
          </a:xfrm>
          <a:prstGeom prst="rect">
            <a:avLst/>
          </a:prstGeom>
        </p:spPr>
        <p:txBody>
          <a:bodyPr anchor="ctr">
            <a:normAutofit/>
          </a:bodyPr>
          <a:lstStyle>
            <a:extLst/>
          </a:lstStyle>
          <a:p>
            <a:r>
              <a:rPr kumimoji="0" lang="lt-LT" smtClean="0"/>
              <a:t>Spustelėję redag. ruoš. pavad. stilių</a:t>
            </a:r>
            <a:endParaRPr kumimoji="0" lang="en-US"/>
          </a:p>
        </p:txBody>
      </p:sp>
      <p:sp>
        <p:nvSpPr>
          <p:cNvPr id="9" name="Teksto vietos rezervavimo ženklas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lt-LT" smtClean="0"/>
              <a:t>Spustelėję redag. ruoš. teksto stilių</a:t>
            </a:r>
          </a:p>
          <a:p>
            <a:pPr lvl="1" eaLnBrk="1" latinLnBrk="0" hangingPunct="1"/>
            <a:r>
              <a:rPr kumimoji="0" lang="lt-LT" smtClean="0"/>
              <a:t>Antras lygmuo</a:t>
            </a:r>
          </a:p>
          <a:p>
            <a:pPr lvl="2" eaLnBrk="1" latinLnBrk="0" hangingPunct="1"/>
            <a:r>
              <a:rPr kumimoji="0" lang="lt-LT" smtClean="0"/>
              <a:t>Trečias lygmuo</a:t>
            </a:r>
          </a:p>
          <a:p>
            <a:pPr lvl="3" eaLnBrk="1" latinLnBrk="0" hangingPunct="1"/>
            <a:r>
              <a:rPr kumimoji="0" lang="lt-LT" smtClean="0"/>
              <a:t>Ketvirtas lygmuo</a:t>
            </a:r>
          </a:p>
          <a:p>
            <a:pPr lvl="4" eaLnBrk="1" latinLnBrk="0" hangingPunct="1"/>
            <a:r>
              <a:rPr kumimoji="0" lang="lt-LT" smtClean="0"/>
              <a:t>Penktas lygmuo</a:t>
            </a:r>
            <a:endParaRPr kumimoji="0" lang="en-US"/>
          </a:p>
        </p:txBody>
      </p:sp>
      <p:sp>
        <p:nvSpPr>
          <p:cNvPr id="24" name="Datos vietos rezervavimo ženklas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lt-LT"/>
          </a:p>
        </p:txBody>
      </p:sp>
      <p:sp>
        <p:nvSpPr>
          <p:cNvPr id="10" name="Poraštės vietos rezervavimo ženklas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lt-LT"/>
          </a:p>
        </p:txBody>
      </p:sp>
      <p:sp>
        <p:nvSpPr>
          <p:cNvPr id="22" name="Skaidrės numerio vietos rezervavimo ženklas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smtClean="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
        <p:nvSpPr>
          <p:cNvPr id="15" name="Stačiakampis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685800" y="549275"/>
            <a:ext cx="7772400" cy="5832474"/>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3200" b="0" i="0" u="none" strike="noStrike" cap="none" baseline="0" dirty="0" err="1">
                <a:solidFill>
                  <a:schemeClr val="dk2"/>
                </a:solidFill>
                <a:latin typeface="Arial"/>
                <a:ea typeface="Arial"/>
                <a:cs typeface="Arial"/>
                <a:sym typeface="Arial"/>
              </a:rPr>
              <a:t>Lietuvių</a:t>
            </a:r>
            <a:r>
              <a:rPr lang="en-US" sz="3200" b="0" i="0" u="none" strike="noStrike" cap="none" baseline="0" dirty="0">
                <a:solidFill>
                  <a:schemeClr val="dk2"/>
                </a:solidFill>
                <a:latin typeface="Arial"/>
                <a:ea typeface="Arial"/>
                <a:cs typeface="Arial"/>
                <a:sym typeface="Arial"/>
              </a:rPr>
              <a:t> </a:t>
            </a:r>
            <a:r>
              <a:rPr lang="en-US" sz="3200" b="0" i="0" u="none" strike="noStrike" cap="none" baseline="0" dirty="0" err="1">
                <a:solidFill>
                  <a:schemeClr val="dk2"/>
                </a:solidFill>
                <a:latin typeface="Arial"/>
                <a:ea typeface="Arial"/>
                <a:cs typeface="Arial"/>
                <a:sym typeface="Arial"/>
              </a:rPr>
              <a:t>kalbos</a:t>
            </a:r>
            <a:r>
              <a:rPr lang="en-US" sz="3200" b="0" i="0" u="none" strike="noStrike" cap="none" baseline="0" dirty="0">
                <a:solidFill>
                  <a:schemeClr val="dk2"/>
                </a:solidFill>
                <a:latin typeface="Arial"/>
                <a:ea typeface="Arial"/>
                <a:cs typeface="Arial"/>
                <a:sym typeface="Arial"/>
              </a:rPr>
              <a:t> </a:t>
            </a:r>
            <a:r>
              <a:rPr lang="en-US" sz="3200" b="0" i="0" u="none" strike="noStrike" cap="none" baseline="0" dirty="0" err="1">
                <a:solidFill>
                  <a:schemeClr val="dk2"/>
                </a:solidFill>
                <a:latin typeface="Arial"/>
                <a:ea typeface="Arial"/>
                <a:cs typeface="Arial"/>
                <a:sym typeface="Arial"/>
              </a:rPr>
              <a:t>ir</a:t>
            </a:r>
            <a:r>
              <a:rPr lang="en-US" sz="3200" b="0" i="0" u="none" strike="noStrike" cap="none" baseline="0" dirty="0">
                <a:solidFill>
                  <a:schemeClr val="dk2"/>
                </a:solidFill>
                <a:latin typeface="Arial"/>
                <a:ea typeface="Arial"/>
                <a:cs typeface="Arial"/>
                <a:sym typeface="Arial"/>
              </a:rPr>
              <a:t> </a:t>
            </a:r>
            <a:r>
              <a:rPr lang="en-US" sz="3200" b="0" i="0" u="none" strike="noStrike" cap="none" baseline="0" dirty="0" err="1">
                <a:solidFill>
                  <a:schemeClr val="dk2"/>
                </a:solidFill>
                <a:latin typeface="Arial"/>
                <a:ea typeface="Arial"/>
                <a:cs typeface="Arial"/>
                <a:sym typeface="Arial"/>
              </a:rPr>
              <a:t>literatūros</a:t>
            </a:r>
            <a:r>
              <a:rPr lang="en-US" sz="3200" b="0" i="0" u="none" strike="noStrike" cap="none" baseline="0" dirty="0">
                <a:solidFill>
                  <a:schemeClr val="dk2"/>
                </a:solidFill>
                <a:latin typeface="Arial"/>
                <a:ea typeface="Arial"/>
                <a:cs typeface="Arial"/>
                <a:sym typeface="Arial"/>
              </a:rPr>
              <a:t> </a:t>
            </a:r>
            <a:r>
              <a:rPr lang="en-US" sz="3200" b="0" i="0" u="none" strike="noStrike" cap="none" baseline="0" dirty="0" err="1">
                <a:solidFill>
                  <a:schemeClr val="dk2"/>
                </a:solidFill>
                <a:latin typeface="Arial"/>
                <a:ea typeface="Arial"/>
                <a:cs typeface="Arial"/>
                <a:sym typeface="Arial"/>
              </a:rPr>
              <a:t>pagrindinio</a:t>
            </a:r>
            <a:r>
              <a:rPr lang="en-US" sz="3200" b="1" i="0" u="none" strike="noStrike" cap="none" baseline="0" dirty="0">
                <a:solidFill>
                  <a:schemeClr val="dk2"/>
                </a:solidFill>
                <a:latin typeface="Arial"/>
                <a:ea typeface="Arial"/>
                <a:cs typeface="Arial"/>
                <a:sym typeface="Arial"/>
              </a:rPr>
              <a:t> </a:t>
            </a:r>
            <a:r>
              <a:rPr lang="en-US" sz="3200" b="0" i="0" u="none" strike="noStrike" cap="none" baseline="0" dirty="0" err="1">
                <a:solidFill>
                  <a:schemeClr val="dk2"/>
                </a:solidFill>
                <a:latin typeface="Arial"/>
                <a:ea typeface="Arial"/>
                <a:cs typeface="Arial"/>
                <a:sym typeface="Arial"/>
              </a:rPr>
              <a:t>ugdymo</a:t>
            </a:r>
            <a:r>
              <a:rPr lang="en-US" sz="3200" b="0" i="0" u="none" strike="noStrike" cap="none" baseline="0" dirty="0">
                <a:solidFill>
                  <a:schemeClr val="dk2"/>
                </a:solidFill>
                <a:latin typeface="Arial"/>
                <a:ea typeface="Arial"/>
                <a:cs typeface="Arial"/>
                <a:sym typeface="Arial"/>
              </a:rPr>
              <a:t> </a:t>
            </a:r>
            <a:r>
              <a:rPr lang="en-US" sz="3200" b="0" i="0" u="none" strike="noStrike" cap="none" baseline="0" dirty="0" err="1" smtClean="0">
                <a:solidFill>
                  <a:schemeClr val="dk2"/>
                </a:solidFill>
                <a:latin typeface="Arial"/>
                <a:ea typeface="Arial"/>
                <a:cs typeface="Arial"/>
                <a:sym typeface="Arial"/>
              </a:rPr>
              <a:t>bendro</a:t>
            </a:r>
            <a:r>
              <a:rPr lang="lt-LT" sz="3200" b="0" i="0" u="none" strike="noStrike" cap="none" baseline="0" dirty="0" smtClean="0">
                <a:solidFill>
                  <a:schemeClr val="dk2"/>
                </a:solidFill>
                <a:latin typeface="Arial"/>
                <a:ea typeface="Arial"/>
                <a:cs typeface="Arial"/>
                <a:sym typeface="Arial"/>
              </a:rPr>
              <a:t>ji</a:t>
            </a:r>
            <a:r>
              <a:rPr lang="en-US" sz="3200" b="0" i="0" u="none" strike="noStrike" cap="none" baseline="0" dirty="0" smtClean="0">
                <a:solidFill>
                  <a:schemeClr val="dk2"/>
                </a:solidFill>
                <a:latin typeface="Arial"/>
                <a:ea typeface="Arial"/>
                <a:cs typeface="Arial"/>
                <a:sym typeface="Arial"/>
              </a:rPr>
              <a:t> program</a:t>
            </a:r>
            <a:r>
              <a:rPr lang="lt-LT" sz="3200" b="0" i="0" u="none" strike="noStrike" cap="none" baseline="0" dirty="0" smtClean="0">
                <a:solidFill>
                  <a:schemeClr val="dk2"/>
                </a:solidFill>
                <a:latin typeface="Arial"/>
                <a:ea typeface="Arial"/>
                <a:cs typeface="Arial"/>
                <a:sym typeface="Arial"/>
              </a:rPr>
              <a:t>a</a:t>
            </a:r>
            <a:r>
              <a:rPr lang="en-US" sz="3200" b="0" i="0" u="none" strike="noStrike" cap="none" baseline="0" dirty="0">
                <a:solidFill>
                  <a:schemeClr val="dk2"/>
                </a:solidFill>
                <a:latin typeface="Arial"/>
                <a:ea typeface="Arial"/>
                <a:cs typeface="Arial"/>
                <a:sym typeface="Arial"/>
              </a:rPr>
              <a:t/>
            </a:r>
            <a:br>
              <a:rPr lang="en-US" sz="3200" b="0" i="0" u="none" strike="noStrike" cap="none" baseline="0" dirty="0">
                <a:solidFill>
                  <a:schemeClr val="dk2"/>
                </a:solidFill>
                <a:latin typeface="Arial"/>
                <a:ea typeface="Arial"/>
                <a:cs typeface="Arial"/>
                <a:sym typeface="Arial"/>
              </a:rPr>
            </a:br>
            <a:r>
              <a:rPr lang="en-US" sz="2000" b="0" i="0" u="none" strike="noStrike" cap="none" baseline="0" dirty="0">
                <a:solidFill>
                  <a:schemeClr val="dk2"/>
                </a:solidFill>
                <a:latin typeface="Arial"/>
                <a:ea typeface="Arial"/>
                <a:cs typeface="Arial"/>
                <a:sym typeface="Arial"/>
              </a:rPr>
              <a:t/>
            </a:r>
            <a:br>
              <a:rPr lang="en-US" sz="2000" b="0" i="0" u="none" strike="noStrike" cap="none" baseline="0" dirty="0">
                <a:solidFill>
                  <a:schemeClr val="dk2"/>
                </a:solidFill>
                <a:latin typeface="Arial"/>
                <a:ea typeface="Arial"/>
                <a:cs typeface="Arial"/>
                <a:sym typeface="Arial"/>
              </a:rPr>
            </a:br>
            <a:r>
              <a:rPr lang="en-US" sz="2000" b="0" i="0" u="none" strike="noStrike" cap="none" baseline="0" dirty="0" smtClean="0">
                <a:solidFill>
                  <a:schemeClr val="dk2"/>
                </a:solidFill>
                <a:latin typeface="Arial"/>
                <a:ea typeface="Arial"/>
                <a:cs typeface="Arial"/>
                <a:sym typeface="Arial"/>
              </a:rPr>
              <a:t>A. </a:t>
            </a:r>
            <a:r>
              <a:rPr lang="lt-LT" sz="2000" b="0" i="0" u="none" strike="noStrike" cap="none" baseline="0" dirty="0" smtClean="0">
                <a:solidFill>
                  <a:schemeClr val="dk2"/>
                </a:solidFill>
                <a:latin typeface="Arial"/>
                <a:ea typeface="Arial"/>
                <a:cs typeface="Arial"/>
                <a:sym typeface="Arial"/>
              </a:rPr>
              <a:t>Š</a:t>
            </a:r>
            <a:r>
              <a:rPr lang="en-US" sz="2000" b="0" i="0" u="none" strike="noStrike" cap="none" baseline="0" dirty="0" err="1" smtClean="0">
                <a:solidFill>
                  <a:schemeClr val="dk2"/>
                </a:solidFill>
                <a:latin typeface="Arial"/>
                <a:ea typeface="Arial"/>
                <a:cs typeface="Arial"/>
                <a:sym typeface="Arial"/>
              </a:rPr>
              <a:t>ventickien</a:t>
            </a:r>
            <a:r>
              <a:rPr lang="lt-LT" sz="2000" b="0" i="0" u="none" strike="noStrike" cap="none" baseline="0" dirty="0" smtClean="0">
                <a:solidFill>
                  <a:schemeClr val="dk2"/>
                </a:solidFill>
                <a:latin typeface="Arial"/>
                <a:ea typeface="Arial"/>
                <a:cs typeface="Arial"/>
                <a:sym typeface="Arial"/>
              </a:rPr>
              <a:t>ė</a:t>
            </a:r>
            <a:br>
              <a:rPr lang="lt-LT" sz="2000" b="0" i="0" u="none" strike="noStrike" cap="none" baseline="0" dirty="0" smtClean="0">
                <a:solidFill>
                  <a:schemeClr val="dk2"/>
                </a:solidFill>
                <a:latin typeface="Arial"/>
                <a:ea typeface="Arial"/>
                <a:cs typeface="Arial"/>
                <a:sym typeface="Arial"/>
              </a:rPr>
            </a:br>
            <a:r>
              <a:rPr lang="en-US" sz="2000" b="0" i="0" u="none" strike="noStrike" cap="none" baseline="0" dirty="0" smtClean="0">
                <a:solidFill>
                  <a:schemeClr val="dk2"/>
                </a:solidFill>
                <a:latin typeface="Arial"/>
                <a:ea typeface="Arial"/>
                <a:cs typeface="Arial"/>
                <a:sym typeface="Arial"/>
              </a:rPr>
              <a:t>2015 </a:t>
            </a:r>
            <a:r>
              <a:rPr lang="en-US" sz="2000" b="0" i="0" u="none" strike="noStrike" cap="none" baseline="0" dirty="0" err="1" smtClean="0">
                <a:solidFill>
                  <a:schemeClr val="dk2"/>
                </a:solidFill>
                <a:latin typeface="Arial"/>
                <a:ea typeface="Arial"/>
                <a:cs typeface="Arial"/>
                <a:sym typeface="Arial"/>
              </a:rPr>
              <a:t>gruodis</a:t>
            </a:r>
            <a:endParaRPr lang="en-US" sz="2000" b="0" i="0" u="none" strike="noStrike" cap="none" baseline="0" dirty="0">
              <a:solidFill>
                <a:schemeClr val="dk2"/>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en-US" dirty="0" smtClean="0"/>
              <a:t> </a:t>
            </a:r>
            <a:r>
              <a:rPr lang="en-US" sz="2800" dirty="0" smtClean="0"/>
              <a:t>8.3.3.2.</a:t>
            </a:r>
            <a:r>
              <a:rPr lang="lt-LT" sz="2800" dirty="0" smtClean="0"/>
              <a:t> L</a:t>
            </a:r>
            <a:r>
              <a:rPr lang="en-US" sz="2800" dirty="0" err="1" smtClean="0"/>
              <a:t>ietuvi</a:t>
            </a:r>
            <a:r>
              <a:rPr lang="lt-LT" sz="2800" dirty="0" smtClean="0"/>
              <a:t>ų kalbos ir literatūros integracija su kitais dalykais</a:t>
            </a:r>
            <a:endParaRPr lang="lt-LT" sz="2800" dirty="0"/>
          </a:p>
        </p:txBody>
      </p:sp>
      <p:sp>
        <p:nvSpPr>
          <p:cNvPr id="3" name="Teksto vietos rezervavimo ženklas 2"/>
          <p:cNvSpPr>
            <a:spLocks noGrp="1"/>
          </p:cNvSpPr>
          <p:nvPr>
            <p:ph idx="1"/>
          </p:nvPr>
        </p:nvSpPr>
        <p:spPr/>
        <p:txBody>
          <a:bodyPr/>
          <a:lstStyle/>
          <a:p>
            <a:r>
              <a:rPr lang="lt-LT" sz="2000" dirty="0"/>
              <a:t>Kalbinio ir literatūrinio ugdymo ryšius su kitais mokomaisiais dalykais lemia bendroji kultūrinė kalbos reikšmė: kalba perimamas, kuriamas ir perduodamas visų dalykų turinys. Taigi kalbinis ugdymas teikia pagrindus sėkmingam kitų dalykų </a:t>
            </a:r>
            <a:r>
              <a:rPr lang="lt-LT" sz="2000" dirty="0" smtClean="0"/>
              <a:t>mokymuisi:</a:t>
            </a:r>
          </a:p>
          <a:p>
            <a:pPr>
              <a:buFont typeface="Wingdings" panose="05000000000000000000" pitchFamily="2" charset="2"/>
              <a:buChar char="Ø"/>
            </a:pPr>
            <a:r>
              <a:rPr lang="lt-LT" sz="2000" dirty="0"/>
              <a:t> </a:t>
            </a:r>
            <a:r>
              <a:rPr lang="lt-LT" sz="2000" dirty="0" smtClean="0"/>
              <a:t>istorijos;</a:t>
            </a:r>
          </a:p>
          <a:p>
            <a:pPr>
              <a:buFont typeface="Wingdings" panose="05000000000000000000" pitchFamily="2" charset="2"/>
              <a:buChar char="Ø"/>
            </a:pPr>
            <a:r>
              <a:rPr lang="lt-LT" sz="2000" dirty="0"/>
              <a:t> </a:t>
            </a:r>
            <a:r>
              <a:rPr lang="lt-LT" sz="2000" dirty="0" smtClean="0"/>
              <a:t>gimtosios kalbos ir literatūros (tautinių mažumų mokyklų mokiniams);</a:t>
            </a:r>
          </a:p>
          <a:p>
            <a:pPr>
              <a:buFont typeface="Wingdings" panose="05000000000000000000" pitchFamily="2" charset="2"/>
              <a:buChar char="Ø"/>
            </a:pPr>
            <a:r>
              <a:rPr lang="lt-LT" sz="2000" dirty="0"/>
              <a:t> meno dalykų – dailės, muzikos, teatro, </a:t>
            </a:r>
            <a:r>
              <a:rPr lang="lt-LT" sz="2000" dirty="0" smtClean="0"/>
              <a:t>kino;</a:t>
            </a:r>
          </a:p>
          <a:p>
            <a:pPr>
              <a:buFont typeface="Wingdings" panose="05000000000000000000" pitchFamily="2" charset="2"/>
              <a:buChar char="Ø"/>
            </a:pPr>
            <a:r>
              <a:rPr lang="lt-LT" sz="2000" dirty="0"/>
              <a:t> </a:t>
            </a:r>
            <a:r>
              <a:rPr lang="lt-LT" sz="2000" dirty="0" smtClean="0"/>
              <a:t>užsienio kalbų;</a:t>
            </a:r>
          </a:p>
          <a:p>
            <a:pPr>
              <a:buFont typeface="Wingdings" panose="05000000000000000000" pitchFamily="2" charset="2"/>
              <a:buChar char="Ø"/>
            </a:pPr>
            <a:r>
              <a:rPr lang="lt-LT" sz="2000" dirty="0" smtClean="0"/>
              <a:t> dorinio ugdymo;</a:t>
            </a:r>
          </a:p>
          <a:p>
            <a:pPr>
              <a:buFont typeface="Wingdings" panose="05000000000000000000" pitchFamily="2" charset="2"/>
              <a:buChar char="Ø"/>
            </a:pPr>
            <a:r>
              <a:rPr lang="lt-LT" sz="2000" dirty="0" smtClean="0"/>
              <a:t> filosofijos;</a:t>
            </a:r>
          </a:p>
          <a:p>
            <a:pPr>
              <a:buFont typeface="Wingdings" panose="05000000000000000000" pitchFamily="2" charset="2"/>
              <a:buChar char="Ø"/>
            </a:pPr>
            <a:r>
              <a:rPr lang="lt-LT" sz="2000" dirty="0" smtClean="0"/>
              <a:t> informacinių technologijų ir pan.</a:t>
            </a:r>
            <a:endParaRPr lang="lt-LT" sz="2000" dirty="0"/>
          </a:p>
          <a:p>
            <a:endParaRPr lang="lt-LT" dirty="0"/>
          </a:p>
        </p:txBody>
      </p:sp>
    </p:spTree>
    <p:extLst>
      <p:ext uri="{BB962C8B-B14F-4D97-AF65-F5344CB8AC3E}">
        <p14:creationId xmlns:p14="http://schemas.microsoft.com/office/powerpoint/2010/main" val="1403372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en-US" dirty="0" smtClean="0"/>
              <a:t>8.3.4.2. </a:t>
            </a:r>
            <a:r>
              <a:rPr lang="lt-LT" dirty="0" smtClean="0"/>
              <a:t>Literatūros kurso struktūra:</a:t>
            </a:r>
            <a:endParaRPr lang="lt-LT" dirty="0"/>
          </a:p>
        </p:txBody>
      </p:sp>
      <p:sp>
        <p:nvSpPr>
          <p:cNvPr id="3" name="Teksto vietos rezervavimo ženklas 2"/>
          <p:cNvSpPr>
            <a:spLocks noGrp="1"/>
          </p:cNvSpPr>
          <p:nvPr>
            <p:ph idx="1"/>
          </p:nvPr>
        </p:nvSpPr>
        <p:spPr/>
        <p:txBody>
          <a:bodyPr/>
          <a:lstStyle/>
          <a:p>
            <a:pPr>
              <a:buFont typeface="Wingdings" panose="05000000000000000000" pitchFamily="2" charset="2"/>
              <a:buChar char="Ø"/>
            </a:pPr>
            <a:r>
              <a:rPr lang="en-US" dirty="0" err="1" smtClean="0"/>
              <a:t>mokymosi</a:t>
            </a:r>
            <a:r>
              <a:rPr lang="en-US" dirty="0" smtClean="0"/>
              <a:t> </a:t>
            </a:r>
            <a:r>
              <a:rPr lang="en-US" dirty="0" err="1" smtClean="0"/>
              <a:t>pasiekimai</a:t>
            </a:r>
            <a:r>
              <a:rPr lang="en-US" dirty="0" smtClean="0"/>
              <a:t>;</a:t>
            </a:r>
          </a:p>
          <a:p>
            <a:pPr>
              <a:buFont typeface="Wingdings" panose="05000000000000000000" pitchFamily="2" charset="2"/>
              <a:buChar char="Ø"/>
            </a:pPr>
            <a:r>
              <a:rPr lang="en-US" dirty="0" err="1" smtClean="0"/>
              <a:t>turinio</a:t>
            </a:r>
            <a:r>
              <a:rPr lang="en-US" dirty="0" smtClean="0"/>
              <a:t> </a:t>
            </a:r>
            <a:r>
              <a:rPr lang="en-US" dirty="0" err="1" smtClean="0"/>
              <a:t>apimtis</a:t>
            </a:r>
            <a:r>
              <a:rPr lang="en-US" dirty="0" smtClean="0"/>
              <a:t>;</a:t>
            </a:r>
          </a:p>
          <a:p>
            <a:pPr>
              <a:buFont typeface="Wingdings" panose="05000000000000000000" pitchFamily="2" charset="2"/>
              <a:buChar char="Ø"/>
            </a:pPr>
            <a:r>
              <a:rPr lang="lt-LT" dirty="0" err="1"/>
              <a:t>u</a:t>
            </a:r>
            <a:r>
              <a:rPr lang="en-US" dirty="0" err="1" smtClean="0"/>
              <a:t>gdymo</a:t>
            </a:r>
            <a:r>
              <a:rPr lang="en-US" dirty="0" smtClean="0"/>
              <a:t> </a:t>
            </a:r>
            <a:r>
              <a:rPr lang="en-US" dirty="0" err="1" smtClean="0"/>
              <a:t>veiklos</a:t>
            </a:r>
            <a:r>
              <a:rPr lang="en-US" dirty="0" smtClean="0"/>
              <a:t>.</a:t>
            </a:r>
          </a:p>
          <a:p>
            <a:pPr>
              <a:buFont typeface="Wingdings" panose="05000000000000000000" pitchFamily="2" charset="2"/>
              <a:buChar char="Ø"/>
            </a:pPr>
            <a:r>
              <a:rPr lang="en-US" sz="2000" b="1" i="1" dirty="0" smtClean="0"/>
              <a:t> </a:t>
            </a:r>
            <a:r>
              <a:rPr lang="lt-LT" sz="2000" b="1" i="1" dirty="0" smtClean="0"/>
              <a:t>9–10 </a:t>
            </a:r>
            <a:r>
              <a:rPr lang="lt-LT" sz="2000" b="1" i="1" dirty="0"/>
              <a:t>klasių literatūros kursas</a:t>
            </a:r>
            <a:r>
              <a:rPr lang="lt-LT" sz="2000" dirty="0"/>
              <a:t> sudarytas laikantis chronologinio ir teminio-probleminio nuoseklumo. </a:t>
            </a:r>
            <a:endParaRPr lang="en-US" sz="2000" dirty="0" smtClean="0"/>
          </a:p>
          <a:p>
            <a:pPr>
              <a:buFont typeface="Wingdings" panose="05000000000000000000" pitchFamily="2" charset="2"/>
              <a:buChar char="Ø"/>
            </a:pPr>
            <a:r>
              <a:rPr lang="en-US" sz="2000" dirty="0"/>
              <a:t> </a:t>
            </a:r>
            <a:r>
              <a:rPr lang="lt-LT" sz="2000" dirty="0" smtClean="0"/>
              <a:t>9–10 </a:t>
            </a:r>
            <a:r>
              <a:rPr lang="lt-LT" sz="2000" dirty="0"/>
              <a:t>klasės literatūros turinys susiejamas su 11–12 klasių literatūros turiniu. </a:t>
            </a:r>
            <a:endParaRPr lang="en-US" sz="2000" dirty="0" smtClean="0"/>
          </a:p>
          <a:p>
            <a:pPr>
              <a:buFont typeface="Wingdings" panose="05000000000000000000" pitchFamily="2" charset="2"/>
              <a:buChar char="Ø"/>
            </a:pPr>
            <a:r>
              <a:rPr lang="en-US" sz="2000" dirty="0"/>
              <a:t> </a:t>
            </a:r>
            <a:r>
              <a:rPr lang="lt-LT" sz="2000" dirty="0" smtClean="0"/>
              <a:t>Jis </a:t>
            </a:r>
            <a:r>
              <a:rPr lang="lt-LT" sz="2000" dirty="0"/>
              <a:t>apima šiuolaikinės kultūros ir literatūros ištakas – lietuvių tautosaką ir mitologiją, Antiką, Bibliją, Viduramžius ir archetipinių vaizdinių, siužetų, temų, idėjų interpretacijas klasikinėje ir šiuolaikinėje lietuvių ir užsienio literatūroje. </a:t>
            </a:r>
            <a:endParaRPr lang="en-US" sz="2000" dirty="0" smtClean="0"/>
          </a:p>
          <a:p>
            <a:pPr>
              <a:buFont typeface="Wingdings" panose="05000000000000000000" pitchFamily="2" charset="2"/>
              <a:buChar char="Ø"/>
            </a:pPr>
            <a:endParaRPr lang="en-US" dirty="0"/>
          </a:p>
          <a:p>
            <a:pPr marL="203200" indent="0">
              <a:buNone/>
            </a:pPr>
            <a:endParaRPr lang="en-US" dirty="0" smtClean="0"/>
          </a:p>
          <a:p>
            <a:pPr>
              <a:buFont typeface="Wingdings" panose="05000000000000000000" pitchFamily="2" charset="2"/>
              <a:buChar char="Ø"/>
            </a:pPr>
            <a:endParaRPr lang="lt-LT" dirty="0"/>
          </a:p>
        </p:txBody>
      </p:sp>
    </p:spTree>
    <p:extLst>
      <p:ext uri="{BB962C8B-B14F-4D97-AF65-F5344CB8AC3E}">
        <p14:creationId xmlns:p14="http://schemas.microsoft.com/office/powerpoint/2010/main" val="1081043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3200" i="1" dirty="0"/>
              <a:t>9–10 klasių literatūros kurso turinio struktūra: </a:t>
            </a:r>
            <a:r>
              <a:rPr lang="lt-LT" sz="3200" dirty="0"/>
              <a:t/>
            </a:r>
            <a:br>
              <a:rPr lang="lt-LT" sz="3200" dirty="0"/>
            </a:br>
            <a:endParaRPr lang="lt-LT" sz="3200" dirty="0"/>
          </a:p>
        </p:txBody>
      </p:sp>
      <p:sp>
        <p:nvSpPr>
          <p:cNvPr id="3" name="Teksto vietos rezervavimo ženklas 2"/>
          <p:cNvSpPr>
            <a:spLocks noGrp="1"/>
          </p:cNvSpPr>
          <p:nvPr>
            <p:ph idx="1"/>
          </p:nvPr>
        </p:nvSpPr>
        <p:spPr/>
        <p:txBody>
          <a:bodyPr/>
          <a:lstStyle/>
          <a:p>
            <a:r>
              <a:rPr lang="lt-LT" sz="2400" dirty="0" smtClean="0"/>
              <a:t>1</a:t>
            </a:r>
            <a:r>
              <a:rPr lang="lt-LT" sz="2400" dirty="0"/>
              <a:t>) horizontalioje lentelės grafoje pateiktos siūlomos </a:t>
            </a:r>
            <a:r>
              <a:rPr lang="lt-LT" sz="2400" b="1" dirty="0"/>
              <a:t>nagrinėjimo temos</a:t>
            </a:r>
            <a:r>
              <a:rPr lang="lt-LT" sz="2400" dirty="0"/>
              <a:t>, skirtos kūrinio prasmėms ir meninei vertei suprasti; </a:t>
            </a:r>
          </a:p>
          <a:p>
            <a:r>
              <a:rPr lang="lt-LT" sz="2400" dirty="0"/>
              <a:t>2) pirmoje lentelės grafoje paryškintu šriftu pateikti </a:t>
            </a:r>
            <a:r>
              <a:rPr lang="lt-LT" sz="2400" b="1" dirty="0"/>
              <a:t>privalomų autorių kūriniai, tautosakos, kultūros tekstai</a:t>
            </a:r>
            <a:r>
              <a:rPr lang="lt-LT" sz="2400" dirty="0"/>
              <a:t>;</a:t>
            </a:r>
          </a:p>
          <a:p>
            <a:r>
              <a:rPr lang="lt-LT" sz="2400" dirty="0"/>
              <a:t>3) antroje lentelės grafoje pateikti savarankiškam skaitymui ir kalbos ugdymui </a:t>
            </a:r>
            <a:r>
              <a:rPr lang="lt-LT" sz="2400" b="1" dirty="0"/>
              <a:t>rekomenduojami kūriniai</a:t>
            </a:r>
            <a:r>
              <a:rPr lang="lt-LT" sz="2400" dirty="0"/>
              <a:t>, kurie praplečia ir pagilina literatūrinę patirtį, žinias ir supratimą;</a:t>
            </a:r>
          </a:p>
          <a:p>
            <a:r>
              <a:rPr lang="lt-LT" sz="2400" dirty="0"/>
              <a:t>4) trečioje grafoje pateikti </a:t>
            </a:r>
            <a:r>
              <a:rPr lang="lt-LT" sz="2400" b="1" dirty="0"/>
              <a:t>siūlomi nagrinėjimo aspektai</a:t>
            </a:r>
            <a:r>
              <a:rPr lang="lt-LT" sz="2400" dirty="0"/>
              <a:t>.</a:t>
            </a:r>
          </a:p>
          <a:p>
            <a:endParaRPr lang="lt-LT" dirty="0"/>
          </a:p>
        </p:txBody>
      </p:sp>
    </p:spTree>
    <p:extLst>
      <p:ext uri="{BB962C8B-B14F-4D97-AF65-F5344CB8AC3E}">
        <p14:creationId xmlns:p14="http://schemas.microsoft.com/office/powerpoint/2010/main" val="1228160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b="1" i="1" dirty="0"/>
              <a:t>Literatūrinio ugdymo veiklos</a:t>
            </a:r>
            <a:endParaRPr lang="lt-LT" dirty="0"/>
          </a:p>
        </p:txBody>
      </p:sp>
      <p:sp>
        <p:nvSpPr>
          <p:cNvPr id="3" name="Teksto vietos rezervavimo ženklas 2"/>
          <p:cNvSpPr>
            <a:spLocks noGrp="1"/>
          </p:cNvSpPr>
          <p:nvPr>
            <p:ph idx="1"/>
          </p:nvPr>
        </p:nvSpPr>
        <p:spPr/>
        <p:txBody>
          <a:bodyPr/>
          <a:lstStyle/>
          <a:p>
            <a:pPr marL="203200" indent="0">
              <a:buNone/>
            </a:pPr>
            <a:r>
              <a:rPr lang="lt-LT" sz="2800" dirty="0"/>
              <a:t>Literatūrinio ugdymo veiklos yra sugrupuotos</a:t>
            </a:r>
            <a:r>
              <a:rPr lang="lt-LT" sz="2800" b="1" i="1" dirty="0"/>
              <a:t> </a:t>
            </a:r>
            <a:r>
              <a:rPr lang="lt-LT" sz="2800" dirty="0"/>
              <a:t>pagal pagrindinius darbo su kūriniais etapus:</a:t>
            </a:r>
          </a:p>
          <a:p>
            <a:pPr lvl="0">
              <a:buFont typeface="Wingdings" panose="05000000000000000000" pitchFamily="2" charset="2"/>
              <a:buChar char="Ø"/>
            </a:pPr>
            <a:r>
              <a:rPr lang="lt-LT" sz="2800" dirty="0" smtClean="0"/>
              <a:t>	pirminis </a:t>
            </a:r>
            <a:r>
              <a:rPr lang="lt-LT" sz="2800" dirty="0"/>
              <a:t>susipažinimas su literatūros (kultūros) kūriniu ir teksto suvokimas.</a:t>
            </a:r>
          </a:p>
          <a:p>
            <a:pPr>
              <a:buFont typeface="Wingdings" panose="05000000000000000000" pitchFamily="2" charset="2"/>
              <a:buChar char="Ø"/>
            </a:pPr>
            <a:r>
              <a:rPr lang="lt-LT" sz="2800" dirty="0" smtClean="0"/>
              <a:t>	kūrinių </a:t>
            </a:r>
            <a:r>
              <a:rPr lang="lt-LT" sz="2800" dirty="0"/>
              <a:t>ir jų kontekstų analizė, lyginimas, interpretacija. </a:t>
            </a:r>
          </a:p>
          <a:p>
            <a:pPr>
              <a:buFont typeface="Wingdings" panose="05000000000000000000" pitchFamily="2" charset="2"/>
              <a:buChar char="Ø"/>
            </a:pPr>
            <a:r>
              <a:rPr lang="lt-LT" sz="2800" dirty="0" smtClean="0"/>
              <a:t> 	kūrinio </a:t>
            </a:r>
            <a:r>
              <a:rPr lang="lt-LT" sz="2800" dirty="0"/>
              <a:t>vertinimas ir apibendrinimas / baigiamieji ir kūrybiniai darbai.</a:t>
            </a:r>
          </a:p>
          <a:p>
            <a:pPr marL="203200" indent="0">
              <a:buNone/>
            </a:pPr>
            <a:r>
              <a:rPr lang="lt-LT" sz="2400" i="1" dirty="0" smtClean="0"/>
              <a:t>Literatūrinio </a:t>
            </a:r>
            <a:r>
              <a:rPr lang="lt-LT" sz="2400" i="1" dirty="0"/>
              <a:t>ugdymo veiklų grupavimas yra rekomendacinio pobūdžio.</a:t>
            </a:r>
          </a:p>
          <a:p>
            <a:endParaRPr lang="lt-LT" dirty="0"/>
          </a:p>
        </p:txBody>
      </p:sp>
    </p:spTree>
    <p:extLst>
      <p:ext uri="{BB962C8B-B14F-4D97-AF65-F5344CB8AC3E}">
        <p14:creationId xmlns:p14="http://schemas.microsoft.com/office/powerpoint/2010/main" val="701689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dirty="0" smtClean="0"/>
              <a:t>8.3.5. </a:t>
            </a:r>
            <a:r>
              <a:rPr lang="en-US" dirty="0" err="1" smtClean="0"/>
              <a:t>Didaktin</a:t>
            </a:r>
            <a:r>
              <a:rPr lang="lt-LT" dirty="0" smtClean="0"/>
              <a:t>ės nuostatos.</a:t>
            </a:r>
            <a:endParaRPr lang="lt-LT" dirty="0"/>
          </a:p>
        </p:txBody>
      </p:sp>
      <p:sp>
        <p:nvSpPr>
          <p:cNvPr id="3" name="Teksto vietos rezervavimo ženklas 2"/>
          <p:cNvSpPr>
            <a:spLocks noGrp="1"/>
          </p:cNvSpPr>
          <p:nvPr>
            <p:ph idx="1"/>
          </p:nvPr>
        </p:nvSpPr>
        <p:spPr>
          <a:xfrm>
            <a:off x="457200" y="1412776"/>
            <a:ext cx="8229600" cy="5328592"/>
          </a:xfrm>
        </p:spPr>
        <p:txBody>
          <a:bodyPr>
            <a:noAutofit/>
          </a:bodyPr>
          <a:lstStyle/>
          <a:p>
            <a:r>
              <a:rPr lang="lt-LT" sz="2400" dirty="0" smtClean="0"/>
              <a:t> sistemiškumo ir sąmoningumo:</a:t>
            </a:r>
          </a:p>
          <a:p>
            <a:pPr lvl="1"/>
            <a:r>
              <a:rPr lang="lt-LT" sz="2400" dirty="0" smtClean="0"/>
              <a:t> nuostata </a:t>
            </a:r>
            <a:r>
              <a:rPr lang="lt-LT" sz="2400" dirty="0"/>
              <a:t>reikalauja mokytis sąmoningai suprasti tam tikrą mokomąjį dalyką kaip </a:t>
            </a:r>
            <a:r>
              <a:rPr lang="lt-LT" sz="2400" dirty="0" smtClean="0"/>
              <a:t>sistemą: </a:t>
            </a:r>
            <a:r>
              <a:rPr lang="lt-LT" sz="2400" dirty="0"/>
              <a:t>siekia lavinti mokinių kultūrinį istorinį sąmoningumą. </a:t>
            </a:r>
            <a:endParaRPr lang="lt-LT" sz="2400" dirty="0" smtClean="0"/>
          </a:p>
          <a:p>
            <a:r>
              <a:rPr lang="lt-LT" sz="2400" dirty="0" smtClean="0"/>
              <a:t> integracijos ir interpretacijos:</a:t>
            </a:r>
          </a:p>
          <a:p>
            <a:pPr lvl="1"/>
            <a:r>
              <a:rPr lang="lt-LT" sz="2400" dirty="0"/>
              <a:t> reikalauja atsižvelgti ne tik į vidines kalbos ir literatūros sąsajas bei įvairių mokomųjų dalykų ryšius, bet ir į humanitarinio ugdymo ir mokinio asmenybės brendimo integralumą bei kūrybinių galių plėtotę. </a:t>
            </a:r>
            <a:endParaRPr lang="lt-LT" sz="2400" dirty="0" smtClean="0"/>
          </a:p>
          <a:p>
            <a:r>
              <a:rPr lang="lt-LT" sz="2400" dirty="0" smtClean="0"/>
              <a:t> komunikacijos ir bendradarbiavimo:</a:t>
            </a:r>
          </a:p>
          <a:p>
            <a:pPr lvl="1"/>
            <a:r>
              <a:rPr lang="lt-LT" sz="2400" dirty="0"/>
              <a:t> akcentuojama ne tik komunikacinė kalbos funkcija, bet ir jos taikymas gyvenime, t. y. bendradarbiavimas su kitais žmonėmis. </a:t>
            </a:r>
          </a:p>
        </p:txBody>
      </p:sp>
    </p:spTree>
    <p:extLst>
      <p:ext uri="{BB962C8B-B14F-4D97-AF65-F5344CB8AC3E}">
        <p14:creationId xmlns:p14="http://schemas.microsoft.com/office/powerpoint/2010/main" val="1508384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sz="2400" dirty="0" smtClean="0"/>
              <a:t>8.6. </a:t>
            </a:r>
            <a:r>
              <a:rPr lang="en-US" sz="2400" dirty="0" err="1" smtClean="0"/>
              <a:t>Lietuvi</a:t>
            </a:r>
            <a:r>
              <a:rPr lang="lt-LT" sz="2400" dirty="0" smtClean="0"/>
              <a:t>ų</a:t>
            </a:r>
            <a:r>
              <a:rPr lang="en-US" sz="2400" dirty="0" smtClean="0"/>
              <a:t> </a:t>
            </a:r>
            <a:r>
              <a:rPr lang="en-US" sz="2400" dirty="0" err="1" smtClean="0"/>
              <a:t>kalba</a:t>
            </a:r>
            <a:r>
              <a:rPr lang="en-US" sz="2400" dirty="0" smtClean="0"/>
              <a:t> </a:t>
            </a:r>
            <a:r>
              <a:rPr lang="en-US" sz="2400" dirty="0" err="1" smtClean="0"/>
              <a:t>ir</a:t>
            </a:r>
            <a:r>
              <a:rPr lang="en-US" sz="2400" dirty="0" smtClean="0"/>
              <a:t> </a:t>
            </a:r>
            <a:r>
              <a:rPr lang="en-US" sz="2400" dirty="0" err="1" smtClean="0"/>
              <a:t>literat</a:t>
            </a:r>
            <a:r>
              <a:rPr lang="lt-LT" sz="2400" dirty="0" err="1" smtClean="0"/>
              <a:t>ūra</a:t>
            </a:r>
            <a:r>
              <a:rPr lang="lt-LT" sz="2400" dirty="0" smtClean="0"/>
              <a:t> 9-</a:t>
            </a:r>
            <a:r>
              <a:rPr lang="en-US" sz="2400" dirty="0" smtClean="0"/>
              <a:t>10 </a:t>
            </a:r>
            <a:r>
              <a:rPr lang="en-US" sz="2400" dirty="0" err="1" smtClean="0"/>
              <a:t>klasei</a:t>
            </a:r>
            <a:r>
              <a:rPr lang="lt-LT" sz="2400" dirty="0" smtClean="0"/>
              <a:t>.</a:t>
            </a:r>
            <a:br>
              <a:rPr lang="lt-LT" sz="2400" dirty="0" smtClean="0"/>
            </a:br>
            <a:r>
              <a:rPr lang="en-US" sz="2400" dirty="0" smtClean="0"/>
              <a:t>8.6.1. </a:t>
            </a:r>
            <a:r>
              <a:rPr lang="en-US" sz="2400" dirty="0" err="1" smtClean="0"/>
              <a:t>Mokymosi</a:t>
            </a:r>
            <a:r>
              <a:rPr lang="en-US" sz="2400" dirty="0" smtClean="0"/>
              <a:t> </a:t>
            </a:r>
            <a:r>
              <a:rPr lang="en-US" sz="2400" dirty="0" err="1" smtClean="0"/>
              <a:t>pasiekimai</a:t>
            </a:r>
            <a:r>
              <a:rPr lang="lt-LT" sz="2400" dirty="0" smtClean="0"/>
              <a:t>, </a:t>
            </a:r>
            <a:r>
              <a:rPr lang="en-US" sz="2400" dirty="0" smtClean="0"/>
              <a:t> </a:t>
            </a:r>
            <a:r>
              <a:rPr lang="en-US" sz="2400" dirty="0" err="1" smtClean="0"/>
              <a:t>baigus</a:t>
            </a:r>
            <a:r>
              <a:rPr lang="en-US" sz="2400" dirty="0" smtClean="0"/>
              <a:t> 10</a:t>
            </a:r>
            <a:r>
              <a:rPr lang="lt-LT" sz="2400" dirty="0" smtClean="0"/>
              <a:t> klasę.</a:t>
            </a:r>
            <a:endParaRPr lang="lt-LT" sz="2400" dirty="0"/>
          </a:p>
        </p:txBody>
      </p:sp>
      <p:sp>
        <p:nvSpPr>
          <p:cNvPr id="3" name="Teksto vietos rezervavimo ženklas 2"/>
          <p:cNvSpPr>
            <a:spLocks noGrp="1"/>
          </p:cNvSpPr>
          <p:nvPr>
            <p:ph idx="1"/>
          </p:nvPr>
        </p:nvSpPr>
        <p:spPr/>
        <p:txBody>
          <a:bodyPr/>
          <a:lstStyle/>
          <a:p>
            <a:r>
              <a:rPr lang="lt-LT" sz="2800" dirty="0" smtClean="0"/>
              <a:t> komunikavimas;</a:t>
            </a:r>
          </a:p>
          <a:p>
            <a:r>
              <a:rPr lang="lt-LT" sz="2800" dirty="0"/>
              <a:t> p</a:t>
            </a:r>
            <a:r>
              <a:rPr lang="lt-LT" sz="2800" dirty="0" smtClean="0"/>
              <a:t>ristatymas;</a:t>
            </a:r>
          </a:p>
          <a:p>
            <a:r>
              <a:rPr lang="lt-LT" sz="2800" dirty="0"/>
              <a:t> </a:t>
            </a:r>
            <a:r>
              <a:rPr lang="lt-LT" sz="2800" dirty="0" smtClean="0"/>
              <a:t>teksto suvokimas;</a:t>
            </a:r>
          </a:p>
          <a:p>
            <a:r>
              <a:rPr lang="lt-LT" sz="2800" dirty="0"/>
              <a:t> </a:t>
            </a:r>
            <a:r>
              <a:rPr lang="lt-LT" sz="2800" dirty="0" smtClean="0"/>
              <a:t>literatūros (kultūros) pažinimas;</a:t>
            </a:r>
          </a:p>
          <a:p>
            <a:r>
              <a:rPr lang="lt-LT" sz="2800" dirty="0"/>
              <a:t> </a:t>
            </a:r>
            <a:r>
              <a:rPr lang="lt-LT" sz="2800" dirty="0" smtClean="0"/>
              <a:t>kūrinio visumos supratimas;</a:t>
            </a:r>
          </a:p>
          <a:p>
            <a:r>
              <a:rPr lang="lt-LT" sz="2800" dirty="0"/>
              <a:t> </a:t>
            </a:r>
            <a:r>
              <a:rPr lang="lt-LT" sz="2800" dirty="0" smtClean="0"/>
              <a:t>teksto analizė ir interpretacija;</a:t>
            </a:r>
          </a:p>
          <a:p>
            <a:r>
              <a:rPr lang="lt-LT" sz="2800" dirty="0"/>
              <a:t> </a:t>
            </a:r>
            <a:r>
              <a:rPr lang="lt-LT" sz="2800" dirty="0" smtClean="0"/>
              <a:t>literatūros teorijos sąvokų vartojimas;</a:t>
            </a:r>
          </a:p>
          <a:p>
            <a:r>
              <a:rPr lang="lt-LT" sz="2800" dirty="0"/>
              <a:t> </a:t>
            </a:r>
            <a:r>
              <a:rPr lang="lt-LT" sz="2800" dirty="0" smtClean="0"/>
              <a:t>teksto kūrimas.</a:t>
            </a:r>
          </a:p>
          <a:p>
            <a:endParaRPr lang="lt-LT" sz="2400" dirty="0"/>
          </a:p>
        </p:txBody>
      </p:sp>
    </p:spTree>
    <p:extLst>
      <p:ext uri="{BB962C8B-B14F-4D97-AF65-F5344CB8AC3E}">
        <p14:creationId xmlns:p14="http://schemas.microsoft.com/office/powerpoint/2010/main" val="4075302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57200" y="274637"/>
            <a:ext cx="8229600" cy="49053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2000" b="1" i="0" u="none" strike="noStrike" cap="none" baseline="0">
                <a:solidFill>
                  <a:schemeClr val="dk2"/>
                </a:solidFill>
                <a:latin typeface="Arial"/>
                <a:ea typeface="Arial"/>
                <a:cs typeface="Arial"/>
                <a:sym typeface="Arial"/>
              </a:rPr>
              <a:t>Pamokų skaičius. 9 klasė </a:t>
            </a:r>
            <a:br>
              <a:rPr lang="en-US" sz="2000" b="1" i="0" u="none" strike="noStrike" cap="none" baseline="0">
                <a:solidFill>
                  <a:schemeClr val="dk2"/>
                </a:solidFill>
                <a:latin typeface="Arial"/>
                <a:ea typeface="Arial"/>
                <a:cs typeface="Arial"/>
                <a:sym typeface="Arial"/>
              </a:rPr>
            </a:br>
            <a:endParaRPr lang="en-US" sz="2000" b="1" i="0" u="none" strike="noStrike" cap="none" baseline="0">
              <a:solidFill>
                <a:schemeClr val="dk2"/>
              </a:solidFill>
              <a:latin typeface="Arial"/>
              <a:ea typeface="Arial"/>
              <a:cs typeface="Arial"/>
              <a:sym typeface="Arial"/>
            </a:endParaRPr>
          </a:p>
        </p:txBody>
      </p:sp>
      <p:sp>
        <p:nvSpPr>
          <p:cNvPr id="240" name="Shape 240"/>
          <p:cNvSpPr txBox="1">
            <a:spLocks noGrp="1"/>
          </p:cNvSpPr>
          <p:nvPr>
            <p:ph idx="1"/>
          </p:nvPr>
        </p:nvSpPr>
        <p:spPr>
          <a:xfrm>
            <a:off x="457200" y="765175"/>
            <a:ext cx="8229600" cy="5360986"/>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9 </a:t>
            </a:r>
            <a:r>
              <a:rPr lang="en-US" sz="3200" b="1" i="0" u="none" strike="noStrike" cap="none" baseline="0" dirty="0" err="1">
                <a:solidFill>
                  <a:schemeClr val="dk1"/>
                </a:solidFill>
                <a:latin typeface="Arial"/>
                <a:ea typeface="Arial"/>
                <a:cs typeface="Arial"/>
                <a:sym typeface="Arial"/>
              </a:rPr>
              <a:t>klasė</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mokosi</a:t>
            </a:r>
            <a:r>
              <a:rPr lang="en-US" sz="3200" b="0" i="0" u="none" strike="noStrike" cap="none" baseline="0" dirty="0">
                <a:solidFill>
                  <a:schemeClr val="dk1"/>
                </a:solidFill>
                <a:latin typeface="Arial"/>
                <a:ea typeface="Arial"/>
                <a:cs typeface="Arial"/>
                <a:sym typeface="Arial"/>
              </a:rPr>
              <a:t> 35 </a:t>
            </a:r>
            <a:r>
              <a:rPr lang="en-US" sz="3200" b="0" i="0" u="none" strike="noStrike" cap="none" baseline="0" dirty="0" err="1">
                <a:solidFill>
                  <a:schemeClr val="dk1"/>
                </a:solidFill>
                <a:latin typeface="Arial"/>
                <a:ea typeface="Arial"/>
                <a:cs typeface="Arial"/>
                <a:sym typeface="Arial"/>
              </a:rPr>
              <a:t>savaites</a:t>
            </a:r>
            <a:r>
              <a:rPr lang="en-US" sz="32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a:t>
            </a:r>
            <a:r>
              <a:rPr lang="en-US" sz="3200" b="0" i="0" u="none" strike="noStrike" cap="none" baseline="0" dirty="0" err="1">
                <a:solidFill>
                  <a:schemeClr val="dk1"/>
                </a:solidFill>
                <a:latin typeface="Arial"/>
                <a:ea typeface="Arial"/>
                <a:cs typeface="Arial"/>
                <a:sym typeface="Arial"/>
              </a:rPr>
              <a:t>literatūrai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skiriama</a:t>
            </a:r>
            <a:r>
              <a:rPr lang="en-US" sz="3200" b="0" i="0" u="none" strike="noStrike" cap="none" baseline="0" dirty="0">
                <a:solidFill>
                  <a:schemeClr val="dk1"/>
                </a:solidFill>
                <a:latin typeface="Arial"/>
                <a:ea typeface="Arial"/>
                <a:cs typeface="Arial"/>
                <a:sym typeface="Arial"/>
              </a:rPr>
              <a:t> </a:t>
            </a:r>
            <a:r>
              <a:rPr lang="en-US" sz="3200" b="1" i="0" u="none" strike="noStrike" cap="none" baseline="0" dirty="0">
                <a:solidFill>
                  <a:schemeClr val="dk1"/>
                </a:solidFill>
                <a:latin typeface="Arial"/>
                <a:ea typeface="Arial"/>
                <a:cs typeface="Arial"/>
                <a:sym typeface="Arial"/>
              </a:rPr>
              <a:t>70 </a:t>
            </a:r>
            <a:r>
              <a:rPr lang="en-US" sz="3200" b="1" i="0" u="none" strike="noStrike" cap="none" baseline="0" dirty="0" err="1">
                <a:solidFill>
                  <a:schemeClr val="dk1"/>
                </a:solidFill>
                <a:latin typeface="Arial"/>
                <a:ea typeface="Arial"/>
                <a:cs typeface="Arial"/>
                <a:sym typeface="Arial"/>
              </a:rPr>
              <a:t>pamokų</a:t>
            </a:r>
            <a:r>
              <a:rPr lang="en-US" sz="32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dirty="0" err="1">
                <a:solidFill>
                  <a:schemeClr val="dk1"/>
                </a:solidFill>
                <a:latin typeface="Arial"/>
                <a:ea typeface="Arial"/>
                <a:cs typeface="Arial"/>
                <a:sym typeface="Arial"/>
              </a:rPr>
              <a:t>Privalomiems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ir</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privalomai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pasirenkamiems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kūriniams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skiriamos</a:t>
            </a:r>
            <a:r>
              <a:rPr lang="en-US" sz="3200" b="0" i="0" u="none" strike="noStrike" cap="none" baseline="0" dirty="0">
                <a:solidFill>
                  <a:schemeClr val="dk1"/>
                </a:solidFill>
                <a:latin typeface="Arial"/>
                <a:ea typeface="Arial"/>
                <a:cs typeface="Arial"/>
                <a:sym typeface="Arial"/>
              </a:rPr>
              <a:t> </a:t>
            </a:r>
            <a:r>
              <a:rPr lang="en-US" sz="3200" b="1" i="0" u="none" strike="noStrike" cap="none" baseline="0" dirty="0">
                <a:solidFill>
                  <a:schemeClr val="dk1"/>
                </a:solidFill>
                <a:latin typeface="Arial"/>
                <a:ea typeface="Arial"/>
                <a:cs typeface="Arial"/>
                <a:sym typeface="Arial"/>
              </a:rPr>
              <a:t>47 </a:t>
            </a:r>
            <a:r>
              <a:rPr lang="en-US" sz="3200" b="1" i="0" u="none" strike="noStrike" cap="none" baseline="0" dirty="0" err="1">
                <a:solidFill>
                  <a:schemeClr val="dk1"/>
                </a:solidFill>
                <a:latin typeface="Arial"/>
                <a:ea typeface="Arial"/>
                <a:cs typeface="Arial"/>
                <a:sym typeface="Arial"/>
              </a:rPr>
              <a:t>pamokos</a:t>
            </a:r>
            <a:r>
              <a:rPr lang="en-US" sz="32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64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23 </a:t>
            </a:r>
            <a:r>
              <a:rPr lang="en-US" sz="3200" b="1" i="0" u="none" strike="noStrike" cap="none" baseline="0" dirty="0" err="1">
                <a:solidFill>
                  <a:schemeClr val="dk1"/>
                </a:solidFill>
                <a:latin typeface="Arial"/>
                <a:ea typeface="Arial"/>
                <a:cs typeface="Arial"/>
                <a:sym typeface="Arial"/>
              </a:rPr>
              <a:t>pamokos</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lieka</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laisvai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pasirenkamiems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rašiniams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užklasiniam</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skaitymui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kitai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literatūrinei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veiklai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jei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smtClean="0">
                <a:solidFill>
                  <a:schemeClr val="dk1"/>
                </a:solidFill>
                <a:latin typeface="Arial"/>
                <a:ea typeface="Arial"/>
                <a:cs typeface="Arial"/>
                <a:sym typeface="Arial"/>
              </a:rPr>
              <a:t>reikia</a:t>
            </a:r>
            <a:r>
              <a:rPr lang="lt-LT" sz="3200" b="0" i="0" u="none" strike="noStrike" cap="none" baseline="0" dirty="0" smtClean="0">
                <a:solidFill>
                  <a:schemeClr val="dk1"/>
                </a:solidFill>
                <a:latin typeface="Arial"/>
                <a:ea typeface="Arial"/>
                <a:cs typeface="Arial"/>
                <a:sym typeface="Arial"/>
              </a:rPr>
              <a:t>, </a:t>
            </a:r>
            <a:r>
              <a:rPr lang="en-US" sz="3200" b="0" i="0" u="none" strike="noStrike" cap="none" baseline="0" dirty="0" err="1" smtClean="0">
                <a:solidFill>
                  <a:schemeClr val="dk1"/>
                </a:solidFill>
                <a:latin typeface="Arial"/>
                <a:ea typeface="Arial"/>
                <a:cs typeface="Arial"/>
                <a:sym typeface="Arial"/>
              </a:rPr>
              <a:t>papildomoms</a:t>
            </a:r>
            <a:r>
              <a:rPr lang="en-US" sz="3200" b="0" i="0" u="none" strike="noStrike" cap="none" baseline="0" dirty="0" smtClean="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pamokoms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privalomam</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turiniui</a:t>
            </a:r>
            <a:r>
              <a:rPr lang="en-US" sz="3200" b="0" i="0" u="none" strike="noStrike" cap="none" baseline="0" dirty="0">
                <a:solidFill>
                  <a:schemeClr val="dk1"/>
                </a:solidFill>
                <a:latin typeface="Arial"/>
                <a:ea typeface="Arial"/>
                <a:cs typeface="Arial"/>
                <a:sym typeface="Arial"/>
              </a:rPr>
              <a:t>. </a:t>
            </a:r>
          </a:p>
          <a:p>
            <a:pPr marL="342900" marR="0" lvl="0" indent="-139700" algn="l" rtl="0">
              <a:spcBef>
                <a:spcPts val="64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457200" y="274637"/>
            <a:ext cx="8229600" cy="70643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2400" b="1" i="0" u="none" strike="noStrike" cap="none" baseline="0">
                <a:solidFill>
                  <a:schemeClr val="dk2"/>
                </a:solidFill>
                <a:latin typeface="Arial"/>
                <a:ea typeface="Arial"/>
                <a:cs typeface="Arial"/>
                <a:sym typeface="Arial"/>
              </a:rPr>
              <a:t>Temos. 9-10 klasė</a:t>
            </a:r>
          </a:p>
        </p:txBody>
      </p:sp>
      <p:sp>
        <p:nvSpPr>
          <p:cNvPr id="246" name="Shape 246"/>
          <p:cNvSpPr txBox="1">
            <a:spLocks noGrp="1"/>
          </p:cNvSpPr>
          <p:nvPr>
            <p:ph idx="1"/>
          </p:nvPr>
        </p:nvSpPr>
        <p:spPr>
          <a:xfrm>
            <a:off x="457200" y="1052512"/>
            <a:ext cx="8229600" cy="507365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I.</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smtClean="0">
                <a:solidFill>
                  <a:schemeClr val="dk1"/>
                </a:solidFill>
                <a:latin typeface="Arial"/>
                <a:ea typeface="Arial"/>
                <a:cs typeface="Arial"/>
                <a:sym typeface="Arial"/>
              </a:rPr>
              <a:t>Knyg</a:t>
            </a:r>
            <a:r>
              <a:rPr lang="lt-LT" sz="3200" b="1" i="0" u="none" strike="noStrike" cap="none" baseline="0" dirty="0" smtClean="0">
                <a:solidFill>
                  <a:schemeClr val="dk1"/>
                </a:solidFill>
                <a:latin typeface="Arial"/>
                <a:ea typeface="Arial"/>
                <a:cs typeface="Arial"/>
                <a:sym typeface="Arial"/>
              </a:rPr>
              <a:t>ų skaitymas </a:t>
            </a:r>
            <a:r>
              <a:rPr lang="en-US" sz="3200" b="1" i="0" u="none" strike="noStrike" cap="none" baseline="0" dirty="0" smtClean="0">
                <a:solidFill>
                  <a:schemeClr val="dk1"/>
                </a:solidFill>
                <a:latin typeface="Arial"/>
                <a:ea typeface="Arial"/>
                <a:cs typeface="Arial"/>
                <a:sym typeface="Arial"/>
              </a:rPr>
              <a:t> </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smtClean="0">
                <a:solidFill>
                  <a:schemeClr val="dk1"/>
                </a:solidFill>
                <a:latin typeface="Arial"/>
                <a:ea typeface="Arial"/>
                <a:cs typeface="Arial"/>
                <a:sym typeface="Arial"/>
              </a:rPr>
              <a:t>sav</a:t>
            </a:r>
            <a:r>
              <a:rPr lang="lt-LT" sz="3200" b="1" i="0" u="none" strike="noStrike" cap="none" baseline="0" dirty="0" err="1" smtClean="0">
                <a:solidFill>
                  <a:schemeClr val="dk1"/>
                </a:solidFill>
                <a:latin typeface="Arial"/>
                <a:ea typeface="Arial"/>
                <a:cs typeface="Arial"/>
                <a:sym typeface="Arial"/>
              </a:rPr>
              <a:t>ęs</a:t>
            </a:r>
            <a:r>
              <a:rPr lang="lt-LT" sz="3200" b="1" i="0" u="none" strike="noStrike" cap="none" baseline="0" dirty="0" smtClean="0">
                <a:solidFill>
                  <a:schemeClr val="dk1"/>
                </a:solidFill>
                <a:latin typeface="Arial"/>
                <a:ea typeface="Arial"/>
                <a:cs typeface="Arial"/>
                <a:sym typeface="Arial"/>
              </a:rPr>
              <a:t> ir pasaulio pažinimas</a:t>
            </a:r>
            <a:r>
              <a:rPr lang="en-US" sz="3200" b="1" i="0" u="none" strike="noStrike" cap="none" baseline="0" dirty="0" smtClean="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4 </a:t>
            </a:r>
            <a:r>
              <a:rPr lang="en-US" sz="3200" b="0" i="0" u="none" strike="noStrike" cap="none" baseline="0" dirty="0" err="1">
                <a:solidFill>
                  <a:schemeClr val="dk1"/>
                </a:solidFill>
                <a:latin typeface="Arial"/>
                <a:ea typeface="Arial"/>
                <a:cs typeface="Arial"/>
                <a:sym typeface="Arial"/>
              </a:rPr>
              <a:t>pamokos</a:t>
            </a:r>
            <a:r>
              <a:rPr lang="en-US" sz="32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II.</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Žmogus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ir</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tėvynė</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5 </a:t>
            </a:r>
            <a:r>
              <a:rPr lang="en-US" sz="3200" b="0" i="0" u="none" strike="noStrike" cap="none" baseline="0" dirty="0" err="1">
                <a:solidFill>
                  <a:schemeClr val="dk1"/>
                </a:solidFill>
                <a:latin typeface="Arial"/>
                <a:ea typeface="Arial"/>
                <a:cs typeface="Arial"/>
                <a:sym typeface="Arial"/>
              </a:rPr>
              <a:t>pamokos</a:t>
            </a:r>
            <a:r>
              <a:rPr lang="en-US" sz="32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III.</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Kūryba</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žmogaus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gyvenime</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5 </a:t>
            </a:r>
            <a:r>
              <a:rPr lang="en-US" sz="3200" b="0" i="0" u="none" strike="noStrike" cap="none" baseline="0" dirty="0" err="1">
                <a:solidFill>
                  <a:schemeClr val="dk1"/>
                </a:solidFill>
                <a:latin typeface="Arial"/>
                <a:ea typeface="Arial"/>
                <a:cs typeface="Arial"/>
                <a:sym typeface="Arial"/>
              </a:rPr>
              <a:t>pamokos</a:t>
            </a:r>
            <a:r>
              <a:rPr lang="en-US" sz="32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IV.</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Dialogas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su</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tradicija</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mitas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tautosaka</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literatūra</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2+4+1+5+18=30 </a:t>
            </a:r>
            <a:r>
              <a:rPr lang="en-US" sz="3200" b="0" i="0" u="none" strike="noStrike" cap="none" baseline="0" dirty="0" err="1">
                <a:solidFill>
                  <a:schemeClr val="dk1"/>
                </a:solidFill>
                <a:latin typeface="Arial"/>
                <a:ea typeface="Arial"/>
                <a:cs typeface="Arial"/>
                <a:sym typeface="Arial"/>
              </a:rPr>
              <a:t>pamokų</a:t>
            </a:r>
            <a:r>
              <a:rPr lang="en-US" sz="3200" b="0" i="0" u="none" strike="noStrike" cap="none" baseline="0" dirty="0">
                <a:solidFill>
                  <a:schemeClr val="dk1"/>
                </a:solidFill>
                <a:latin typeface="Arial"/>
                <a:ea typeface="Arial"/>
                <a:cs typeface="Arial"/>
                <a:sym typeface="Arial"/>
              </a:rPr>
              <a:t>.</a:t>
            </a:r>
          </a:p>
          <a:p>
            <a:pPr marL="342900" marR="0" lvl="0" indent="-139700" algn="l" rtl="0">
              <a:spcBef>
                <a:spcPts val="64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457200" y="274637"/>
            <a:ext cx="8229600" cy="70643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2400" b="1" i="0" u="none" strike="noStrike" cap="none" baseline="0">
                <a:solidFill>
                  <a:schemeClr val="dk2"/>
                </a:solidFill>
                <a:latin typeface="Arial"/>
                <a:ea typeface="Arial"/>
                <a:cs typeface="Arial"/>
                <a:sym typeface="Arial"/>
              </a:rPr>
              <a:t>Pamokų skaičius. 10 klasė</a:t>
            </a:r>
            <a:r>
              <a:rPr lang="en-US" sz="3200" b="1" i="0" u="none" strike="noStrike" cap="none" baseline="0">
                <a:solidFill>
                  <a:schemeClr val="dk2"/>
                </a:solidFill>
                <a:latin typeface="Arial"/>
                <a:ea typeface="Arial"/>
                <a:cs typeface="Arial"/>
                <a:sym typeface="Arial"/>
              </a:rPr>
              <a:t> </a:t>
            </a:r>
          </a:p>
        </p:txBody>
      </p:sp>
      <p:sp>
        <p:nvSpPr>
          <p:cNvPr id="252" name="Shape 252"/>
          <p:cNvSpPr txBox="1">
            <a:spLocks noGrp="1"/>
          </p:cNvSpPr>
          <p:nvPr>
            <p:ph idx="1"/>
          </p:nvPr>
        </p:nvSpPr>
        <p:spPr>
          <a:xfrm>
            <a:off x="457200" y="981075"/>
            <a:ext cx="8229600" cy="5616575"/>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25000"/>
              <a:buFont typeface="Arial"/>
              <a:buNone/>
            </a:pPr>
            <a:r>
              <a:rPr lang="en-US" sz="3200" b="1" i="0" u="none" strike="noStrike" cap="none" baseline="0">
                <a:solidFill>
                  <a:schemeClr val="dk1"/>
                </a:solidFill>
                <a:latin typeface="Arial"/>
                <a:ea typeface="Arial"/>
                <a:cs typeface="Arial"/>
                <a:sym typeface="Arial"/>
              </a:rPr>
              <a:t>10 klasė </a:t>
            </a:r>
            <a:r>
              <a:rPr lang="en-US" sz="3200" b="0" i="0" u="none" strike="noStrike" cap="none" baseline="0">
                <a:solidFill>
                  <a:schemeClr val="dk1"/>
                </a:solidFill>
                <a:latin typeface="Arial"/>
                <a:ea typeface="Arial"/>
                <a:cs typeface="Arial"/>
                <a:sym typeface="Arial"/>
              </a:rPr>
              <a:t>mokosi 35 savaites (literatūrai skiriama </a:t>
            </a:r>
            <a:r>
              <a:rPr lang="en-US" sz="3200" b="1" i="0" u="none" strike="noStrike" cap="none" baseline="0">
                <a:solidFill>
                  <a:schemeClr val="dk1"/>
                </a:solidFill>
                <a:latin typeface="Arial"/>
                <a:ea typeface="Arial"/>
                <a:cs typeface="Arial"/>
                <a:sym typeface="Arial"/>
              </a:rPr>
              <a:t>70 pamokų</a:t>
            </a:r>
            <a:r>
              <a:rPr lang="en-US" sz="3200" b="0" i="0" u="none" strike="noStrike" cap="none" baseline="0">
                <a:solidFill>
                  <a:schemeClr val="dk1"/>
                </a:solidFill>
                <a:latin typeface="Arial"/>
                <a:ea typeface="Arial"/>
                <a:cs typeface="Arial"/>
                <a:sym typeface="Arial"/>
              </a:rPr>
              <a:t>). Mokyklos gali pasirinkti ir </a:t>
            </a:r>
            <a:r>
              <a:rPr lang="en-US" sz="3200" b="1" i="0" u="none" strike="noStrike" cap="none" baseline="0">
                <a:solidFill>
                  <a:schemeClr val="dk1"/>
                </a:solidFill>
                <a:latin typeface="Arial"/>
                <a:ea typeface="Arial"/>
                <a:cs typeface="Arial"/>
                <a:sym typeface="Arial"/>
              </a:rPr>
              <a:t>105 pamokas</a:t>
            </a:r>
            <a:r>
              <a:rPr lang="en-US" sz="3200" b="0" i="0" u="none" strike="noStrike" cap="none" baseline="0">
                <a:solidFill>
                  <a:schemeClr val="dk1"/>
                </a:solidFill>
                <a:latin typeface="Arial"/>
                <a:ea typeface="Arial"/>
                <a:cs typeface="Arial"/>
                <a:sym typeface="Arial"/>
              </a:rPr>
              <a:t>.</a:t>
            </a:r>
          </a:p>
          <a:p>
            <a:pPr marL="342900" marR="0" lvl="0" indent="-342900" algn="l" rtl="0">
              <a:lnSpc>
                <a:spcPct val="90000"/>
              </a:lnSpc>
              <a:spcBef>
                <a:spcPts val="640"/>
              </a:spcBef>
              <a:spcAft>
                <a:spcPts val="0"/>
              </a:spcAft>
              <a:buClr>
                <a:schemeClr val="dk1"/>
              </a:buClr>
              <a:buSzPct val="25000"/>
              <a:buFont typeface="Arial"/>
              <a:buNone/>
            </a:pPr>
            <a:r>
              <a:rPr lang="en-US" sz="3200" b="0" i="0" u="none" strike="noStrike" cap="none" baseline="0">
                <a:solidFill>
                  <a:schemeClr val="dk1"/>
                </a:solidFill>
                <a:latin typeface="Arial"/>
                <a:ea typeface="Arial"/>
                <a:cs typeface="Arial"/>
                <a:sym typeface="Arial"/>
              </a:rPr>
              <a:t>Privalomiems ir privalomai pasirenkamiems kūriniams skiriama </a:t>
            </a:r>
            <a:r>
              <a:rPr lang="en-US" sz="3200" b="1" i="0" u="none" strike="noStrike" cap="none" baseline="0">
                <a:solidFill>
                  <a:schemeClr val="dk1"/>
                </a:solidFill>
                <a:latin typeface="Arial"/>
                <a:ea typeface="Arial"/>
                <a:cs typeface="Arial"/>
                <a:sym typeface="Arial"/>
              </a:rPr>
              <a:t>55 pamokos</a:t>
            </a:r>
            <a:r>
              <a:rPr lang="en-US" sz="3200" b="0" i="0" u="none" strike="noStrike" cap="none" baseline="0">
                <a:solidFill>
                  <a:schemeClr val="dk1"/>
                </a:solidFill>
                <a:latin typeface="Arial"/>
                <a:ea typeface="Arial"/>
                <a:cs typeface="Arial"/>
                <a:sym typeface="Arial"/>
              </a:rPr>
              <a:t>. </a:t>
            </a:r>
          </a:p>
          <a:p>
            <a:pPr marL="342900" marR="0" lvl="0" indent="-342900" algn="l" rtl="0">
              <a:lnSpc>
                <a:spcPct val="90000"/>
              </a:lnSpc>
              <a:spcBef>
                <a:spcPts val="640"/>
              </a:spcBef>
              <a:spcAft>
                <a:spcPts val="0"/>
              </a:spcAft>
              <a:buClr>
                <a:schemeClr val="dk1"/>
              </a:buClr>
              <a:buSzPct val="25000"/>
              <a:buFont typeface="Arial"/>
              <a:buNone/>
            </a:pPr>
            <a:r>
              <a:rPr lang="en-US" sz="3200" b="1" i="0" u="none" strike="noStrike" cap="none" baseline="0">
                <a:solidFill>
                  <a:schemeClr val="dk1"/>
                </a:solidFill>
                <a:latin typeface="Arial"/>
                <a:ea typeface="Arial"/>
                <a:cs typeface="Arial"/>
                <a:sym typeface="Arial"/>
              </a:rPr>
              <a:t>15 pamokų (arba 40 pamokų) </a:t>
            </a:r>
            <a:r>
              <a:rPr lang="en-US" sz="3200" b="0" i="0" u="none" strike="noStrike" cap="none" baseline="0">
                <a:solidFill>
                  <a:schemeClr val="dk1"/>
                </a:solidFill>
                <a:latin typeface="Arial"/>
                <a:ea typeface="Arial"/>
                <a:cs typeface="Arial"/>
                <a:sym typeface="Arial"/>
              </a:rPr>
              <a:t>lieka </a:t>
            </a:r>
            <a:r>
              <a:rPr lang="en-US" sz="3200" b="1" i="0" u="none" strike="noStrike" cap="none" baseline="0">
                <a:solidFill>
                  <a:schemeClr val="dk1"/>
                </a:solidFill>
                <a:latin typeface="Arial"/>
                <a:ea typeface="Arial"/>
                <a:cs typeface="Arial"/>
                <a:sym typeface="Arial"/>
              </a:rPr>
              <a:t>laisvai pasirenkamiems kūriniams</a:t>
            </a:r>
            <a:r>
              <a:rPr lang="en-US" sz="3200" b="0" i="0" u="none" strike="noStrike" cap="none" baseline="0">
                <a:solidFill>
                  <a:schemeClr val="dk1"/>
                </a:solidFill>
                <a:latin typeface="Arial"/>
                <a:ea typeface="Arial"/>
                <a:cs typeface="Arial"/>
                <a:sym typeface="Arial"/>
              </a:rPr>
              <a:t>, rašiniams (galima rašyti per kalbos ugdymo pamokas), užklasiniam skaitymui, kitai literatūrinei veiklai, jei reikia – papildomoms pamokoms privalomam turiniui. </a:t>
            </a:r>
          </a:p>
          <a:p>
            <a:pPr marL="342900" marR="0" lvl="0" indent="-139700" algn="l" rtl="0">
              <a:spcBef>
                <a:spcPts val="64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457200" y="274637"/>
            <a:ext cx="8229600" cy="70643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2400" b="1" i="0" u="none" strike="noStrike" cap="none" baseline="0">
                <a:solidFill>
                  <a:schemeClr val="dk2"/>
                </a:solidFill>
                <a:latin typeface="Arial"/>
                <a:ea typeface="Arial"/>
                <a:cs typeface="Arial"/>
                <a:sym typeface="Arial"/>
              </a:rPr>
              <a:t>Temos. 9-10 klasė</a:t>
            </a:r>
            <a:r>
              <a:rPr lang="en-US" sz="3200" b="1" i="0" u="none" strike="noStrike" cap="none" baseline="0">
                <a:solidFill>
                  <a:schemeClr val="dk2"/>
                </a:solidFill>
                <a:latin typeface="Arial"/>
                <a:ea typeface="Arial"/>
                <a:cs typeface="Arial"/>
                <a:sym typeface="Arial"/>
              </a:rPr>
              <a:t> </a:t>
            </a:r>
          </a:p>
        </p:txBody>
      </p:sp>
      <p:sp>
        <p:nvSpPr>
          <p:cNvPr id="258" name="Shape 258"/>
          <p:cNvSpPr txBox="1">
            <a:spLocks noGrp="1"/>
          </p:cNvSpPr>
          <p:nvPr>
            <p:ph idx="1"/>
          </p:nvPr>
        </p:nvSpPr>
        <p:spPr>
          <a:xfrm>
            <a:off x="457200" y="1125537"/>
            <a:ext cx="8229600" cy="500062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V. </a:t>
            </a:r>
            <a:r>
              <a:rPr lang="en-US" sz="3200" b="1" i="0" u="none" strike="noStrike" cap="none" baseline="0" dirty="0" err="1">
                <a:solidFill>
                  <a:schemeClr val="dk1"/>
                </a:solidFill>
                <a:latin typeface="Arial"/>
                <a:ea typeface="Arial"/>
                <a:cs typeface="Arial"/>
                <a:sym typeface="Arial"/>
              </a:rPr>
              <a:t>Antika</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ir</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jos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ženklai</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literatūroje</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6+5+6=17 </a:t>
            </a:r>
            <a:r>
              <a:rPr lang="en-US" sz="3200" b="0" i="0" u="none" strike="noStrike" cap="none" baseline="0" dirty="0" err="1">
                <a:solidFill>
                  <a:schemeClr val="dk1"/>
                </a:solidFill>
                <a:latin typeface="Arial"/>
                <a:ea typeface="Arial"/>
                <a:cs typeface="Arial"/>
                <a:sym typeface="Arial"/>
              </a:rPr>
              <a:t>pamokų</a:t>
            </a:r>
            <a:endParaRPr lang="en-US" sz="32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VI. </a:t>
            </a:r>
            <a:r>
              <a:rPr lang="en-US" sz="3200" b="1" i="0" u="none" strike="noStrike" cap="none" baseline="0" dirty="0" err="1">
                <a:solidFill>
                  <a:schemeClr val="dk1"/>
                </a:solidFill>
                <a:latin typeface="Arial"/>
                <a:ea typeface="Arial"/>
                <a:cs typeface="Arial"/>
                <a:sym typeface="Arial"/>
              </a:rPr>
              <a:t>Biblija</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ir</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jos</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tradicija</a:t>
            </a:r>
            <a:r>
              <a:rPr lang="en-US" sz="3200" b="1" i="0" u="none" strike="noStrike" cap="none" baseline="0" dirty="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10 </a:t>
            </a:r>
            <a:r>
              <a:rPr lang="en-US" sz="3200" b="0" i="0" u="none" strike="noStrike" cap="none" baseline="0" dirty="0" err="1">
                <a:solidFill>
                  <a:schemeClr val="dk1"/>
                </a:solidFill>
                <a:latin typeface="Arial"/>
                <a:ea typeface="Arial"/>
                <a:cs typeface="Arial"/>
                <a:sym typeface="Arial"/>
              </a:rPr>
              <a:t>pamokų</a:t>
            </a:r>
            <a:endParaRPr lang="en-US" sz="32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VII. </a:t>
            </a:r>
            <a:r>
              <a:rPr lang="en-US" sz="3200" b="1" i="0" u="none" strike="noStrike" cap="none" baseline="0" dirty="0" err="1">
                <a:solidFill>
                  <a:schemeClr val="dk1"/>
                </a:solidFill>
                <a:latin typeface="Arial"/>
                <a:ea typeface="Arial"/>
                <a:cs typeface="Arial"/>
                <a:sym typeface="Arial"/>
              </a:rPr>
              <a:t>Viduramžiai</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ir</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jų</a:t>
            </a:r>
            <a:r>
              <a:rPr lang="en-US" sz="3200" b="1" i="0" u="none" strike="noStrike" cap="none" baseline="0" dirty="0">
                <a:solidFill>
                  <a:schemeClr val="dk1"/>
                </a:solidFill>
                <a:latin typeface="Arial"/>
                <a:ea typeface="Arial"/>
                <a:cs typeface="Arial"/>
                <a:sym typeface="Arial"/>
              </a:rPr>
              <a:t> </a:t>
            </a:r>
            <a:r>
              <a:rPr lang="lt-LT" sz="3200" b="1" i="0" u="none" strike="noStrike" cap="none" baseline="0" dirty="0" smtClean="0">
                <a:solidFill>
                  <a:schemeClr val="dk1"/>
                </a:solidFill>
                <a:latin typeface="Arial"/>
                <a:ea typeface="Arial"/>
                <a:cs typeface="Arial"/>
                <a:sym typeface="Arial"/>
              </a:rPr>
              <a:t>vaizdavimas literatūroje.</a:t>
            </a:r>
            <a:r>
              <a:rPr lang="en-US" sz="3200" b="1" i="0" u="none" strike="noStrike" cap="none" baseline="0" dirty="0" smtClean="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6+7= 13 </a:t>
            </a:r>
            <a:r>
              <a:rPr lang="en-US" sz="3200" b="0" i="0" u="none" strike="noStrike" cap="none" baseline="0" dirty="0" err="1">
                <a:solidFill>
                  <a:schemeClr val="dk1"/>
                </a:solidFill>
                <a:latin typeface="Arial"/>
                <a:ea typeface="Arial"/>
                <a:cs typeface="Arial"/>
                <a:sym typeface="Arial"/>
              </a:rPr>
              <a:t>pamokų</a:t>
            </a:r>
            <a:endParaRPr lang="en-US" sz="32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3200" b="1" i="0" u="none" strike="noStrike" cap="none" baseline="0" dirty="0">
                <a:solidFill>
                  <a:schemeClr val="dk1"/>
                </a:solidFill>
                <a:latin typeface="Arial"/>
                <a:ea typeface="Arial"/>
                <a:cs typeface="Arial"/>
                <a:sym typeface="Arial"/>
              </a:rPr>
              <a:t>VIII.  </a:t>
            </a:r>
            <a:r>
              <a:rPr lang="lt-LT" sz="3200" b="1" i="0" u="none" strike="noStrike" cap="none" baseline="0" dirty="0" smtClean="0">
                <a:solidFill>
                  <a:schemeClr val="dk1"/>
                </a:solidFill>
                <a:latin typeface="Arial"/>
                <a:ea typeface="Arial"/>
                <a:cs typeface="Arial"/>
                <a:sym typeface="Arial"/>
              </a:rPr>
              <a:t>S</a:t>
            </a:r>
            <a:r>
              <a:rPr lang="en-US" sz="3200" b="1" i="0" u="none" strike="noStrike" cap="none" baseline="0" dirty="0" err="1" smtClean="0">
                <a:solidFill>
                  <a:schemeClr val="dk1"/>
                </a:solidFill>
                <a:latin typeface="Arial"/>
                <a:ea typeface="Arial"/>
                <a:cs typeface="Arial"/>
                <a:sym typeface="Arial"/>
              </a:rPr>
              <a:t>antykis</a:t>
            </a:r>
            <a:r>
              <a:rPr lang="en-US" sz="3200" b="1" i="0" u="none" strike="noStrike" cap="none" baseline="0" dirty="0" smtClean="0">
                <a:solidFill>
                  <a:schemeClr val="dk1"/>
                </a:solidFill>
                <a:latin typeface="Arial"/>
                <a:ea typeface="Arial"/>
                <a:cs typeface="Arial"/>
                <a:sym typeface="Arial"/>
              </a:rPr>
              <a:t> </a:t>
            </a:r>
            <a:r>
              <a:rPr lang="en-US" sz="3200" b="1" i="0" u="none" strike="noStrike" cap="none" baseline="0" dirty="0" err="1">
                <a:solidFill>
                  <a:schemeClr val="dk1"/>
                </a:solidFill>
                <a:latin typeface="Arial"/>
                <a:ea typeface="Arial"/>
                <a:cs typeface="Arial"/>
                <a:sym typeface="Arial"/>
              </a:rPr>
              <a:t>su</a:t>
            </a:r>
            <a:r>
              <a:rPr lang="en-US" sz="3200" b="1" i="0" u="none" strike="noStrike" cap="none" baseline="0" dirty="0">
                <a:solidFill>
                  <a:schemeClr val="dk1"/>
                </a:solidFill>
                <a:latin typeface="Arial"/>
                <a:ea typeface="Arial"/>
                <a:cs typeface="Arial"/>
                <a:sym typeface="Arial"/>
              </a:rPr>
              <a:t> </a:t>
            </a:r>
            <a:r>
              <a:rPr lang="en-US" sz="3200" b="1" i="0" u="none" strike="noStrike" cap="none" baseline="0" dirty="0" err="1" smtClean="0">
                <a:solidFill>
                  <a:schemeClr val="dk1"/>
                </a:solidFill>
                <a:latin typeface="Arial"/>
                <a:ea typeface="Arial"/>
                <a:cs typeface="Arial"/>
                <a:sym typeface="Arial"/>
              </a:rPr>
              <a:t>tradicija</a:t>
            </a:r>
            <a:r>
              <a:rPr lang="lt-LT" sz="3200" b="1" i="0" u="none" strike="noStrike" cap="none" baseline="0" dirty="0" smtClean="0">
                <a:solidFill>
                  <a:schemeClr val="dk1"/>
                </a:solidFill>
                <a:latin typeface="Arial"/>
                <a:ea typeface="Arial"/>
                <a:cs typeface="Arial"/>
                <a:sym typeface="Arial"/>
              </a:rPr>
              <a:t> XX ir XXI a. literatūroje.</a:t>
            </a:r>
            <a:r>
              <a:rPr lang="en-US" sz="3200" b="1" i="0" u="none" strike="noStrike" cap="none" baseline="0" dirty="0" smtClean="0">
                <a:solidFill>
                  <a:schemeClr val="dk1"/>
                </a:solidFill>
                <a:latin typeface="Arial"/>
                <a:ea typeface="Arial"/>
                <a:cs typeface="Arial"/>
                <a:sym typeface="Arial"/>
              </a:rPr>
              <a:t> </a:t>
            </a:r>
            <a:r>
              <a:rPr lang="en-US" sz="3200" b="0" i="0" u="none" strike="noStrike" cap="none" baseline="0" dirty="0">
                <a:solidFill>
                  <a:schemeClr val="dk1"/>
                </a:solidFill>
                <a:latin typeface="Arial"/>
                <a:ea typeface="Arial"/>
                <a:cs typeface="Arial"/>
                <a:sym typeface="Arial"/>
              </a:rPr>
              <a:t>9+6=15 </a:t>
            </a:r>
            <a:r>
              <a:rPr lang="en-US" sz="3200" b="0" i="0" u="none" strike="noStrike" cap="none" baseline="0" dirty="0" err="1">
                <a:solidFill>
                  <a:schemeClr val="dk1"/>
                </a:solidFill>
                <a:latin typeface="Arial"/>
                <a:ea typeface="Arial"/>
                <a:cs typeface="Arial"/>
                <a:sym typeface="Arial"/>
              </a:rPr>
              <a:t>pamokų</a:t>
            </a:r>
            <a:endParaRPr lang="en-US" sz="3200" b="0" i="0" u="none" strike="noStrike" cap="none" baseline="0" dirty="0">
              <a:solidFill>
                <a:schemeClr val="dk1"/>
              </a:solidFill>
              <a:latin typeface="Arial"/>
              <a:ea typeface="Arial"/>
              <a:cs typeface="Arial"/>
              <a:sym typeface="Arial"/>
            </a:endParaRPr>
          </a:p>
          <a:p>
            <a:pPr marL="342900" marR="0" lvl="0" indent="-139700" algn="l" rtl="0">
              <a:spcBef>
                <a:spcPts val="64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7"/>
            <a:ext cx="8229600" cy="1028070"/>
          </a:xfrm>
        </p:spPr>
        <p:txBody>
          <a:bodyPr/>
          <a:lstStyle/>
          <a:p>
            <a:r>
              <a:rPr lang="en-US" sz="2400" dirty="0" err="1" smtClean="0"/>
              <a:t>Lietuvi</a:t>
            </a:r>
            <a:r>
              <a:rPr lang="lt-LT" sz="2400" dirty="0" smtClean="0"/>
              <a:t>ų</a:t>
            </a:r>
            <a:r>
              <a:rPr lang="en-US" sz="2400" dirty="0" smtClean="0"/>
              <a:t> </a:t>
            </a:r>
            <a:r>
              <a:rPr lang="en-US" sz="2400" dirty="0" err="1" smtClean="0"/>
              <a:t>kalbos</a:t>
            </a:r>
            <a:r>
              <a:rPr lang="en-US" sz="2400" dirty="0" smtClean="0"/>
              <a:t> </a:t>
            </a:r>
            <a:r>
              <a:rPr lang="lt-LT" sz="2400" dirty="0" smtClean="0"/>
              <a:t>ir literatūros pagrindinio ugdymo bendrosios programos struktūra</a:t>
            </a:r>
            <a:endParaRPr lang="lt-LT" sz="2400" dirty="0"/>
          </a:p>
        </p:txBody>
      </p:sp>
      <p:sp>
        <p:nvSpPr>
          <p:cNvPr id="3" name="Teksto vietos rezervavimo ženklas 2"/>
          <p:cNvSpPr>
            <a:spLocks noGrp="1"/>
          </p:cNvSpPr>
          <p:nvPr>
            <p:ph idx="1"/>
          </p:nvPr>
        </p:nvSpPr>
        <p:spPr>
          <a:xfrm>
            <a:off x="457200" y="1268760"/>
            <a:ext cx="8229600" cy="4857401"/>
          </a:xfrm>
        </p:spPr>
        <p:txBody>
          <a:bodyPr/>
          <a:lstStyle/>
          <a:p>
            <a:r>
              <a:rPr lang="lt-LT" sz="1800" b="1" dirty="0"/>
              <a:t>8. LIETUVIŲ KALBOS IR LITERATŪROS PROGRAMOS </a:t>
            </a:r>
            <a:r>
              <a:rPr lang="lt-LT" sz="1800" b="1" dirty="0" smtClean="0"/>
              <a:t>PASKIRTIS.</a:t>
            </a:r>
            <a:endParaRPr lang="lt-LT" sz="1800" dirty="0"/>
          </a:p>
          <a:p>
            <a:r>
              <a:rPr lang="lt-LT" sz="1800" b="1" dirty="0"/>
              <a:t>8.1. DALYKO TIKSLAI IR </a:t>
            </a:r>
            <a:r>
              <a:rPr lang="lt-LT" sz="1800" b="1" dirty="0" smtClean="0"/>
              <a:t>UŽDAVINIAI.</a:t>
            </a:r>
          </a:p>
          <a:p>
            <a:r>
              <a:rPr lang="lt-LT" sz="1800" b="1" dirty="0"/>
              <a:t>8.2. PROGRAMOS ĮGYVENDINIMAS</a:t>
            </a:r>
            <a:r>
              <a:rPr lang="lt-LT" sz="1800" dirty="0"/>
              <a:t>: kompetencijų ugdymas, mokinių pasiekimai, integravimo galimybės, dalyko struktūra ir didaktinės </a:t>
            </a:r>
            <a:r>
              <a:rPr lang="lt-LT" sz="1800" dirty="0" smtClean="0"/>
              <a:t>nuostatos.</a:t>
            </a:r>
            <a:endParaRPr lang="lt-LT" sz="1800" dirty="0"/>
          </a:p>
          <a:p>
            <a:r>
              <a:rPr lang="lt-LT" sz="1800" dirty="0"/>
              <a:t>8.5. </a:t>
            </a:r>
            <a:r>
              <a:rPr lang="lt-LT" sz="1800" b="1" dirty="0" smtClean="0"/>
              <a:t>LIETUVIŲ </a:t>
            </a:r>
            <a:r>
              <a:rPr lang="lt-LT" sz="1800" b="1" dirty="0"/>
              <a:t>KALBA IR LITERATŪRA 9–10 </a:t>
            </a:r>
            <a:r>
              <a:rPr lang="lt-LT" sz="1800" b="1" dirty="0" smtClean="0"/>
              <a:t>KLASĖSE:</a:t>
            </a:r>
          </a:p>
          <a:p>
            <a:r>
              <a:rPr lang="lt-LT" sz="1800" dirty="0"/>
              <a:t>8.5.1. Mokymosi pasiekimai, baigus 10 </a:t>
            </a:r>
            <a:r>
              <a:rPr lang="lt-LT" sz="1800" dirty="0" smtClean="0"/>
              <a:t>klasę;</a:t>
            </a:r>
            <a:endParaRPr lang="lt-LT" sz="1800" dirty="0"/>
          </a:p>
          <a:p>
            <a:r>
              <a:rPr lang="lt-LT" sz="1800" dirty="0"/>
              <a:t>8.5.2. Kalbos vartojimo ugdymo turinio apimtis ir veiklos 9–10 </a:t>
            </a:r>
            <a:r>
              <a:rPr lang="lt-LT" sz="1800" dirty="0" smtClean="0"/>
              <a:t>klasėse;</a:t>
            </a:r>
            <a:endParaRPr lang="lt-LT" sz="1800" dirty="0"/>
          </a:p>
          <a:p>
            <a:r>
              <a:rPr lang="lt-LT" sz="1800" dirty="0"/>
              <a:t>8.5.3. Kalbos sistemos pažinimo turinio apimtis 9–10 </a:t>
            </a:r>
            <a:r>
              <a:rPr lang="lt-LT" sz="1800" dirty="0" smtClean="0"/>
              <a:t>klasėse;</a:t>
            </a:r>
            <a:endParaRPr lang="lt-LT" sz="1800" dirty="0"/>
          </a:p>
          <a:p>
            <a:r>
              <a:rPr lang="lt-LT" sz="1800" dirty="0" smtClean="0"/>
              <a:t>8.5.3.1</a:t>
            </a:r>
            <a:r>
              <a:rPr lang="lt-LT" sz="1800" dirty="0"/>
              <a:t>. Kalbos sistemos pažinimo ugdymo veiklos  9–10 </a:t>
            </a:r>
            <a:r>
              <a:rPr lang="lt-LT" sz="1800" dirty="0" smtClean="0"/>
              <a:t>klasėse;</a:t>
            </a:r>
            <a:endParaRPr lang="lt-LT" sz="1800" dirty="0"/>
          </a:p>
          <a:p>
            <a:r>
              <a:rPr lang="lt-LT" sz="1800" dirty="0"/>
              <a:t>8.5.4. Literatūros kurso turinio apimtis  9–10 </a:t>
            </a:r>
            <a:r>
              <a:rPr lang="lt-LT" sz="1800" dirty="0" smtClean="0"/>
              <a:t>klasėse;</a:t>
            </a:r>
            <a:endParaRPr lang="lt-LT" sz="1800" dirty="0"/>
          </a:p>
          <a:p>
            <a:r>
              <a:rPr lang="lt-LT" sz="1800" dirty="0"/>
              <a:t>8.5.4.1. Literatūrinio ugdymo veiklos 9–10 </a:t>
            </a:r>
            <a:r>
              <a:rPr lang="lt-LT" sz="1800" dirty="0" smtClean="0"/>
              <a:t>klasėse.</a:t>
            </a:r>
            <a:r>
              <a:rPr lang="lt-LT" sz="1800" dirty="0"/>
              <a:t>	</a:t>
            </a:r>
          </a:p>
          <a:p>
            <a:endParaRPr lang="lt-LT" sz="2000" dirty="0"/>
          </a:p>
        </p:txBody>
      </p:sp>
    </p:spTree>
    <p:extLst>
      <p:ext uri="{BB962C8B-B14F-4D97-AF65-F5344CB8AC3E}">
        <p14:creationId xmlns:p14="http://schemas.microsoft.com/office/powerpoint/2010/main" val="8164092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ctr" rtl="0">
              <a:lnSpc>
                <a:spcPct val="100000"/>
              </a:lnSpc>
              <a:spcBef>
                <a:spcPts val="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9 klasė </a:t>
            </a:r>
          </a:p>
          <a:p>
            <a:pPr marL="342900" marR="0" lvl="0" indent="-342900" algn="ctr" rtl="0">
              <a:lnSpc>
                <a:spcPct val="100000"/>
              </a:lnSpc>
              <a:spcBef>
                <a:spcPts val="560"/>
              </a:spcBef>
              <a:spcAft>
                <a:spcPts val="0"/>
              </a:spcAft>
              <a:buClr>
                <a:schemeClr val="dk1"/>
              </a:buClr>
              <a:buFont typeface="Arial"/>
              <a:buNone/>
            </a:pPr>
            <a:endParaRPr sz="2800" b="1" i="0" u="none" strike="noStrike" cap="none" baseline="0">
              <a:solidFill>
                <a:schemeClr val="dk1"/>
              </a:solidFill>
              <a:latin typeface="Arial"/>
              <a:ea typeface="Arial"/>
              <a:cs typeface="Arial"/>
              <a:sym typeface="Arial"/>
            </a:endParaRPr>
          </a:p>
          <a:p>
            <a:pPr marL="342900" marR="0" lvl="0" indent="-342900" algn="ctr" rtl="0">
              <a:lnSpc>
                <a:spcPct val="100000"/>
              </a:lnSpc>
              <a:spcBef>
                <a:spcPts val="56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Temos, kūriniai, skaitomi ir analizuojami per pamokas, siūlomi nagrinėjimo aspektai</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idx="1"/>
          </p:nvPr>
        </p:nvSpPr>
        <p:spPr>
          <a:xfrm>
            <a:off x="457200" y="260350"/>
            <a:ext cx="8686800" cy="6337300"/>
          </a:xfrm>
          <a:prstGeom prst="rect">
            <a:avLst/>
          </a:prstGeom>
          <a:noFill/>
          <a:ln>
            <a:noFill/>
          </a:ln>
        </p:spPr>
        <p:txBody>
          <a:bodyPr lIns="91425" tIns="45700" rIns="91425" bIns="45700" anchor="t" anchorCtr="0">
            <a:noAutofit/>
          </a:bodyPr>
          <a:lstStyle/>
          <a:p>
            <a:pPr marL="812800" marR="0" lvl="0" indent="-812800" algn="l" rtl="0">
              <a:lnSpc>
                <a:spcPct val="80000"/>
              </a:lnSpc>
              <a:spcBef>
                <a:spcPts val="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I.Knygų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skaitymas</a:t>
            </a:r>
            <a:r>
              <a:rPr lang="en-US" sz="2800" b="1" i="0" u="none" strike="noStrike" cap="none" baseline="0" dirty="0">
                <a:solidFill>
                  <a:schemeClr val="dk1"/>
                </a:solidFill>
                <a:latin typeface="Arial"/>
                <a:ea typeface="Arial"/>
                <a:cs typeface="Arial"/>
                <a:sym typeface="Arial"/>
              </a:rPr>
              <a:t> – </a:t>
            </a:r>
            <a:r>
              <a:rPr lang="en-US" sz="2800" b="1" i="0" u="none" strike="noStrike" cap="none" baseline="0" dirty="0" err="1">
                <a:solidFill>
                  <a:schemeClr val="dk1"/>
                </a:solidFill>
                <a:latin typeface="Arial"/>
                <a:ea typeface="Arial"/>
                <a:cs typeface="Arial"/>
                <a:sym typeface="Arial"/>
              </a:rPr>
              <a:t>savęs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pasaulio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pažinimo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būdas</a:t>
            </a:r>
            <a:r>
              <a:rPr lang="en-US" sz="2800" b="1" i="0" u="none" strike="noStrike" cap="none" baseline="0" dirty="0">
                <a:solidFill>
                  <a:schemeClr val="dk1"/>
                </a:solidFill>
                <a:latin typeface="Arial"/>
                <a:ea typeface="Arial"/>
                <a:cs typeface="Arial"/>
                <a:sym typeface="Arial"/>
              </a:rPr>
              <a:t> (4 </a:t>
            </a:r>
            <a:r>
              <a:rPr lang="en-US" sz="2800" b="1" i="0" u="none" strike="noStrike" cap="none" baseline="0" dirty="0" err="1">
                <a:solidFill>
                  <a:schemeClr val="dk1"/>
                </a:solidFill>
                <a:latin typeface="Arial"/>
                <a:ea typeface="Arial"/>
                <a:cs typeface="Arial"/>
                <a:sym typeface="Arial"/>
              </a:rPr>
              <a:t>pamokos</a:t>
            </a:r>
            <a:r>
              <a:rPr lang="en-US" sz="2800" b="1" i="0" u="none" strike="noStrike" cap="none" baseline="0" dirty="0">
                <a:solidFill>
                  <a:schemeClr val="dk1"/>
                </a:solidFill>
                <a:latin typeface="Arial"/>
                <a:ea typeface="Arial"/>
                <a:cs typeface="Arial"/>
                <a:sym typeface="Arial"/>
              </a:rPr>
              <a:t>)</a:t>
            </a:r>
          </a:p>
          <a:p>
            <a:pPr marL="812800" marR="0" lvl="0" indent="-812800" algn="l" rtl="0">
              <a:lnSpc>
                <a:spcPct val="8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 </a:t>
            </a:r>
            <a:r>
              <a:rPr lang="en-US" sz="2800" b="1" i="0" u="none" strike="noStrike" cap="none" baseline="0" dirty="0" err="1">
                <a:solidFill>
                  <a:schemeClr val="dk1"/>
                </a:solidFill>
                <a:latin typeface="Arial"/>
                <a:ea typeface="Arial"/>
                <a:cs typeface="Arial"/>
                <a:sym typeface="Arial"/>
              </a:rPr>
              <a:t>Juknaitė</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Išsiduosi</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Balsu</a:t>
            </a:r>
            <a:r>
              <a:rPr lang="en-US" sz="2800" b="1" i="1" u="none" strike="noStrike" cap="none" baseline="0" dirty="0">
                <a:solidFill>
                  <a:schemeClr val="dk1"/>
                </a:solidFill>
                <a:latin typeface="Arial"/>
                <a:ea typeface="Arial"/>
                <a:cs typeface="Arial"/>
                <a:sym typeface="Arial"/>
              </a:rPr>
              <a:t>.</a:t>
            </a:r>
            <a:r>
              <a:rPr lang="en-US" sz="2800" b="1" i="0" u="none" strike="noStrike" cap="none" baseline="0" dirty="0">
                <a:solidFill>
                  <a:schemeClr val="dk1"/>
                </a:solidFill>
                <a:latin typeface="Arial"/>
                <a:ea typeface="Arial"/>
                <a:cs typeface="Arial"/>
                <a:sym typeface="Arial"/>
              </a:rPr>
              <a:t> </a:t>
            </a:r>
          </a:p>
          <a:p>
            <a:pPr marL="812800" marR="0" lvl="0" indent="-812800" algn="l" rtl="0">
              <a:lnSpc>
                <a:spcPct val="8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Pasirinktas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užsienio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autoriaus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kūrinys</a:t>
            </a:r>
            <a:r>
              <a:rPr lang="en-US" sz="2800" b="1" i="0" u="none" strike="noStrike" cap="none" baseline="0" dirty="0">
                <a:solidFill>
                  <a:schemeClr val="dk1"/>
                </a:solidFill>
                <a:latin typeface="Arial"/>
                <a:ea typeface="Arial"/>
                <a:cs typeface="Arial"/>
                <a:sym typeface="Arial"/>
              </a:rPr>
              <a:t>.</a:t>
            </a:r>
          </a:p>
          <a:p>
            <a:pPr marL="812800" marR="0" lvl="0" indent="-812800" algn="l" rtl="0">
              <a:lnSpc>
                <a:spcPct val="80000"/>
              </a:lnSpc>
              <a:spcBef>
                <a:spcPts val="560"/>
              </a:spcBef>
              <a:spcAft>
                <a:spcPts val="0"/>
              </a:spcAft>
              <a:buClr>
                <a:schemeClr val="dk1"/>
              </a:buClr>
              <a:buFont typeface="Arial"/>
              <a:buNone/>
            </a:pPr>
            <a:endParaRPr sz="2800" b="0" i="1" u="none" strike="noStrike" cap="none" baseline="0" dirty="0" smtClean="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25000"/>
              <a:buFont typeface="Arial"/>
              <a:buNone/>
            </a:pPr>
            <a:r>
              <a:rPr lang="en-US" sz="2800" b="0" i="1" u="none" strike="noStrike" cap="none" baseline="0" dirty="0" err="1">
                <a:solidFill>
                  <a:schemeClr val="dk1"/>
                </a:solidFill>
                <a:latin typeface="Arial"/>
                <a:ea typeface="Arial"/>
                <a:cs typeface="Arial"/>
                <a:sym typeface="Arial"/>
              </a:rPr>
              <a:t>Siūlomi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Kodėl</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verta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skaityti</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smtClean="0">
                <a:solidFill>
                  <a:schemeClr val="dk1"/>
                </a:solidFill>
                <a:latin typeface="Arial"/>
                <a:ea typeface="Arial"/>
                <a:cs typeface="Arial"/>
                <a:sym typeface="Arial"/>
              </a:rPr>
              <a:t>knygas</a:t>
            </a:r>
            <a:r>
              <a:rPr lang="lt-LT" sz="2800" b="0" i="0" u="none" strike="noStrike" cap="none" baseline="0" dirty="0" smtClean="0">
                <a:solidFill>
                  <a:schemeClr val="dk1"/>
                </a:solidFill>
                <a:latin typeface="Arial"/>
                <a:ea typeface="Arial"/>
                <a:cs typeface="Arial"/>
                <a:sym typeface="Arial"/>
              </a:rPr>
              <a:t>?</a:t>
            </a:r>
            <a:r>
              <a:rPr lang="en-US" sz="2800" b="0" i="0" u="none" strike="noStrike" cap="none" baseline="0" dirty="0" smtClean="0">
                <a:solidFill>
                  <a:schemeClr val="dk1"/>
                </a:solidFill>
                <a:latin typeface="Arial"/>
                <a:ea typeface="Arial"/>
                <a:cs typeface="Arial"/>
                <a:sym typeface="Arial"/>
              </a:rPr>
              <a:t> </a:t>
            </a:r>
            <a:endParaRPr lang="en-US" sz="2800" b="0" i="0" u="none" strike="noStrike" cap="none" baseline="0" dirty="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Kaip</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skaitomos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knygos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veikia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mus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mūsų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smtClean="0">
                <a:solidFill>
                  <a:schemeClr val="dk1"/>
                </a:solidFill>
                <a:latin typeface="Arial"/>
                <a:ea typeface="Arial"/>
                <a:cs typeface="Arial"/>
                <a:sym typeface="Arial"/>
              </a:rPr>
              <a:t>gyvenimą</a:t>
            </a:r>
            <a:r>
              <a:rPr lang="lt-LT" sz="2800" b="0" i="0" u="none" strike="noStrike" cap="none" baseline="0" dirty="0" smtClean="0">
                <a:solidFill>
                  <a:schemeClr val="dk1"/>
                </a:solidFill>
                <a:latin typeface="Arial"/>
                <a:ea typeface="Arial"/>
                <a:cs typeface="Arial"/>
                <a:sym typeface="Arial"/>
              </a:rPr>
              <a:t>?</a:t>
            </a:r>
            <a:r>
              <a:rPr lang="en-US" sz="2800" b="0" i="0" u="none" strike="noStrike" cap="none" baseline="0" dirty="0" smtClean="0">
                <a:solidFill>
                  <a:schemeClr val="dk1"/>
                </a:solidFill>
                <a:latin typeface="Arial"/>
                <a:ea typeface="Arial"/>
                <a:cs typeface="Arial"/>
                <a:sym typeface="Arial"/>
              </a:rPr>
              <a:t> </a:t>
            </a:r>
            <a:endParaRPr lang="en-US" sz="2800" b="0" i="0" u="none" strike="noStrike" cap="none" baseline="0" dirty="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Kaip</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iš</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knygų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suprantame</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savo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kito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patirtį</a:t>
            </a:r>
            <a:r>
              <a:rPr lang="en-US" sz="2800" b="0" i="0" u="none" strike="noStrike" cap="none" baseline="0" dirty="0">
                <a:solidFill>
                  <a:schemeClr val="dk1"/>
                </a:solidFill>
                <a:latin typeface="Arial"/>
                <a:ea typeface="Arial"/>
                <a:cs typeface="Arial"/>
                <a:sym typeface="Arial"/>
              </a:rPr>
              <a:t>. </a:t>
            </a: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Kodėl</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knygos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smtClean="0">
                <a:solidFill>
                  <a:schemeClr val="dk1"/>
                </a:solidFill>
                <a:latin typeface="Arial"/>
                <a:ea typeface="Arial"/>
                <a:cs typeface="Arial"/>
                <a:sym typeface="Arial"/>
              </a:rPr>
              <a:t>nesensta</a:t>
            </a:r>
            <a:r>
              <a:rPr lang="lt-LT" sz="2800" b="0" i="0" u="none" strike="noStrike" cap="none" baseline="0" dirty="0" smtClean="0">
                <a:solidFill>
                  <a:schemeClr val="dk1"/>
                </a:solidFill>
                <a:latin typeface="Arial"/>
                <a:ea typeface="Arial"/>
                <a:cs typeface="Arial"/>
                <a:sym typeface="Arial"/>
              </a:rPr>
              <a:t>?</a:t>
            </a:r>
            <a:endParaRPr lang="en-US" sz="2800" b="0" i="0" u="none" strike="noStrike" cap="none" baseline="0" dirty="0">
              <a:solidFill>
                <a:schemeClr val="dk1"/>
              </a:solidFill>
              <a:latin typeface="Arial"/>
              <a:ea typeface="Arial"/>
              <a:cs typeface="Arial"/>
              <a:sym typeface="Arial"/>
            </a:endParaRP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Kaip</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skaitomos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knygos</a:t>
            </a:r>
            <a:r>
              <a:rPr lang="en-US" sz="2800" b="0" i="0" u="none" strike="noStrike" cap="none" baseline="0" dirty="0">
                <a:solidFill>
                  <a:schemeClr val="dk1"/>
                </a:solidFill>
                <a:latin typeface="Arial"/>
                <a:ea typeface="Arial"/>
                <a:cs typeface="Arial"/>
                <a:sym typeface="Arial"/>
              </a:rPr>
              <a:t>.</a:t>
            </a: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Dialogo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diskusijos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reikšmė</a:t>
            </a:r>
            <a:r>
              <a:rPr lang="en-US" sz="2800" b="0" i="0" u="none" strike="noStrike" cap="none" baseline="0" dirty="0">
                <a:solidFill>
                  <a:schemeClr val="dk1"/>
                </a:solidFill>
                <a:latin typeface="Arial"/>
                <a:ea typeface="Arial"/>
                <a:cs typeface="Arial"/>
                <a:sym typeface="Arial"/>
              </a:rPr>
              <a:t>.</a:t>
            </a:r>
          </a:p>
          <a:p>
            <a:pPr marL="812800" marR="0" lvl="0" indent="-812800" algn="l" rtl="0">
              <a:lnSpc>
                <a:spcPct val="8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Knyga</a:t>
            </a:r>
            <a:r>
              <a:rPr lang="en-US" sz="2800" b="0" i="0" u="none" strike="noStrike" cap="none" baseline="0" dirty="0">
                <a:solidFill>
                  <a:schemeClr val="dk1"/>
                </a:solidFill>
                <a:latin typeface="Arial"/>
                <a:ea typeface="Arial"/>
                <a:cs typeface="Arial"/>
                <a:sym typeface="Arial"/>
              </a:rPr>
              <a:t> – </a:t>
            </a:r>
            <a:r>
              <a:rPr lang="en-US" sz="2800" b="0" i="0" u="none" strike="noStrike" cap="none" baseline="0" dirty="0" err="1">
                <a:solidFill>
                  <a:schemeClr val="dk1"/>
                </a:solidFill>
                <a:latin typeface="Arial"/>
                <a:ea typeface="Arial"/>
                <a:cs typeface="Arial"/>
                <a:sym typeface="Arial"/>
              </a:rPr>
              <a:t>pokalbis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kitu</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savimi</a:t>
            </a:r>
            <a:r>
              <a:rPr lang="en-US" sz="28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txBox="1">
            <a:spLocks noGrp="1"/>
          </p:cNvSpPr>
          <p:nvPr>
            <p:ph idx="1"/>
          </p:nvPr>
        </p:nvSpPr>
        <p:spPr>
          <a:xfrm>
            <a:off x="0" y="0"/>
            <a:ext cx="9144000" cy="6524625"/>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Font typeface="Arial"/>
              <a:buNone/>
            </a:pPr>
            <a:endParaRPr sz="2000" b="1" i="0"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II. </a:t>
            </a:r>
            <a:r>
              <a:rPr lang="en-US" sz="2800" b="1" i="0" u="none" strike="noStrike" cap="none" baseline="0" dirty="0" err="1">
                <a:solidFill>
                  <a:schemeClr val="dk1"/>
                </a:solidFill>
                <a:latin typeface="Arial"/>
                <a:ea typeface="Arial"/>
                <a:cs typeface="Arial"/>
                <a:sym typeface="Arial"/>
              </a:rPr>
              <a:t>Žmogus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tėvynė</a:t>
            </a:r>
            <a:r>
              <a:rPr lang="en-US" sz="2800" b="0" i="0" u="none" strike="noStrike" cap="none" baseline="0" dirty="0">
                <a:solidFill>
                  <a:schemeClr val="dk1"/>
                </a:solidFill>
                <a:latin typeface="Arial"/>
                <a:ea typeface="Arial"/>
                <a:cs typeface="Arial"/>
                <a:sym typeface="Arial"/>
              </a:rPr>
              <a:t> </a:t>
            </a:r>
            <a:r>
              <a:rPr lang="en-US" sz="2800" b="1" i="0" u="none" strike="noStrike" cap="none" baseline="0" dirty="0">
                <a:solidFill>
                  <a:schemeClr val="dk1"/>
                </a:solidFill>
                <a:latin typeface="Arial"/>
                <a:ea typeface="Arial"/>
                <a:cs typeface="Arial"/>
                <a:sym typeface="Arial"/>
              </a:rPr>
              <a:t>(5 </a:t>
            </a:r>
            <a:r>
              <a:rPr lang="en-US" sz="2800" b="1" i="0" u="none" strike="noStrike" cap="none" baseline="0" dirty="0" err="1">
                <a:solidFill>
                  <a:schemeClr val="dk1"/>
                </a:solidFill>
                <a:latin typeface="Arial"/>
                <a:ea typeface="Arial"/>
                <a:cs typeface="Arial"/>
                <a:sym typeface="Arial"/>
              </a:rPr>
              <a:t>pamokos</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560"/>
              </a:spcBef>
              <a:spcAft>
                <a:spcPts val="0"/>
              </a:spcAft>
              <a:buClr>
                <a:schemeClr val="dk1"/>
              </a:buClr>
              <a:buFont typeface="Arial"/>
              <a:buNone/>
            </a:pPr>
            <a:endParaRPr lang="lt-LT" sz="2800" b="1" i="0" u="none" strike="noStrike" cap="none" baseline="0" dirty="0" smtClean="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Font typeface="Arial"/>
              <a:buNone/>
            </a:pPr>
            <a:endParaRPr lang="lt-LT" sz="2800" b="1" dirty="0"/>
          </a:p>
          <a:p>
            <a:pPr marL="342900" marR="0" lvl="0" indent="-342900" algn="l" rtl="0">
              <a:lnSpc>
                <a:spcPct val="8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S. </a:t>
            </a:r>
            <a:r>
              <a:rPr lang="en-US" sz="2800" b="1" i="0" u="none" strike="noStrike" cap="none" baseline="0" dirty="0" err="1">
                <a:solidFill>
                  <a:schemeClr val="dk1"/>
                </a:solidFill>
                <a:latin typeface="Arial"/>
                <a:ea typeface="Arial"/>
                <a:cs typeface="Arial"/>
                <a:sym typeface="Arial"/>
              </a:rPr>
              <a:t>Geda</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Giesmė</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apie</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pasaulio</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smtClean="0">
                <a:solidFill>
                  <a:schemeClr val="dk1"/>
                </a:solidFill>
                <a:latin typeface="Arial"/>
                <a:ea typeface="Arial"/>
                <a:cs typeface="Arial"/>
                <a:sym typeface="Arial"/>
              </a:rPr>
              <a:t>medį</a:t>
            </a:r>
            <a:endParaRPr lang="lt-LT" sz="2800" b="1" i="1" u="none" strike="noStrike" cap="none" baseline="0" dirty="0" smtClean="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r>
              <a:rPr lang="en-US" sz="2800" b="1" i="1" u="none" strike="noStrike" cap="none" baseline="0" dirty="0" err="1">
                <a:solidFill>
                  <a:schemeClr val="dk1"/>
                </a:solidFill>
                <a:latin typeface="Arial"/>
                <a:ea typeface="Arial"/>
                <a:cs typeface="Arial"/>
                <a:sym typeface="Arial"/>
              </a:rPr>
              <a:t>Vydūnas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Tėvynė</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ir</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žmogus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iš</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Vydūnas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Septyni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šimtmečiai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lietuvių</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ir</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vokiečių</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santykių</a:t>
            </a:r>
            <a:r>
              <a:rPr lang="en-US" sz="2800" b="0" i="1" u="none" strike="noStrike" cap="none" baseline="0" dirty="0" smtClean="0">
                <a:solidFill>
                  <a:schemeClr val="dk1"/>
                </a:solidFill>
                <a:latin typeface="Arial"/>
                <a:ea typeface="Arial"/>
                <a:cs typeface="Arial"/>
                <a:sym typeface="Arial"/>
              </a:rPr>
              <a:t>) – </a:t>
            </a:r>
            <a:r>
              <a:rPr lang="en-US" sz="2800" b="0" i="1" u="none" strike="noStrike" cap="none" baseline="0" dirty="0" err="1" smtClean="0">
                <a:solidFill>
                  <a:schemeClr val="dk1"/>
                </a:solidFill>
                <a:latin typeface="Arial"/>
                <a:ea typeface="Arial"/>
                <a:cs typeface="Arial"/>
                <a:sym typeface="Arial"/>
              </a:rPr>
              <a:t>apimtis</a:t>
            </a:r>
            <a:r>
              <a:rPr lang="en-US" sz="2800" b="0" i="1" u="none" strike="noStrike" cap="none" baseline="0" dirty="0" smtClean="0">
                <a:solidFill>
                  <a:schemeClr val="dk1"/>
                </a:solidFill>
                <a:latin typeface="Arial"/>
                <a:ea typeface="Arial"/>
                <a:cs typeface="Arial"/>
                <a:sym typeface="Arial"/>
              </a:rPr>
              <a:t> – 1,5 </a:t>
            </a:r>
            <a:r>
              <a:rPr lang="en-US" sz="2800" b="0" i="1" u="none" strike="noStrike" cap="none" baseline="0" dirty="0" err="1" smtClean="0">
                <a:solidFill>
                  <a:schemeClr val="dk1"/>
                </a:solidFill>
                <a:latin typeface="Arial"/>
                <a:ea typeface="Arial"/>
                <a:cs typeface="Arial"/>
                <a:sym typeface="Arial"/>
              </a:rPr>
              <a:t>psl</a:t>
            </a:r>
            <a:r>
              <a:rPr lang="en-US" sz="2800" b="0" i="1" u="none" strike="noStrike" cap="none" baseline="0" dirty="0" smtClean="0">
                <a:solidFill>
                  <a:schemeClr val="dk1"/>
                </a:solidFill>
                <a:latin typeface="Arial"/>
                <a:ea typeface="Arial"/>
                <a:cs typeface="Arial"/>
                <a:sym typeface="Arial"/>
              </a:rPr>
              <a:t>.</a:t>
            </a:r>
            <a:endParaRPr lang="lt-LT" sz="2800" b="0" i="1" u="none" strike="noStrike" cap="none" baseline="0" dirty="0" smtClean="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R. </a:t>
            </a:r>
            <a:r>
              <a:rPr lang="en-US" sz="2800" b="1" i="0" u="none" strike="noStrike" cap="none" baseline="0" dirty="0" err="1">
                <a:solidFill>
                  <a:schemeClr val="dk1"/>
                </a:solidFill>
                <a:latin typeface="Arial"/>
                <a:ea typeface="Arial"/>
                <a:cs typeface="Arial"/>
                <a:sym typeface="Arial"/>
              </a:rPr>
              <a:t>Gavelis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Jauno</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žmogaus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memuarai</a:t>
            </a:r>
            <a:r>
              <a:rPr lang="en-US" sz="2800" b="1" i="1" u="none" strike="noStrike" cap="none" baseline="0" dirty="0">
                <a:solidFill>
                  <a:schemeClr val="dk1"/>
                </a:solidFill>
                <a:latin typeface="Arial"/>
                <a:ea typeface="Arial"/>
                <a:cs typeface="Arial"/>
                <a:sym typeface="Arial"/>
              </a:rPr>
              <a:t> </a:t>
            </a:r>
            <a:r>
              <a:rPr lang="en-US" sz="2800" b="0" i="1" u="none" strike="noStrike" cap="none" baseline="0" dirty="0">
                <a:solidFill>
                  <a:schemeClr val="dk1"/>
                </a:solidFill>
                <a:latin typeface="Arial"/>
                <a:ea typeface="Arial"/>
                <a:cs typeface="Arial"/>
                <a:sym typeface="Arial"/>
              </a:rPr>
              <a:t>(12 </a:t>
            </a:r>
            <a:r>
              <a:rPr lang="en-US" sz="2800" b="0" i="1" u="none" strike="noStrike" cap="none" baseline="0" dirty="0" err="1">
                <a:solidFill>
                  <a:schemeClr val="dk1"/>
                </a:solidFill>
                <a:latin typeface="Arial"/>
                <a:ea typeface="Arial"/>
                <a:cs typeface="Arial"/>
                <a:sym typeface="Arial"/>
              </a:rPr>
              <a:t>laiškas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ištraukos</a:t>
            </a:r>
            <a:r>
              <a:rPr lang="en-US" sz="2800" b="0" i="1" u="none" strike="noStrike" cap="none" baseline="0" dirty="0" smtClean="0">
                <a:solidFill>
                  <a:schemeClr val="dk1"/>
                </a:solidFill>
                <a:latin typeface="Arial"/>
                <a:ea typeface="Arial"/>
                <a:cs typeface="Arial"/>
                <a:sym typeface="Arial"/>
              </a:rPr>
              <a:t>) </a:t>
            </a:r>
          </a:p>
          <a:p>
            <a:pPr marL="342900" marR="0" lvl="0" indent="-342900" algn="l" rtl="0">
              <a:lnSpc>
                <a:spcPct val="80000"/>
              </a:lnSpc>
              <a:spcBef>
                <a:spcPts val="560"/>
              </a:spcBef>
              <a:spcAft>
                <a:spcPts val="0"/>
              </a:spcAft>
              <a:buClr>
                <a:schemeClr val="dk1"/>
              </a:buClr>
              <a:buSzPct val="25000"/>
              <a:buFont typeface="Arial"/>
              <a:buNone/>
            </a:pPr>
            <a:r>
              <a:rPr lang="en-US" sz="2800" i="1" dirty="0" err="1" smtClean="0">
                <a:solidFill>
                  <a:schemeClr val="dk1"/>
                </a:solidFill>
                <a:latin typeface="Arial"/>
                <a:ea typeface="Arial"/>
                <a:cs typeface="Arial"/>
                <a:sym typeface="Arial"/>
              </a:rPr>
              <a:t>Apimtis</a:t>
            </a:r>
            <a:r>
              <a:rPr lang="en-US" sz="2800" i="1" dirty="0" smtClean="0">
                <a:solidFill>
                  <a:schemeClr val="dk1"/>
                </a:solidFill>
                <a:latin typeface="Arial"/>
                <a:ea typeface="Arial"/>
                <a:cs typeface="Arial"/>
                <a:sym typeface="Arial"/>
              </a:rPr>
              <a:t> – 9 </a:t>
            </a:r>
            <a:r>
              <a:rPr lang="en-US" sz="2800" i="1" dirty="0" err="1" smtClean="0">
                <a:solidFill>
                  <a:schemeClr val="dk1"/>
                </a:solidFill>
                <a:latin typeface="Arial"/>
                <a:ea typeface="Arial"/>
                <a:cs typeface="Arial"/>
                <a:sym typeface="Arial"/>
              </a:rPr>
              <a:t>psl</a:t>
            </a:r>
            <a:r>
              <a:rPr lang="en-US" sz="2800" i="1" dirty="0" smtClean="0">
                <a:solidFill>
                  <a:schemeClr val="dk1"/>
                </a:solidFill>
                <a:latin typeface="Arial"/>
                <a:ea typeface="Arial"/>
                <a:cs typeface="Arial"/>
                <a:sym typeface="Arial"/>
              </a:rPr>
              <a:t>.</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Font typeface="Arial"/>
              <a:buNone/>
            </a:pPr>
            <a:endParaRPr sz="2800" b="0" i="1"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pPr lvl="0"/>
            <a:r>
              <a:rPr lang="en-US" i="1" dirty="0" err="1">
                <a:solidFill>
                  <a:schemeClr val="dk1"/>
                </a:solidFill>
              </a:rPr>
              <a:t>Siūlomi</a:t>
            </a:r>
            <a:r>
              <a:rPr lang="en-US" i="1" dirty="0">
                <a:solidFill>
                  <a:schemeClr val="dk1"/>
                </a:solidFill>
              </a:rPr>
              <a:t> </a:t>
            </a:r>
            <a:r>
              <a:rPr lang="en-US" i="1" dirty="0" err="1">
                <a:solidFill>
                  <a:schemeClr val="dk1"/>
                </a:solidFill>
              </a:rPr>
              <a:t>nagrinėjimo</a:t>
            </a:r>
            <a:r>
              <a:rPr lang="en-US" i="1" dirty="0">
                <a:solidFill>
                  <a:schemeClr val="dk1"/>
                </a:solidFill>
              </a:rPr>
              <a:t> </a:t>
            </a:r>
            <a:r>
              <a:rPr lang="en-US" i="1" dirty="0" err="1">
                <a:solidFill>
                  <a:schemeClr val="dk1"/>
                </a:solidFill>
              </a:rPr>
              <a:t>aspektai</a:t>
            </a:r>
            <a:r>
              <a:rPr lang="en-US" i="1" dirty="0">
                <a:solidFill>
                  <a:schemeClr val="dk1"/>
                </a:solidFill>
              </a:rPr>
              <a:t/>
            </a:r>
            <a:br>
              <a:rPr lang="en-US" i="1" dirty="0">
                <a:solidFill>
                  <a:schemeClr val="dk1"/>
                </a:solidFill>
              </a:rPr>
            </a:br>
            <a:endParaRPr lang="lt-LT" dirty="0"/>
          </a:p>
        </p:txBody>
      </p:sp>
      <p:sp>
        <p:nvSpPr>
          <p:cNvPr id="3" name="Teksto vietos rezervavimo ženklas 2"/>
          <p:cNvSpPr>
            <a:spLocks noGrp="1"/>
          </p:cNvSpPr>
          <p:nvPr>
            <p:ph idx="1"/>
          </p:nvPr>
        </p:nvSpPr>
        <p:spPr/>
        <p:txBody>
          <a:bodyPr/>
          <a:lstStyle/>
          <a:p>
            <a:pPr lvl="0" indent="-342900">
              <a:lnSpc>
                <a:spcPct val="80000"/>
              </a:lnSpc>
              <a:spcBef>
                <a:spcPts val="560"/>
              </a:spcBef>
              <a:buSzPct val="100000"/>
            </a:pPr>
            <a:r>
              <a:rPr lang="en-US" dirty="0" err="1"/>
              <a:t>Ką</a:t>
            </a:r>
            <a:r>
              <a:rPr lang="en-US" dirty="0"/>
              <a:t> </a:t>
            </a:r>
            <a:r>
              <a:rPr lang="en-US" dirty="0" err="1"/>
              <a:t>reiškia</a:t>
            </a:r>
            <a:r>
              <a:rPr lang="en-US" dirty="0"/>
              <a:t> </a:t>
            </a:r>
            <a:r>
              <a:rPr lang="en-US" dirty="0" err="1"/>
              <a:t>būti</a:t>
            </a:r>
            <a:r>
              <a:rPr lang="en-US" dirty="0"/>
              <a:t> </a:t>
            </a:r>
            <a:r>
              <a:rPr lang="en-US" dirty="0" err="1"/>
              <a:t>lietuviu</a:t>
            </a:r>
            <a:r>
              <a:rPr lang="en-US" dirty="0"/>
              <a:t>, </a:t>
            </a:r>
            <a:r>
              <a:rPr lang="en-US" dirty="0" err="1"/>
              <a:t>Lietuvos</a:t>
            </a:r>
            <a:r>
              <a:rPr lang="en-US" dirty="0"/>
              <a:t> </a:t>
            </a:r>
            <a:r>
              <a:rPr lang="en-US" dirty="0" err="1"/>
              <a:t>žmogumi</a:t>
            </a:r>
            <a:r>
              <a:rPr lang="en-US" dirty="0"/>
              <a:t> </a:t>
            </a:r>
            <a:r>
              <a:rPr lang="en-US" dirty="0" err="1"/>
              <a:t>šiandien</a:t>
            </a:r>
            <a:r>
              <a:rPr lang="en-US" dirty="0"/>
              <a:t>?</a:t>
            </a:r>
          </a:p>
          <a:p>
            <a:pPr lvl="0" indent="-342900">
              <a:lnSpc>
                <a:spcPct val="80000"/>
              </a:lnSpc>
              <a:spcBef>
                <a:spcPts val="560"/>
              </a:spcBef>
              <a:buSzPct val="100000"/>
            </a:pPr>
            <a:r>
              <a:rPr lang="en-US" dirty="0" err="1"/>
              <a:t>Ar</a:t>
            </a:r>
            <a:r>
              <a:rPr lang="en-US" dirty="0"/>
              <a:t> </a:t>
            </a:r>
            <a:r>
              <a:rPr lang="en-US" dirty="0" err="1"/>
              <a:t>svarbi</a:t>
            </a:r>
            <a:r>
              <a:rPr lang="en-US" dirty="0"/>
              <a:t> </a:t>
            </a:r>
            <a:r>
              <a:rPr lang="en-US" dirty="0" err="1"/>
              <a:t>šiandien</a:t>
            </a:r>
            <a:r>
              <a:rPr lang="en-US" dirty="0"/>
              <a:t> </a:t>
            </a:r>
            <a:r>
              <a:rPr lang="en-US" dirty="0" err="1"/>
              <a:t>tradicinė</a:t>
            </a:r>
            <a:r>
              <a:rPr lang="en-US" dirty="0"/>
              <a:t> </a:t>
            </a:r>
            <a:r>
              <a:rPr lang="en-US" dirty="0" err="1"/>
              <a:t>pasaulio</a:t>
            </a:r>
            <a:r>
              <a:rPr lang="en-US" dirty="0"/>
              <a:t> </a:t>
            </a:r>
            <a:r>
              <a:rPr lang="en-US" dirty="0" err="1"/>
              <a:t>samprata</a:t>
            </a:r>
            <a:r>
              <a:rPr lang="en-US" dirty="0"/>
              <a:t>?</a:t>
            </a:r>
          </a:p>
          <a:p>
            <a:pPr lvl="0" indent="-342900">
              <a:lnSpc>
                <a:spcPct val="80000"/>
              </a:lnSpc>
              <a:spcBef>
                <a:spcPts val="560"/>
              </a:spcBef>
              <a:buSzPct val="100000"/>
            </a:pPr>
            <a:r>
              <a:rPr lang="en-US" dirty="0" err="1"/>
              <a:t>Kuo</a:t>
            </a:r>
            <a:r>
              <a:rPr lang="en-US" dirty="0"/>
              <a:t> </a:t>
            </a:r>
            <a:r>
              <a:rPr lang="en-US" dirty="0" err="1"/>
              <a:t>grindžiamas</a:t>
            </a:r>
            <a:r>
              <a:rPr lang="en-US" dirty="0"/>
              <a:t> </a:t>
            </a:r>
            <a:r>
              <a:rPr lang="en-US" dirty="0" err="1"/>
              <a:t>asmens</a:t>
            </a:r>
            <a:r>
              <a:rPr lang="en-US" dirty="0"/>
              <a:t> </a:t>
            </a:r>
            <a:r>
              <a:rPr lang="en-US" dirty="0" err="1"/>
              <a:t>ir</a:t>
            </a:r>
            <a:r>
              <a:rPr lang="en-US" dirty="0"/>
              <a:t> </a:t>
            </a:r>
            <a:r>
              <a:rPr lang="en-US" dirty="0" err="1"/>
              <a:t>tautos</a:t>
            </a:r>
            <a:r>
              <a:rPr lang="en-US" dirty="0"/>
              <a:t>, </a:t>
            </a:r>
            <a:r>
              <a:rPr lang="en-US" dirty="0" err="1"/>
              <a:t>asmens</a:t>
            </a:r>
            <a:r>
              <a:rPr lang="en-US" dirty="0"/>
              <a:t> </a:t>
            </a:r>
            <a:r>
              <a:rPr lang="en-US" dirty="0" err="1"/>
              <a:t>ir</a:t>
            </a:r>
            <a:r>
              <a:rPr lang="en-US" dirty="0"/>
              <a:t> </a:t>
            </a:r>
            <a:r>
              <a:rPr lang="en-US" dirty="0" err="1"/>
              <a:t>tėvynės</a:t>
            </a:r>
            <a:r>
              <a:rPr lang="en-US" dirty="0"/>
              <a:t> </a:t>
            </a:r>
            <a:r>
              <a:rPr lang="en-US" dirty="0" err="1"/>
              <a:t>ryšys</a:t>
            </a:r>
            <a:r>
              <a:rPr lang="en-US" dirty="0"/>
              <a:t>?</a:t>
            </a:r>
          </a:p>
          <a:p>
            <a:pPr lvl="0" indent="-342900">
              <a:lnSpc>
                <a:spcPct val="80000"/>
              </a:lnSpc>
              <a:spcBef>
                <a:spcPts val="560"/>
              </a:spcBef>
              <a:buSzPct val="100000"/>
            </a:pPr>
            <a:r>
              <a:rPr lang="en-US" dirty="0" err="1"/>
              <a:t>Tautinė</a:t>
            </a:r>
            <a:r>
              <a:rPr lang="en-US" dirty="0"/>
              <a:t> </a:t>
            </a:r>
            <a:r>
              <a:rPr lang="en-US" dirty="0" err="1"/>
              <a:t>ir</a:t>
            </a:r>
            <a:r>
              <a:rPr lang="en-US" dirty="0"/>
              <a:t> </a:t>
            </a:r>
            <a:r>
              <a:rPr lang="en-US" dirty="0" err="1"/>
              <a:t>pilietinė</a:t>
            </a:r>
            <a:r>
              <a:rPr lang="en-US" dirty="0"/>
              <a:t> </a:t>
            </a:r>
            <a:r>
              <a:rPr lang="en-US" dirty="0" err="1"/>
              <a:t>asmens</a:t>
            </a:r>
            <a:r>
              <a:rPr lang="en-US" dirty="0"/>
              <a:t> </a:t>
            </a:r>
            <a:r>
              <a:rPr lang="en-US" dirty="0" err="1"/>
              <a:t>tapatybė</a:t>
            </a:r>
            <a:r>
              <a:rPr lang="en-US" dirty="0"/>
              <a:t>.</a:t>
            </a:r>
          </a:p>
          <a:p>
            <a:pPr lvl="0" indent="-342900">
              <a:lnSpc>
                <a:spcPct val="80000"/>
              </a:lnSpc>
              <a:spcBef>
                <a:spcPts val="560"/>
              </a:spcBef>
              <a:buSzPct val="100000"/>
            </a:pPr>
            <a:r>
              <a:rPr lang="en-US" dirty="0" err="1"/>
              <a:t>Koks</a:t>
            </a:r>
            <a:r>
              <a:rPr lang="en-US" dirty="0"/>
              <a:t> </a:t>
            </a:r>
            <a:r>
              <a:rPr lang="en-US" dirty="0" err="1"/>
              <a:t>žmogus</a:t>
            </a:r>
            <a:r>
              <a:rPr lang="en-US" dirty="0"/>
              <a:t> – </a:t>
            </a:r>
            <a:r>
              <a:rPr lang="en-US" dirty="0" err="1"/>
              <a:t>tokia</a:t>
            </a:r>
            <a:r>
              <a:rPr lang="en-US" dirty="0"/>
              <a:t> jo </a:t>
            </a:r>
            <a:r>
              <a:rPr lang="en-US" dirty="0" err="1"/>
              <a:t>tėvynė</a:t>
            </a:r>
            <a:r>
              <a:rPr lang="en-US" dirty="0"/>
              <a:t>? </a:t>
            </a:r>
            <a:endParaRPr lang="lt-LT" dirty="0" smtClean="0"/>
          </a:p>
          <a:p>
            <a:pPr lvl="0" indent="-342900">
              <a:lnSpc>
                <a:spcPct val="80000"/>
              </a:lnSpc>
              <a:spcBef>
                <a:spcPts val="560"/>
              </a:spcBef>
              <a:buSzPct val="100000"/>
            </a:pPr>
            <a:r>
              <a:rPr lang="lt-LT" dirty="0" smtClean="0"/>
              <a:t>Vydūno asmenybė.</a:t>
            </a:r>
          </a:p>
          <a:p>
            <a:pPr lvl="0" indent="-342900">
              <a:lnSpc>
                <a:spcPct val="80000"/>
              </a:lnSpc>
              <a:spcBef>
                <a:spcPts val="560"/>
              </a:spcBef>
              <a:buSzPct val="100000"/>
            </a:pPr>
            <a:r>
              <a:rPr lang="lt-LT" dirty="0" smtClean="0"/>
              <a:t>S. Gedos asmenybė.</a:t>
            </a:r>
            <a:endParaRPr lang="en-US" dirty="0"/>
          </a:p>
          <a:p>
            <a:endParaRPr lang="lt-LT" dirty="0"/>
          </a:p>
        </p:txBody>
      </p:sp>
    </p:spTree>
    <p:extLst>
      <p:ext uri="{BB962C8B-B14F-4D97-AF65-F5344CB8AC3E}">
        <p14:creationId xmlns:p14="http://schemas.microsoft.com/office/powerpoint/2010/main" val="1768783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idx="1"/>
          </p:nvPr>
        </p:nvSpPr>
        <p:spPr>
          <a:xfrm>
            <a:off x="179386" y="188911"/>
            <a:ext cx="8964612" cy="648017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III. </a:t>
            </a:r>
            <a:r>
              <a:rPr lang="en-US" sz="2800" b="1" i="0" u="none" strike="noStrike" cap="none" baseline="0" dirty="0" err="1">
                <a:solidFill>
                  <a:schemeClr val="dk1"/>
                </a:solidFill>
                <a:latin typeface="Arial"/>
                <a:ea typeface="Arial"/>
                <a:cs typeface="Arial"/>
                <a:sym typeface="Arial"/>
              </a:rPr>
              <a:t>Kūryba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žmogaus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gyvenime</a:t>
            </a:r>
            <a:r>
              <a:rPr lang="en-US" sz="2800" b="1" i="0" u="none" strike="noStrike" cap="none" baseline="0" dirty="0">
                <a:solidFill>
                  <a:schemeClr val="dk1"/>
                </a:solidFill>
                <a:latin typeface="Arial"/>
                <a:ea typeface="Arial"/>
                <a:cs typeface="Arial"/>
                <a:sym typeface="Arial"/>
              </a:rPr>
              <a:t> (5 </a:t>
            </a:r>
            <a:r>
              <a:rPr lang="en-US" sz="2800" b="1" i="0" u="none" strike="noStrike" cap="none" baseline="0" dirty="0" err="1">
                <a:solidFill>
                  <a:schemeClr val="dk1"/>
                </a:solidFill>
                <a:latin typeface="Arial"/>
                <a:ea typeface="Arial"/>
                <a:cs typeface="Arial"/>
                <a:sym typeface="Arial"/>
              </a:rPr>
              <a:t>pamokos</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 </a:t>
            </a:r>
            <a:r>
              <a:rPr lang="en-US" sz="2800" b="1" i="0" u="none" strike="noStrike" cap="none" baseline="0" dirty="0" err="1">
                <a:solidFill>
                  <a:schemeClr val="dk1"/>
                </a:solidFill>
                <a:latin typeface="Arial"/>
                <a:ea typeface="Arial"/>
                <a:cs typeface="Arial"/>
                <a:sym typeface="Arial"/>
              </a:rPr>
              <a:t>Šeinius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Kuprelis</a:t>
            </a: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O. </a:t>
            </a:r>
            <a:r>
              <a:rPr lang="en-US" sz="2800" b="1" i="0" u="none" strike="noStrike" cap="none" baseline="0" dirty="0" err="1">
                <a:solidFill>
                  <a:schemeClr val="dk1"/>
                </a:solidFill>
                <a:latin typeface="Arial"/>
                <a:ea typeface="Arial"/>
                <a:cs typeface="Arial"/>
                <a:sym typeface="Arial"/>
              </a:rPr>
              <a:t>Vaildas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Doriano</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Grėjaus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portretas</a:t>
            </a:r>
            <a:r>
              <a:rPr lang="en-US" sz="2800" b="1" i="1"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arba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kitas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pasirinktas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užsienio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autoriaus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kūrinys</a:t>
            </a:r>
            <a:endParaRPr lang="en-US"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Font typeface="Arial"/>
              <a:buNone/>
            </a:pPr>
            <a:endParaRPr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0" i="1" u="none" strike="noStrike" cap="none" baseline="0" dirty="0" err="1">
                <a:solidFill>
                  <a:schemeClr val="dk1"/>
                </a:solidFill>
                <a:latin typeface="Arial"/>
                <a:ea typeface="Arial"/>
                <a:cs typeface="Arial"/>
                <a:sym typeface="Arial"/>
              </a:rPr>
              <a:t>Siūlomi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457200" indent="-457200">
              <a:spcBef>
                <a:spcPts val="560"/>
              </a:spcBef>
              <a:buSzPct val="25000"/>
              <a:buFont typeface="Arial" panose="020B0604020202020204" pitchFamily="34" charset="0"/>
              <a:buChar char="•"/>
            </a:pPr>
            <a:r>
              <a:rPr lang="en-US" sz="2800" b="0" i="0" u="none" strike="noStrike" cap="none" baseline="0" dirty="0" err="1">
                <a:solidFill>
                  <a:schemeClr val="dk1"/>
                </a:solidFill>
                <a:latin typeface="Arial"/>
                <a:ea typeface="Arial"/>
                <a:cs typeface="Arial"/>
                <a:sym typeface="Arial"/>
              </a:rPr>
              <a:t>Vaizduotės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saviraiškos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svarba</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Kūrybinio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pašaukimo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paslaptis</a:t>
            </a:r>
            <a:r>
              <a:rPr lang="en-US" sz="28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Meno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tikrovės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kūrėjo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visuomenės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santykis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Kūryba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kaip</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meilės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raiška</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Pasitikėjimas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kitu</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žmogumi</a:t>
            </a:r>
            <a:r>
              <a:rPr lang="en-US" sz="2800" b="0" i="0" u="none" strike="noStrike" cap="none" baseline="0" dirty="0">
                <a:solidFill>
                  <a:schemeClr val="dk1"/>
                </a:solidFill>
                <a:latin typeface="Arial"/>
                <a:ea typeface="Arial"/>
                <a:cs typeface="Arial"/>
                <a:sym typeface="Arial"/>
              </a:rPr>
              <a:t>. </a:t>
            </a:r>
          </a:p>
          <a:p>
            <a:pPr marL="342900" marR="0" lvl="0" indent="-165100" algn="l" rtl="0">
              <a:spcBef>
                <a:spcPts val="56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txBox="1">
            <a:spLocks noGrp="1"/>
          </p:cNvSpPr>
          <p:nvPr>
            <p:ph idx="1"/>
          </p:nvPr>
        </p:nvSpPr>
        <p:spPr>
          <a:xfrm>
            <a:off x="0" y="0"/>
            <a:ext cx="9144000" cy="68580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IV. </a:t>
            </a:r>
            <a:r>
              <a:rPr lang="en-US" sz="2800" b="1" i="0" u="none" strike="noStrike" cap="none" baseline="0" dirty="0" err="1">
                <a:solidFill>
                  <a:schemeClr val="dk1"/>
                </a:solidFill>
                <a:latin typeface="Arial"/>
                <a:ea typeface="Arial"/>
                <a:cs typeface="Arial"/>
                <a:sym typeface="Arial"/>
              </a:rPr>
              <a:t>Dialogas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su</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tradicija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mitas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tautosaka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literatūra</a:t>
            </a:r>
            <a:r>
              <a:rPr lang="en-US" sz="28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(2+4+1+5+18=30)</a:t>
            </a:r>
          </a:p>
          <a:p>
            <a:pPr marL="342900" marR="0" lvl="0" indent="-342900" algn="l" rtl="0">
              <a:lnSpc>
                <a:spcPct val="100000"/>
              </a:lnSpc>
              <a:spcBef>
                <a:spcPts val="560"/>
              </a:spcBef>
              <a:spcAft>
                <a:spcPts val="0"/>
              </a:spcAft>
              <a:buClr>
                <a:schemeClr val="dk1"/>
              </a:buClr>
              <a:buSzPct val="25000"/>
              <a:buFont typeface="Arial"/>
              <a:buNone/>
            </a:pPr>
            <a:r>
              <a:rPr lang="en-US" sz="2800" b="1" i="1" u="none" strike="noStrike" cap="none" baseline="0" dirty="0" err="1">
                <a:solidFill>
                  <a:schemeClr val="dk1"/>
                </a:solidFill>
                <a:latin typeface="Arial"/>
                <a:ea typeface="Arial"/>
                <a:cs typeface="Arial"/>
                <a:sym typeface="Arial"/>
              </a:rPr>
              <a:t>Pokalbis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su</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Marija</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Gimbutiene</a:t>
            </a:r>
            <a:r>
              <a:rPr lang="en-US" sz="2800" b="1"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0" i="0" u="none" strike="noStrike" cap="none" baseline="0" dirty="0" err="1">
                <a:solidFill>
                  <a:schemeClr val="dk1"/>
                </a:solidFill>
                <a:latin typeface="Arial"/>
                <a:ea typeface="Arial"/>
                <a:cs typeface="Arial"/>
                <a:sym typeface="Arial"/>
              </a:rPr>
              <a:t>Iš</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paskutiniųjų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profesorės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Marijos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Gimbutienės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susitikimų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ištraukos</a:t>
            </a:r>
            <a:r>
              <a:rPr lang="en-US" sz="2800" b="0" i="0" u="none" strike="noStrike" cap="none" baseline="0" dirty="0">
                <a:solidFill>
                  <a:schemeClr val="dk1"/>
                </a:solidFill>
                <a:latin typeface="Arial"/>
                <a:ea typeface="Arial"/>
                <a:cs typeface="Arial"/>
                <a:sym typeface="Arial"/>
              </a:rPr>
              <a:t>) (M. </a:t>
            </a:r>
            <a:r>
              <a:rPr lang="en-US" sz="2800" b="0" i="0" u="none" strike="noStrike" cap="none" baseline="0" dirty="0" err="1">
                <a:solidFill>
                  <a:schemeClr val="dk1"/>
                </a:solidFill>
                <a:latin typeface="Arial"/>
                <a:ea typeface="Arial"/>
                <a:cs typeface="Arial"/>
                <a:sym typeface="Arial"/>
              </a:rPr>
              <a:t>Gimbutienė</a:t>
            </a:r>
            <a:r>
              <a:rPr lang="en-US" sz="2800" b="0" i="0" u="none" strike="noStrike" cap="none" baseline="0" dirty="0">
                <a:solidFill>
                  <a:schemeClr val="dk1"/>
                </a:solidFill>
                <a:latin typeface="Arial"/>
                <a:ea typeface="Arial"/>
                <a:cs typeface="Arial"/>
                <a:sym typeface="Arial"/>
              </a:rPr>
              <a:t>.</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Laimos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palytėta</a:t>
            </a:r>
            <a:r>
              <a:rPr lang="en-US" sz="2800" b="0" i="1" u="none" strike="noStrike" cap="none" baseline="0" dirty="0">
                <a:solidFill>
                  <a:schemeClr val="dk1"/>
                </a:solidFill>
                <a:latin typeface="Arial"/>
                <a:ea typeface="Arial"/>
                <a:cs typeface="Arial"/>
                <a:sym typeface="Arial"/>
              </a:rPr>
              <a:t>, p. 115 – 125) </a:t>
            </a:r>
            <a:r>
              <a:rPr lang="en-US" sz="2800" b="1" i="0" u="none" strike="noStrike" cap="none" baseline="0" dirty="0">
                <a:solidFill>
                  <a:schemeClr val="dk1"/>
                </a:solidFill>
                <a:latin typeface="Arial"/>
                <a:ea typeface="Arial"/>
                <a:cs typeface="Arial"/>
                <a:sym typeface="Arial"/>
              </a:rPr>
              <a:t>(2 </a:t>
            </a:r>
            <a:r>
              <a:rPr lang="en-US" sz="2800" b="1" i="0" u="none" strike="noStrike" cap="none" baseline="0" dirty="0" err="1">
                <a:solidFill>
                  <a:schemeClr val="dk1"/>
                </a:solidFill>
                <a:latin typeface="Arial"/>
                <a:ea typeface="Arial"/>
                <a:cs typeface="Arial"/>
                <a:sym typeface="Arial"/>
              </a:rPr>
              <a:t>pamokos</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25000"/>
              <a:buFont typeface="Arial"/>
              <a:buNone/>
            </a:pPr>
            <a:r>
              <a:rPr lang="en-US" sz="2800" b="0" i="1" u="none" strike="noStrike" cap="none" baseline="0" dirty="0" err="1" smtClean="0">
                <a:solidFill>
                  <a:schemeClr val="dk1"/>
                </a:solidFill>
                <a:latin typeface="Arial"/>
                <a:ea typeface="Arial"/>
                <a:cs typeface="Arial"/>
                <a:sym typeface="Arial"/>
              </a:rPr>
              <a:t>Siūlomi</a:t>
            </a:r>
            <a:r>
              <a:rPr lang="en-US" sz="2800" b="0" i="1" u="none" strike="noStrike" cap="none" baseline="0" dirty="0" smtClean="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Etninės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kultūros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savitumas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svarba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šiandien</a:t>
            </a:r>
            <a:r>
              <a:rPr lang="en-US" sz="28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Tradicinės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kultūros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pažinimas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perdavimas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Senosios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šiuolaikinės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kultūros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sandūra</a:t>
            </a:r>
            <a:r>
              <a:rPr lang="en-US" sz="2800" b="0" i="0" u="none" strike="noStrike" cap="none" baseline="0" dirty="0">
                <a:solidFill>
                  <a:schemeClr val="dk1"/>
                </a:solidFill>
                <a:latin typeface="Arial"/>
                <a:ea typeface="Arial"/>
                <a:cs typeface="Arial"/>
                <a:sym typeface="Arial"/>
              </a:rPr>
              <a:t> – </a:t>
            </a:r>
            <a:r>
              <a:rPr lang="en-US" sz="2800" b="0" i="0" u="none" strike="noStrike" cap="none" baseline="0" dirty="0" err="1">
                <a:solidFill>
                  <a:schemeClr val="dk1"/>
                </a:solidFill>
                <a:latin typeface="Arial"/>
                <a:ea typeface="Arial"/>
                <a:cs typeface="Arial"/>
                <a:sym typeface="Arial"/>
              </a:rPr>
              <a:t>praradimai</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atradimai</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114285"/>
              <a:buFont typeface="Arial"/>
              <a:buChar char="•"/>
            </a:pPr>
            <a:r>
              <a:rPr lang="en-US" sz="2800" b="0" i="0" u="none" strike="noStrike" cap="none" baseline="0" dirty="0" err="1">
                <a:solidFill>
                  <a:schemeClr val="dk1"/>
                </a:solidFill>
                <a:latin typeface="Arial"/>
                <a:ea typeface="Arial"/>
                <a:cs typeface="Arial"/>
                <a:sym typeface="Arial"/>
              </a:rPr>
              <a:t>Ką</a:t>
            </a:r>
            <a:r>
              <a:rPr lang="en-US" sz="2800" b="0" i="0" u="none" strike="noStrike" cap="none" baseline="0" dirty="0">
                <a:solidFill>
                  <a:schemeClr val="dk1"/>
                </a:solidFill>
                <a:latin typeface="Arial"/>
                <a:ea typeface="Arial"/>
                <a:cs typeface="Arial"/>
                <a:sym typeface="Arial"/>
              </a:rPr>
              <a:t> mums </a:t>
            </a:r>
            <a:r>
              <a:rPr lang="en-US" sz="2800" b="0" i="0" u="none" strike="noStrike" cap="none" baseline="0" dirty="0" err="1">
                <a:solidFill>
                  <a:schemeClr val="dk1"/>
                </a:solidFill>
                <a:latin typeface="Arial"/>
                <a:ea typeface="Arial"/>
                <a:cs typeface="Arial"/>
                <a:sym typeface="Arial"/>
              </a:rPr>
              <a:t>šiandien</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kalba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mitai</a:t>
            </a:r>
            <a:r>
              <a:rPr lang="en-US" sz="2800" b="0" i="0" u="none" strike="noStrike" cap="none" baseline="0" dirty="0">
                <a:solidFill>
                  <a:schemeClr val="dk1"/>
                </a:solidFill>
                <a:latin typeface="Arial"/>
                <a:ea typeface="Arial"/>
                <a:cs typeface="Arial"/>
                <a:sym typeface="Arial"/>
              </a:rPr>
              <a:t>?</a:t>
            </a:r>
            <a:r>
              <a:rPr lang="en-US" sz="3200" b="0" i="0" u="none" strike="noStrike" cap="none" baseline="0" dirty="0">
                <a:solidFill>
                  <a:schemeClr val="dk1"/>
                </a:solidFill>
                <a:latin typeface="Arial"/>
                <a:ea typeface="Arial"/>
                <a:cs typeface="Arial"/>
                <a:sym typeface="Arial"/>
              </a:rPr>
              <a:t> </a:t>
            </a:r>
            <a:endParaRPr lang="lt-LT" sz="3200" b="0"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114285"/>
              <a:buFont typeface="Arial"/>
              <a:buChar char="•"/>
            </a:pPr>
            <a:r>
              <a:rPr lang="lt-LT" sz="2800" dirty="0" smtClean="0"/>
              <a:t>M. Gimbutienės asmenybė</a:t>
            </a:r>
            <a:r>
              <a:rPr lang="lt-LT" dirty="0" smtClean="0"/>
              <a:t>.</a:t>
            </a:r>
            <a:endParaRPr lang="en-US"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idx="1"/>
          </p:nvPr>
        </p:nvSpPr>
        <p:spPr>
          <a:xfrm>
            <a:off x="0" y="188911"/>
            <a:ext cx="9144000" cy="6397624"/>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25000"/>
              <a:buFont typeface="Arial"/>
              <a:buNone/>
            </a:pPr>
            <a:r>
              <a:rPr lang="en-US" sz="2400" b="1" i="0" u="none" strike="noStrike" cap="none" baseline="0" dirty="0">
                <a:solidFill>
                  <a:schemeClr val="dk1"/>
                </a:solidFill>
                <a:latin typeface="Arial"/>
                <a:ea typeface="Arial"/>
                <a:cs typeface="Arial"/>
                <a:sym typeface="Arial"/>
              </a:rPr>
              <a:t>IV. 1. </a:t>
            </a:r>
            <a:r>
              <a:rPr lang="en-US" sz="2400" b="1" i="0" u="none" strike="noStrike" cap="none" baseline="0" dirty="0" err="1">
                <a:solidFill>
                  <a:schemeClr val="dk1"/>
                </a:solidFill>
                <a:latin typeface="Arial"/>
                <a:ea typeface="Arial"/>
                <a:cs typeface="Arial"/>
                <a:sym typeface="Arial"/>
              </a:rPr>
              <a:t>Mitai</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aiškina</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pasaulį</a:t>
            </a:r>
            <a:r>
              <a:rPr lang="en-US" sz="2400" b="0" i="0" u="none" strike="noStrike" cap="none" baseline="0" dirty="0">
                <a:solidFill>
                  <a:schemeClr val="dk1"/>
                </a:solidFill>
                <a:latin typeface="Arial"/>
                <a:ea typeface="Arial"/>
                <a:cs typeface="Arial"/>
                <a:sym typeface="Arial"/>
              </a:rPr>
              <a:t> </a:t>
            </a:r>
            <a:r>
              <a:rPr lang="en-US" sz="2400" b="1" i="0" u="none" strike="noStrike" cap="none" baseline="0" dirty="0">
                <a:solidFill>
                  <a:schemeClr val="dk1"/>
                </a:solidFill>
                <a:latin typeface="Arial"/>
                <a:ea typeface="Arial"/>
                <a:cs typeface="Arial"/>
                <a:sym typeface="Arial"/>
              </a:rPr>
              <a:t>(4 </a:t>
            </a:r>
            <a:r>
              <a:rPr lang="en-US" sz="2400" b="1" i="0" u="none" strike="noStrike" cap="none" baseline="0" dirty="0" err="1">
                <a:solidFill>
                  <a:schemeClr val="dk1"/>
                </a:solidFill>
                <a:latin typeface="Arial"/>
                <a:ea typeface="Arial"/>
                <a:cs typeface="Arial"/>
                <a:sym typeface="Arial"/>
              </a:rPr>
              <a:t>pamokos</a:t>
            </a:r>
            <a:r>
              <a:rPr lang="en-US" sz="2400" b="1"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Font typeface="Arial"/>
              <a:buNone/>
            </a:pPr>
            <a:endParaRPr sz="2400" b="1" i="0"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SzPct val="25000"/>
              <a:buFont typeface="Arial"/>
              <a:buNone/>
            </a:pPr>
            <a:r>
              <a:rPr lang="en-US" sz="2400" b="1" i="0" u="none" strike="noStrike" cap="none" baseline="0" dirty="0" err="1">
                <a:solidFill>
                  <a:schemeClr val="dk1"/>
                </a:solidFill>
                <a:latin typeface="Arial"/>
                <a:ea typeface="Arial"/>
                <a:cs typeface="Arial"/>
                <a:sym typeface="Arial"/>
              </a:rPr>
              <a:t>Lietuvių</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mitologinės</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sakmės</a:t>
            </a:r>
            <a:r>
              <a:rPr lang="en-US" sz="2400" b="1" i="0" u="none" strike="noStrike" cap="none" baseline="0" dirty="0">
                <a:solidFill>
                  <a:schemeClr val="dk1"/>
                </a:solidFill>
                <a:latin typeface="Arial"/>
                <a:ea typeface="Arial"/>
                <a:cs typeface="Arial"/>
                <a:sym typeface="Arial"/>
              </a:rPr>
              <a:t> </a:t>
            </a:r>
            <a:r>
              <a:rPr lang="en-US" sz="2400" b="0" i="0" u="none" strike="noStrike" cap="none" baseline="0" dirty="0">
                <a:solidFill>
                  <a:schemeClr val="dk1"/>
                </a:solidFill>
                <a:latin typeface="Arial"/>
                <a:ea typeface="Arial"/>
                <a:cs typeface="Arial"/>
                <a:sym typeface="Arial"/>
              </a:rPr>
              <a:t>(</a:t>
            </a:r>
            <a:r>
              <a:rPr lang="en-US" sz="2400" b="0" i="0" u="none" strike="noStrike" cap="none" baseline="0" dirty="0" err="1">
                <a:solidFill>
                  <a:schemeClr val="dk1"/>
                </a:solidFill>
                <a:latin typeface="Arial"/>
                <a:ea typeface="Arial"/>
                <a:cs typeface="Arial"/>
                <a:sym typeface="Arial"/>
              </a:rPr>
              <a:t>apie</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dievus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ir</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kitas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mitines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būtybes</a:t>
            </a:r>
            <a:r>
              <a:rPr lang="en-US" sz="2400" b="0" i="0" u="none" strike="noStrike" cap="none" baseline="0" dirty="0" smtClean="0">
                <a:solidFill>
                  <a:schemeClr val="dk1"/>
                </a:solidFill>
                <a:latin typeface="Arial"/>
                <a:ea typeface="Arial"/>
                <a:cs typeface="Arial"/>
                <a:sym typeface="Arial"/>
              </a:rPr>
              <a:t>)</a:t>
            </a:r>
            <a:r>
              <a:rPr lang="lt-LT" sz="2400" b="0" i="0" u="none" strike="noStrike" cap="none" baseline="0" dirty="0" smtClean="0">
                <a:solidFill>
                  <a:schemeClr val="dk1"/>
                </a:solidFill>
                <a:latin typeface="Arial"/>
                <a:ea typeface="Arial"/>
                <a:cs typeface="Arial"/>
                <a:sym typeface="Arial"/>
              </a:rPr>
              <a:t> (</a:t>
            </a:r>
            <a:r>
              <a:rPr lang="en-US" sz="2400" b="0" i="0" u="none" strike="noStrike" cap="none" baseline="0" dirty="0" smtClean="0">
                <a:solidFill>
                  <a:schemeClr val="dk1"/>
                </a:solidFill>
                <a:latin typeface="Arial"/>
                <a:ea typeface="Arial"/>
                <a:cs typeface="Arial"/>
                <a:sym typeface="Arial"/>
              </a:rPr>
              <a:t>3 </a:t>
            </a:r>
            <a:r>
              <a:rPr lang="en-US" sz="2400" b="0" i="0" u="none" strike="noStrike" cap="none" baseline="0" dirty="0" err="1" smtClean="0">
                <a:solidFill>
                  <a:schemeClr val="dk1"/>
                </a:solidFill>
                <a:latin typeface="Arial"/>
                <a:ea typeface="Arial"/>
                <a:cs typeface="Arial"/>
                <a:sym typeface="Arial"/>
              </a:rPr>
              <a:t>pamokos</a:t>
            </a:r>
            <a:r>
              <a:rPr lang="en-US" sz="2400" b="0" i="0" u="none" strike="noStrike" cap="none" baseline="0" dirty="0" smtClean="0">
                <a:solidFill>
                  <a:schemeClr val="dk1"/>
                </a:solidFill>
                <a:latin typeface="Arial"/>
                <a:ea typeface="Arial"/>
                <a:cs typeface="Arial"/>
                <a:sym typeface="Arial"/>
              </a:rPr>
              <a:t>)</a:t>
            </a:r>
            <a:endParaRPr lang="en-US" sz="2400" b="0" i="0"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Font typeface="Arial"/>
              <a:buNone/>
            </a:pPr>
            <a:endParaRPr sz="2400" b="1" i="0"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SzPct val="25000"/>
              <a:buFont typeface="Arial"/>
              <a:buNone/>
            </a:pPr>
            <a:r>
              <a:rPr lang="en-US" sz="2400" b="1" i="0" u="none" strike="noStrike" cap="none" baseline="0" dirty="0" err="1">
                <a:solidFill>
                  <a:schemeClr val="dk1"/>
                </a:solidFill>
                <a:latin typeface="Arial"/>
                <a:ea typeface="Arial"/>
                <a:cs typeface="Arial"/>
                <a:sym typeface="Arial"/>
              </a:rPr>
              <a:t>Pasakojimai</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apie</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Sovijų</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Vaidevutį</a:t>
            </a:r>
            <a:r>
              <a:rPr lang="en-US" sz="2400" b="1" i="0" u="none" strike="noStrike" cap="none" baseline="0" dirty="0">
                <a:solidFill>
                  <a:schemeClr val="dk1"/>
                </a:solidFill>
                <a:latin typeface="Arial"/>
                <a:ea typeface="Arial"/>
                <a:cs typeface="Arial"/>
                <a:sym typeface="Arial"/>
              </a:rPr>
              <a:t>, </a:t>
            </a:r>
            <a:r>
              <a:rPr lang="en-US" sz="2400" b="1" i="0" u="none" strike="noStrike" cap="none" baseline="0" dirty="0" err="1">
                <a:solidFill>
                  <a:schemeClr val="dk1"/>
                </a:solidFill>
                <a:latin typeface="Arial"/>
                <a:ea typeface="Arial"/>
                <a:cs typeface="Arial"/>
                <a:sym typeface="Arial"/>
              </a:rPr>
              <a:t>Palemoną</a:t>
            </a:r>
            <a:r>
              <a:rPr lang="en-US" sz="2400" b="1" i="0" u="none" strike="noStrike" cap="none" baseline="0" dirty="0">
                <a:solidFill>
                  <a:schemeClr val="dk1"/>
                </a:solidFill>
                <a:latin typeface="Arial"/>
                <a:ea typeface="Arial"/>
                <a:cs typeface="Arial"/>
                <a:sym typeface="Arial"/>
              </a:rPr>
              <a:t> (1 </a:t>
            </a:r>
            <a:r>
              <a:rPr lang="en-US" sz="2400" b="1" i="0" u="none" strike="noStrike" cap="none" baseline="0" dirty="0" err="1">
                <a:solidFill>
                  <a:schemeClr val="dk1"/>
                </a:solidFill>
                <a:latin typeface="Arial"/>
                <a:ea typeface="Arial"/>
                <a:cs typeface="Arial"/>
                <a:sym typeface="Arial"/>
              </a:rPr>
              <a:t>pamoka</a:t>
            </a:r>
            <a:r>
              <a:rPr lang="en-US" sz="2400" b="1"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25000"/>
              <a:buFont typeface="Arial"/>
              <a:buNone/>
            </a:pPr>
            <a:r>
              <a:rPr lang="en-US" sz="2400" b="0" i="1" u="none" strike="noStrike" cap="none" baseline="0" dirty="0" err="1">
                <a:solidFill>
                  <a:schemeClr val="dk1"/>
                </a:solidFill>
                <a:latin typeface="Arial"/>
                <a:ea typeface="Arial"/>
                <a:cs typeface="Arial"/>
                <a:sym typeface="Arial"/>
              </a:rPr>
              <a:t>Siūlomi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nagrinėjimo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aspektai</a:t>
            </a:r>
            <a:endParaRPr lang="en-US" sz="2400" b="0"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a:solidFill>
                  <a:schemeClr val="dk1"/>
                </a:solidFill>
                <a:latin typeface="Arial"/>
                <a:ea typeface="Arial"/>
                <a:cs typeface="Arial"/>
                <a:sym typeface="Arial"/>
              </a:rPr>
              <a:t>Mito </a:t>
            </a:r>
            <a:r>
              <a:rPr lang="en-US" sz="2400" b="0" i="0" u="none" strike="noStrike" cap="none" baseline="0" dirty="0" err="1">
                <a:solidFill>
                  <a:schemeClr val="dk1"/>
                </a:solidFill>
                <a:latin typeface="Arial"/>
                <a:ea typeface="Arial"/>
                <a:cs typeface="Arial"/>
                <a:sym typeface="Arial"/>
              </a:rPr>
              <a:t>universalumas</a:t>
            </a:r>
            <a:r>
              <a:rPr lang="en-US" sz="2400" b="0" i="0"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Mitai</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tautosakoje</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ir</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kultūroje</a:t>
            </a:r>
            <a:r>
              <a:rPr lang="en-US" sz="2400" b="0" i="0"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Žmogus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ir</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mitinės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būtybės</a:t>
            </a:r>
            <a:r>
              <a:rPr lang="en-US" sz="2400" b="0" i="0"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Likimo</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laimės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dalios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samprata</a:t>
            </a:r>
            <a:r>
              <a:rPr lang="en-US" sz="2400" b="0" i="0"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Lietuvių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kilmės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mitų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pagrindinės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reikšmės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ir</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idėjos</a:t>
            </a:r>
            <a:r>
              <a:rPr lang="en-US" sz="2400" b="0"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Kilmės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mitų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svarba</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bendruomenės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tapatybei</a:t>
            </a:r>
            <a:r>
              <a:rPr lang="en-US" sz="2400" b="0"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Baltų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ir</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lietuvių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kilmės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pasakojimų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sąsajos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su</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Antika</a:t>
            </a:r>
            <a:r>
              <a:rPr lang="en-US" sz="2400" b="0"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Baltų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istorinė</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vaizduotė</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baltų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tautų</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giminystės</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suvokimas</a:t>
            </a:r>
            <a:r>
              <a:rPr lang="en-US" sz="2400" b="0" i="0"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0" u="none" strike="noStrike" cap="none" baseline="0" dirty="0" err="1">
                <a:solidFill>
                  <a:schemeClr val="dk1"/>
                </a:solidFill>
                <a:latin typeface="Arial"/>
                <a:ea typeface="Arial"/>
                <a:cs typeface="Arial"/>
                <a:sym typeface="Arial"/>
              </a:rPr>
              <a:t>Ką</a:t>
            </a:r>
            <a:r>
              <a:rPr lang="en-US" sz="2400" b="0" i="0" u="none" strike="noStrike" cap="none" baseline="0" dirty="0">
                <a:solidFill>
                  <a:schemeClr val="dk1"/>
                </a:solidFill>
                <a:latin typeface="Arial"/>
                <a:ea typeface="Arial"/>
                <a:cs typeface="Arial"/>
                <a:sym typeface="Arial"/>
              </a:rPr>
              <a:t> mums </a:t>
            </a:r>
            <a:r>
              <a:rPr lang="en-US" sz="2400" b="0" i="0" u="none" strike="noStrike" cap="none" baseline="0" dirty="0" err="1">
                <a:solidFill>
                  <a:schemeClr val="dk1"/>
                </a:solidFill>
                <a:latin typeface="Arial"/>
                <a:ea typeface="Arial"/>
                <a:cs typeface="Arial"/>
                <a:sym typeface="Arial"/>
              </a:rPr>
              <a:t>šiandien</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kalba</a:t>
            </a:r>
            <a:r>
              <a:rPr lang="en-US" sz="2400" b="0" i="0" u="none" strike="noStrike" cap="none" baseline="0" dirty="0">
                <a:solidFill>
                  <a:schemeClr val="dk1"/>
                </a:solidFill>
                <a:latin typeface="Arial"/>
                <a:ea typeface="Arial"/>
                <a:cs typeface="Arial"/>
                <a:sym typeface="Arial"/>
              </a:rPr>
              <a:t> </a:t>
            </a:r>
            <a:r>
              <a:rPr lang="en-US" sz="2400" b="0" i="0" u="none" strike="noStrike" cap="none" baseline="0" dirty="0" err="1">
                <a:solidFill>
                  <a:schemeClr val="dk1"/>
                </a:solidFill>
                <a:latin typeface="Arial"/>
                <a:ea typeface="Arial"/>
                <a:cs typeface="Arial"/>
                <a:sym typeface="Arial"/>
              </a:rPr>
              <a:t>mitai</a:t>
            </a:r>
            <a:r>
              <a:rPr lang="en-US" sz="2400" b="0" i="0" u="none" strike="noStrike" cap="none" baseline="0" dirty="0">
                <a:solidFill>
                  <a:schemeClr val="dk1"/>
                </a:solidFill>
                <a:latin typeface="Arial"/>
                <a:ea typeface="Arial"/>
                <a:cs typeface="Arial"/>
                <a:sym typeface="Arial"/>
              </a:rPr>
              <a:t>?</a:t>
            </a:r>
            <a:r>
              <a:rPr lang="en-US" sz="18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idx="1"/>
          </p:nvPr>
        </p:nvSpPr>
        <p:spPr>
          <a:xfrm>
            <a:off x="179386" y="188911"/>
            <a:ext cx="8964612" cy="644207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IV. 2. Pasakos gyvybingumas</a:t>
            </a:r>
            <a:r>
              <a:rPr lang="en-US" sz="2800" b="0" i="0" u="none" strike="noStrike" cap="none" baseline="0">
                <a:solidFill>
                  <a:schemeClr val="dk1"/>
                </a:solidFill>
                <a:latin typeface="Arial"/>
                <a:ea typeface="Arial"/>
                <a:cs typeface="Arial"/>
                <a:sym typeface="Arial"/>
              </a:rPr>
              <a:t> </a:t>
            </a:r>
            <a:r>
              <a:rPr lang="en-US" sz="2800" b="1" i="0" u="none" strike="noStrike" cap="none" baseline="0">
                <a:solidFill>
                  <a:schemeClr val="dk1"/>
                </a:solidFill>
                <a:latin typeface="Arial"/>
                <a:ea typeface="Arial"/>
                <a:cs typeface="Arial"/>
                <a:sym typeface="Arial"/>
              </a:rPr>
              <a:t>(1 pamoka)</a:t>
            </a:r>
          </a:p>
          <a:p>
            <a:pPr marL="342900" marR="0" lvl="0" indent="-342900" algn="l" rtl="0">
              <a:lnSpc>
                <a:spcPct val="100000"/>
              </a:lnSpc>
              <a:spcBef>
                <a:spcPts val="560"/>
              </a:spcBef>
              <a:spcAft>
                <a:spcPts val="0"/>
              </a:spcAft>
              <a:buClr>
                <a:schemeClr val="dk1"/>
              </a:buClr>
              <a:buFont typeface="Arial"/>
              <a:buNone/>
            </a:pPr>
            <a:endParaRPr sz="2800" b="1" i="1" u="none" strike="noStrike" cap="none" baseline="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1" u="none" strike="noStrike" cap="none" baseline="0">
                <a:solidFill>
                  <a:schemeClr val="dk1"/>
                </a:solidFill>
                <a:latin typeface="Arial"/>
                <a:ea typeface="Arial"/>
                <a:cs typeface="Arial"/>
                <a:sym typeface="Arial"/>
              </a:rPr>
              <a:t>Eglė žalčių karalienė</a:t>
            </a:r>
          </a:p>
          <a:p>
            <a:pPr marL="342900" marR="0" lvl="0" indent="-342900" algn="l" rtl="0">
              <a:lnSpc>
                <a:spcPct val="100000"/>
              </a:lnSpc>
              <a:spcBef>
                <a:spcPts val="560"/>
              </a:spcBef>
              <a:spcAft>
                <a:spcPts val="0"/>
              </a:spcAft>
              <a:buClr>
                <a:schemeClr val="dk1"/>
              </a:buClr>
              <a:buSzPct val="25000"/>
              <a:buFont typeface="Arial"/>
              <a:buNone/>
            </a:pPr>
            <a:r>
              <a:rPr lang="en-US" sz="28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Pasakos perteikiamos egzistencinės patirtys. </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Pasakos struktūra.</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Pasakos herojus. Herojė moteris.</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Pasakos ryšys su mitu. </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idx="1"/>
          </p:nvPr>
        </p:nvSpPr>
        <p:spPr>
          <a:xfrm>
            <a:off x="0" y="0"/>
            <a:ext cx="9144000" cy="68580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IV. 3 </a:t>
            </a:r>
            <a:r>
              <a:rPr lang="en-US" sz="2800" b="1" i="0" u="none" strike="noStrike" cap="none" baseline="0" dirty="0" err="1">
                <a:solidFill>
                  <a:schemeClr val="dk1"/>
                </a:solidFill>
                <a:latin typeface="Arial"/>
                <a:ea typeface="Arial"/>
                <a:cs typeface="Arial"/>
                <a:sym typeface="Arial"/>
              </a:rPr>
              <a:t>Liaudies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daina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dainiškoji</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poezija</a:t>
            </a:r>
            <a:r>
              <a:rPr lang="en-US" sz="2800" b="0" i="0" u="none" strike="noStrike" cap="none" baseline="0" dirty="0">
                <a:solidFill>
                  <a:schemeClr val="dk1"/>
                </a:solidFill>
                <a:latin typeface="Arial"/>
                <a:ea typeface="Arial"/>
                <a:cs typeface="Arial"/>
                <a:sym typeface="Arial"/>
              </a:rPr>
              <a:t> </a:t>
            </a:r>
            <a:r>
              <a:rPr lang="en-US" sz="2800" b="1" i="0" u="none" strike="noStrike" cap="none" baseline="0" dirty="0">
                <a:solidFill>
                  <a:schemeClr val="dk1"/>
                </a:solidFill>
                <a:latin typeface="Arial"/>
                <a:ea typeface="Arial"/>
                <a:cs typeface="Arial"/>
                <a:sym typeface="Arial"/>
              </a:rPr>
              <a:t>(5 </a:t>
            </a:r>
            <a:r>
              <a:rPr lang="en-US" sz="2800" b="1" i="0" u="none" strike="noStrike" cap="none" baseline="0" dirty="0" err="1">
                <a:solidFill>
                  <a:schemeClr val="dk1"/>
                </a:solidFill>
                <a:latin typeface="Arial"/>
                <a:ea typeface="Arial"/>
                <a:cs typeface="Arial"/>
                <a:sym typeface="Arial"/>
              </a:rPr>
              <a:t>pamokos</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Liaudies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smtClean="0">
                <a:solidFill>
                  <a:schemeClr val="dk1"/>
                </a:solidFill>
                <a:latin typeface="Arial"/>
                <a:ea typeface="Arial"/>
                <a:cs typeface="Arial"/>
                <a:sym typeface="Arial"/>
              </a:rPr>
              <a:t>daina</a:t>
            </a:r>
            <a:r>
              <a:rPr lang="lt-LT" sz="2800" b="1" dirty="0"/>
              <a:t> </a:t>
            </a:r>
            <a:r>
              <a:rPr lang="lt-LT" sz="2800" b="1" dirty="0" smtClean="0"/>
              <a:t>(</a:t>
            </a:r>
            <a:r>
              <a:rPr lang="en-US" sz="2800" b="1" dirty="0" smtClean="0"/>
              <a:t>3 </a:t>
            </a:r>
            <a:r>
              <a:rPr lang="lt-LT" sz="2800" b="1" dirty="0" smtClean="0"/>
              <a:t>pasirinktos dainos)</a:t>
            </a:r>
            <a:endParaRPr lang="lt-LT" sz="2800" b="1"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smtClean="0">
                <a:solidFill>
                  <a:schemeClr val="dk1"/>
                </a:solidFill>
                <a:latin typeface="Arial"/>
                <a:ea typeface="Arial"/>
                <a:cs typeface="Arial"/>
                <a:sym typeface="Arial"/>
              </a:rPr>
              <a:t>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Strazdas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Strazdas</a:t>
            </a:r>
            <a:r>
              <a:rPr lang="en-US" sz="2800" b="1"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A. </a:t>
            </a:r>
            <a:r>
              <a:rPr lang="en-US" sz="2800" b="1" i="0" u="none" strike="noStrike" cap="none" baseline="0" dirty="0" err="1">
                <a:solidFill>
                  <a:schemeClr val="dk1"/>
                </a:solidFill>
                <a:latin typeface="Arial"/>
                <a:ea typeface="Arial"/>
                <a:cs typeface="Arial"/>
                <a:sym typeface="Arial"/>
              </a:rPr>
              <a:t>Vienažindys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Ilgu</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ilgu</a:t>
            </a:r>
            <a:r>
              <a:rPr lang="en-US" sz="2800" b="1" i="1" u="none" strike="noStrike" cap="none" baseline="0" dirty="0">
                <a:solidFill>
                  <a:schemeClr val="dk1"/>
                </a:solidFill>
                <a:latin typeface="Arial"/>
                <a:ea typeface="Arial"/>
                <a:cs typeface="Arial"/>
                <a:sym typeface="Arial"/>
              </a:rPr>
              <a:t> man ant </a:t>
            </a:r>
            <a:r>
              <a:rPr lang="en-US" sz="2800" b="1" i="1" u="none" strike="noStrike" cap="none" baseline="0" dirty="0" err="1">
                <a:solidFill>
                  <a:schemeClr val="dk1"/>
                </a:solidFill>
                <a:latin typeface="Arial"/>
                <a:ea typeface="Arial"/>
                <a:cs typeface="Arial"/>
                <a:sym typeface="Arial"/>
              </a:rPr>
              <a:t>svieto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arba</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Linksminkimos</a:t>
            </a: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M. </a:t>
            </a:r>
            <a:r>
              <a:rPr lang="en-US" sz="2800" b="1" i="0" u="none" strike="noStrike" cap="none" baseline="0" dirty="0" err="1">
                <a:solidFill>
                  <a:schemeClr val="dk1"/>
                </a:solidFill>
                <a:latin typeface="Arial"/>
                <a:ea typeface="Arial"/>
                <a:cs typeface="Arial"/>
                <a:sym typeface="Arial"/>
              </a:rPr>
              <a:t>Martinaitis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a:solidFill>
                  <a:schemeClr val="dk1"/>
                </a:solidFill>
                <a:latin typeface="Arial"/>
                <a:ea typeface="Arial"/>
                <a:cs typeface="Arial"/>
                <a:sym typeface="Arial"/>
              </a:rPr>
              <a:t>Kai </a:t>
            </a:r>
            <a:r>
              <a:rPr lang="en-US" sz="2800" b="1" i="1" u="none" strike="noStrike" cap="none" baseline="0" dirty="0" err="1">
                <a:solidFill>
                  <a:schemeClr val="dk1"/>
                </a:solidFill>
                <a:latin typeface="Arial"/>
                <a:ea typeface="Arial"/>
                <a:cs typeface="Arial"/>
                <a:sym typeface="Arial"/>
              </a:rPr>
              <a:t>sirpsta</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vyšnios</a:t>
            </a:r>
            <a:r>
              <a:rPr lang="en-US" sz="2800" b="0"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400" b="0" i="1" u="none" strike="noStrike" cap="none" baseline="0" dirty="0" err="1" smtClean="0">
                <a:solidFill>
                  <a:schemeClr val="dk1"/>
                </a:solidFill>
                <a:latin typeface="Arial"/>
                <a:ea typeface="Arial"/>
                <a:cs typeface="Arial"/>
                <a:sym typeface="Arial"/>
              </a:rPr>
              <a:t>Siūlomi</a:t>
            </a:r>
            <a:r>
              <a:rPr lang="en-US" sz="2400" b="0" i="1" u="none" strike="noStrike" cap="none" baseline="0" dirty="0" smtClean="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nagrinėjimo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aspektai</a:t>
            </a:r>
            <a:endParaRPr lang="en-US" sz="24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Liaudies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dainų</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pasaulis</a:t>
            </a:r>
            <a:r>
              <a:rPr lang="en-US" sz="2400" b="0" i="1" u="none" strike="noStrike" cap="none" baseline="0" dirty="0">
                <a:solidFill>
                  <a:schemeClr val="dk1"/>
                </a:solidFill>
                <a:latin typeface="Arial"/>
                <a:ea typeface="Arial"/>
                <a:cs typeface="Arial"/>
                <a:sym typeface="Arial"/>
              </a:rPr>
              <a:t> – </a:t>
            </a:r>
            <a:r>
              <a:rPr lang="en-US" sz="2400" b="0" i="1" u="none" strike="noStrike" cap="none" baseline="0" dirty="0" err="1">
                <a:solidFill>
                  <a:schemeClr val="dk1"/>
                </a:solidFill>
                <a:latin typeface="Arial"/>
                <a:ea typeface="Arial"/>
                <a:cs typeface="Arial"/>
                <a:sym typeface="Arial"/>
              </a:rPr>
              <a:t>tradicinės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pasaulėjautos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išraiška</a:t>
            </a:r>
            <a:r>
              <a:rPr lang="en-US" sz="2400" b="0"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Jauno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žmogaus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paveikslas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dainose</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Etiniai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dainų</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idealai</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114285"/>
              <a:buFont typeface="Arial"/>
              <a:buChar char="•"/>
            </a:pPr>
            <a:r>
              <a:rPr lang="en-US" sz="2400" b="0" i="1" u="none" strike="noStrike" cap="none" baseline="0" dirty="0" err="1">
                <a:solidFill>
                  <a:schemeClr val="dk1"/>
                </a:solidFill>
                <a:latin typeface="Arial"/>
                <a:ea typeface="Arial"/>
                <a:cs typeface="Arial"/>
                <a:sym typeface="Arial"/>
              </a:rPr>
              <a:t>Lyrinė</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lietuvių</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dainų</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tradicija</a:t>
            </a:r>
            <a:r>
              <a:rPr lang="en-US" sz="2400" b="0" i="1" u="none" strike="noStrike" cap="none" baseline="0" dirty="0">
                <a:solidFill>
                  <a:schemeClr val="dk1"/>
                </a:solidFill>
                <a:latin typeface="Arial"/>
                <a:ea typeface="Arial"/>
                <a:cs typeface="Arial"/>
                <a:sym typeface="Arial"/>
              </a:rPr>
              <a:t>.</a:t>
            </a:r>
            <a:r>
              <a:rPr lang="en-US" sz="2400" b="0" i="0" u="none" strike="noStrike" cap="none" baseline="0" dirty="0">
                <a:solidFill>
                  <a:schemeClr val="dk1"/>
                </a:solidFill>
                <a:latin typeface="Arial"/>
                <a:ea typeface="Arial"/>
                <a:cs typeface="Arial"/>
                <a:sym typeface="Arial"/>
              </a:rPr>
              <a:t> </a:t>
            </a:r>
            <a:endParaRPr lang="lt-LT" sz="2400" b="0"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114285"/>
              <a:buFont typeface="Arial"/>
              <a:buChar char="•"/>
            </a:pPr>
            <a:r>
              <a:rPr lang="lt-LT" sz="2400" dirty="0" smtClean="0"/>
              <a:t>A. Strazdo asmenybė.</a:t>
            </a:r>
            <a:endParaRPr lang="en-US" sz="24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Shape 303"/>
          <p:cNvSpPr txBox="1">
            <a:spLocks noGrp="1"/>
          </p:cNvSpPr>
          <p:nvPr>
            <p:ph idx="1"/>
          </p:nvPr>
        </p:nvSpPr>
        <p:spPr>
          <a:xfrm>
            <a:off x="0" y="260350"/>
            <a:ext cx="8964612" cy="633571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IV. 4. </a:t>
            </a:r>
            <a:r>
              <a:rPr lang="en-US" sz="2800" b="1" i="0" u="none" strike="noStrike" cap="none" baseline="0" dirty="0" err="1">
                <a:solidFill>
                  <a:schemeClr val="dk1"/>
                </a:solidFill>
                <a:latin typeface="Arial"/>
                <a:ea typeface="Arial"/>
                <a:cs typeface="Arial"/>
                <a:sym typeface="Arial"/>
              </a:rPr>
              <a:t>Tapatybės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raiška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literatūroje</a:t>
            </a:r>
            <a:r>
              <a:rPr lang="en-US" sz="2800" b="1" i="0" u="none" strike="noStrike" cap="none" baseline="0" dirty="0">
                <a:solidFill>
                  <a:schemeClr val="dk1"/>
                </a:solidFill>
                <a:latin typeface="Arial"/>
                <a:ea typeface="Arial"/>
                <a:cs typeface="Arial"/>
                <a:sym typeface="Arial"/>
              </a:rPr>
              <a:t> (18 </a:t>
            </a:r>
            <a:r>
              <a:rPr lang="en-US" sz="2800" b="1" i="0" u="none" strike="noStrike" cap="none" baseline="0" dirty="0" err="1">
                <a:solidFill>
                  <a:schemeClr val="dk1"/>
                </a:solidFill>
                <a:latin typeface="Arial"/>
                <a:ea typeface="Arial"/>
                <a:cs typeface="Arial"/>
                <a:sym typeface="Arial"/>
              </a:rPr>
              <a:t>pamokų</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K. </a:t>
            </a:r>
            <a:r>
              <a:rPr lang="en-US" sz="2800" b="1" i="0" u="none" strike="noStrike" cap="none" baseline="0" dirty="0" err="1">
                <a:solidFill>
                  <a:schemeClr val="dk1"/>
                </a:solidFill>
                <a:latin typeface="Arial"/>
                <a:ea typeface="Arial"/>
                <a:cs typeface="Arial"/>
                <a:sym typeface="Arial"/>
              </a:rPr>
              <a:t>Donelaitis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Metai</a:t>
            </a:r>
            <a:r>
              <a:rPr lang="en-US" sz="2800" b="1" i="1" u="none" strike="noStrike" cap="none" baseline="0" dirty="0">
                <a:solidFill>
                  <a:schemeClr val="dk1"/>
                </a:solidFill>
                <a:latin typeface="Arial"/>
                <a:ea typeface="Arial"/>
                <a:cs typeface="Arial"/>
                <a:sym typeface="Arial"/>
              </a:rPr>
              <a:t> </a:t>
            </a:r>
            <a:r>
              <a:rPr lang="en-US" sz="2800" b="0" i="0" u="none" strike="noStrike" cap="none" baseline="0" dirty="0">
                <a:solidFill>
                  <a:schemeClr val="dk1"/>
                </a:solidFill>
                <a:latin typeface="Arial"/>
                <a:ea typeface="Arial"/>
                <a:cs typeface="Arial"/>
                <a:sym typeface="Arial"/>
              </a:rPr>
              <a:t>(</a:t>
            </a:r>
            <a:r>
              <a:rPr lang="en-US" sz="2800" b="0" i="0" u="none" strike="noStrike" cap="none" baseline="0" dirty="0" err="1">
                <a:solidFill>
                  <a:schemeClr val="dk1"/>
                </a:solidFill>
                <a:latin typeface="Arial"/>
                <a:ea typeface="Arial"/>
                <a:cs typeface="Arial"/>
                <a:sym typeface="Arial"/>
              </a:rPr>
              <a:t>ištraukos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Žemaitė</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a:solidFill>
                  <a:schemeClr val="dk1"/>
                </a:solidFill>
                <a:latin typeface="Arial"/>
                <a:ea typeface="Arial"/>
                <a:cs typeface="Arial"/>
                <a:sym typeface="Arial"/>
              </a:rPr>
              <a:t>Marti</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 </a:t>
            </a:r>
            <a:r>
              <a:rPr lang="en-US" sz="2800" b="1" i="0" u="none" strike="noStrike" cap="none" baseline="0" dirty="0" err="1">
                <a:solidFill>
                  <a:schemeClr val="dk1"/>
                </a:solidFill>
                <a:latin typeface="Arial"/>
                <a:ea typeface="Arial"/>
                <a:cs typeface="Arial"/>
                <a:sym typeface="Arial"/>
              </a:rPr>
              <a:t>Krėvė</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Skerdžius</a:t>
            </a: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 </a:t>
            </a:r>
            <a:r>
              <a:rPr lang="en-US" sz="2800" b="1" i="0" u="none" strike="noStrike" cap="none" baseline="0" dirty="0" err="1">
                <a:solidFill>
                  <a:schemeClr val="dk1"/>
                </a:solidFill>
                <a:latin typeface="Arial"/>
                <a:ea typeface="Arial"/>
                <a:cs typeface="Arial"/>
                <a:sym typeface="Arial"/>
              </a:rPr>
              <a:t>Simonaitytė</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Aukštujų</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Šimonių</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likimas</a:t>
            </a:r>
            <a:r>
              <a:rPr lang="en-US" sz="2800" b="1"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L. </a:t>
            </a:r>
            <a:r>
              <a:rPr lang="en-US" sz="2800" b="1" i="0" u="none" strike="noStrike" cap="none" baseline="0" dirty="0" err="1">
                <a:solidFill>
                  <a:schemeClr val="dk1"/>
                </a:solidFill>
                <a:latin typeface="Arial"/>
                <a:ea typeface="Arial"/>
                <a:cs typeface="Arial"/>
                <a:sym typeface="Arial"/>
              </a:rPr>
              <a:t>Baliukevičius-Dzūkas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Dienoraštis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ištraukos</a:t>
            </a:r>
            <a:r>
              <a:rPr lang="en-US" sz="2800" b="1"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R. </a:t>
            </a:r>
            <a:r>
              <a:rPr lang="en-US" sz="2800" b="1" i="0" u="none" strike="noStrike" cap="none" baseline="0" dirty="0" err="1">
                <a:solidFill>
                  <a:schemeClr val="dk1"/>
                </a:solidFill>
                <a:latin typeface="Arial"/>
                <a:ea typeface="Arial"/>
                <a:cs typeface="Arial"/>
                <a:sym typeface="Arial"/>
              </a:rPr>
              <a:t>Granauskas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a:solidFill>
                  <a:schemeClr val="dk1"/>
                </a:solidFill>
                <a:latin typeface="Arial"/>
                <a:ea typeface="Arial"/>
                <a:cs typeface="Arial"/>
                <a:sym typeface="Arial"/>
              </a:rPr>
              <a:t>Kai </a:t>
            </a:r>
            <a:r>
              <a:rPr lang="en-US" sz="2800" b="1" i="1" u="none" strike="noStrike" cap="none" baseline="0" dirty="0" err="1">
                <a:solidFill>
                  <a:schemeClr val="dk1"/>
                </a:solidFill>
                <a:latin typeface="Arial"/>
                <a:ea typeface="Arial"/>
                <a:cs typeface="Arial"/>
                <a:sym typeface="Arial"/>
              </a:rPr>
              <a:t>šlama</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ąžuolai</a:t>
            </a:r>
            <a:r>
              <a:rPr lang="en-US" sz="2800" b="1" i="1"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arba</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Liūdnosios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upės</a:t>
            </a:r>
            <a:r>
              <a:rPr lang="en-US" sz="2800" b="0" i="0" u="none" strike="noStrike" cap="none" baseline="0" dirty="0">
                <a:solidFill>
                  <a:schemeClr val="dk1"/>
                </a:solidFill>
                <a:latin typeface="Arial"/>
                <a:ea typeface="Arial"/>
                <a:cs typeface="Arial"/>
                <a:sym typeface="Arial"/>
              </a:rPr>
              <a:t> </a:t>
            </a:r>
            <a:endParaRPr lang="lt-LT" sz="2800" b="0"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lt-LT" sz="2800" b="1" dirty="0" smtClean="0"/>
              <a:t>A. Landsbergis </a:t>
            </a:r>
            <a:r>
              <a:rPr lang="lt-LT" sz="2800" b="1" i="1" dirty="0" smtClean="0"/>
              <a:t>Žodžiai, gražieji žodžiai</a:t>
            </a:r>
            <a:endParaRPr lang="en-US" sz="2800" b="1" i="1" u="none" strike="noStrike" cap="none" baseline="0" dirty="0">
              <a:solidFill>
                <a:schemeClr val="dk1"/>
              </a:solidFil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800" b="1" dirty="0" smtClean="0"/>
              <a:t>8.</a:t>
            </a:r>
            <a:r>
              <a:rPr lang="en-US" sz="2800" b="1" dirty="0" smtClean="0"/>
              <a:t>1. </a:t>
            </a:r>
            <a:r>
              <a:rPr lang="lt-LT" sz="2800" b="1" dirty="0" smtClean="0"/>
              <a:t> </a:t>
            </a:r>
            <a:r>
              <a:rPr lang="en-US" sz="2800" b="1" dirty="0" err="1" smtClean="0"/>
              <a:t>Bendrosios</a:t>
            </a:r>
            <a:r>
              <a:rPr lang="en-US" sz="2800" b="1" dirty="0" smtClean="0"/>
              <a:t> </a:t>
            </a:r>
            <a:r>
              <a:rPr lang="en-US" sz="2800" b="1" dirty="0" err="1" smtClean="0"/>
              <a:t>nuostatos</a:t>
            </a:r>
            <a:endParaRPr lang="lt-LT" sz="2800" dirty="0"/>
          </a:p>
        </p:txBody>
      </p:sp>
      <p:sp>
        <p:nvSpPr>
          <p:cNvPr id="3" name="Teksto vietos rezervavimo ženklas 2"/>
          <p:cNvSpPr>
            <a:spLocks noGrp="1"/>
          </p:cNvSpPr>
          <p:nvPr>
            <p:ph idx="1"/>
          </p:nvPr>
        </p:nvSpPr>
        <p:spPr/>
        <p:txBody>
          <a:bodyPr/>
          <a:lstStyle/>
          <a:p>
            <a:r>
              <a:rPr lang="lt-LT" sz="2000" dirty="0"/>
              <a:t>Lietuvių kalbos ir literatūros pagrindinio ugdymo bendrosios </a:t>
            </a:r>
            <a:r>
              <a:rPr lang="lt-LT" sz="2000" dirty="0" smtClean="0"/>
              <a:t>programos</a:t>
            </a:r>
            <a:r>
              <a:rPr lang="en-US" sz="2000" dirty="0" smtClean="0"/>
              <a:t> </a:t>
            </a:r>
            <a:r>
              <a:rPr lang="lt-LT" sz="2000" dirty="0" smtClean="0"/>
              <a:t>paskirtis </a:t>
            </a:r>
            <a:r>
              <a:rPr lang="lt-LT" sz="2000" dirty="0"/>
              <a:t>– apibrėžti lietuvių kalbos ir literatūros, kaip mokomojo dalyko, tikslus ir uždavinius, mokinių pasiekimus, ugdymo turinio apimtį ir pateikti orientacines ugdymo veiklas.</a:t>
            </a:r>
          </a:p>
          <a:p>
            <a:r>
              <a:rPr lang="lt-LT" sz="2000" dirty="0"/>
              <a:t>suteikti mokiniams humanitarinio,</a:t>
            </a:r>
            <a:r>
              <a:rPr lang="lt-LT" sz="2000" i="1" dirty="0"/>
              <a:t> </a:t>
            </a:r>
            <a:r>
              <a:rPr lang="lt-LT" sz="2000" dirty="0"/>
              <a:t>lietuvių kalbos, literatūros bei kultūros, išsilavinimo pagrindus, būtinus jauno asmens moralinei, kultūrinei, tautinei bei pilietinei brandai</a:t>
            </a:r>
            <a:r>
              <a:rPr lang="lt-LT" sz="2000" dirty="0" smtClean="0"/>
              <a:t>.</a:t>
            </a:r>
            <a:endParaRPr lang="en-US" sz="2000" dirty="0" smtClean="0"/>
          </a:p>
          <a:p>
            <a:r>
              <a:rPr lang="lt-LT" sz="2000" dirty="0"/>
              <a:t>kloja pamatus ne tik asmens, bet ir tautinės bei pilietinės </a:t>
            </a:r>
            <a:r>
              <a:rPr lang="lt-LT" sz="2000" dirty="0" smtClean="0"/>
              <a:t>bendruomenės laisvei, jos kultūriniam ir politiniam </a:t>
            </a:r>
            <a:r>
              <a:rPr lang="lt-LT" sz="2000" dirty="0" err="1" smtClean="0"/>
              <a:t>savarnkiškumui</a:t>
            </a:r>
            <a:r>
              <a:rPr lang="lt-LT" sz="2000" dirty="0" smtClean="0"/>
              <a:t>.</a:t>
            </a:r>
            <a:endParaRPr lang="en-US" sz="2000" dirty="0" smtClean="0"/>
          </a:p>
          <a:p>
            <a:r>
              <a:rPr lang="lt-LT" sz="2000" dirty="0"/>
              <a:t>padeda įgyti laisvam žmogui būtinus moralinius pagrindus – asmens savivoką. Jis atveria mokiniams pamatines vertybes ir skatina jomis grįsti savo gyvenimą. </a:t>
            </a:r>
          </a:p>
        </p:txBody>
      </p:sp>
    </p:spTree>
    <p:extLst>
      <p:ext uri="{BB962C8B-B14F-4D97-AF65-F5344CB8AC3E}">
        <p14:creationId xmlns:p14="http://schemas.microsoft.com/office/powerpoint/2010/main" val="25370087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Shape 308"/>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25000"/>
              <a:buFont typeface="Arial"/>
              <a:buNone/>
            </a:pPr>
            <a:r>
              <a:rPr lang="en-US" sz="2400" b="0" i="1" u="none" strike="noStrike" cap="none" baseline="0" dirty="0" err="1">
                <a:solidFill>
                  <a:schemeClr val="dk1"/>
                </a:solidFill>
                <a:latin typeface="Arial"/>
                <a:ea typeface="Arial"/>
                <a:cs typeface="Arial"/>
                <a:sym typeface="Arial"/>
              </a:rPr>
              <a:t>Siūlomi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nagrinėjimo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aspektai</a:t>
            </a:r>
            <a:endParaRPr lang="en-US" sz="2400" b="0"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Font typeface="Arial"/>
              <a:buNone/>
            </a:pPr>
            <a:endParaRPr sz="2400" b="0" i="1" u="none" strike="noStrike" cap="none" baseline="0" dirty="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Tapatybės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atramos</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Asmuo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bendruomenėje</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pareigos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apsisprendimai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įsipareigojimai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konfliktai</a:t>
            </a:r>
            <a:r>
              <a:rPr lang="en-US" sz="2400" b="0" i="1"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Moters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vaidmens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aktualizavimas</a:t>
            </a:r>
            <a:r>
              <a:rPr lang="en-US" sz="2400" b="0" i="1"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Savivertės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gynimas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ir</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priešinimasis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aplinkos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brutalumui</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Tautinės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bendruomenės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tapatybės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ir</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orumo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gynimas</a:t>
            </a:r>
            <a:r>
              <a:rPr lang="en-US" sz="2400" b="0" i="1"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Tradicinis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etosas</a:t>
            </a:r>
            <a:r>
              <a:rPr lang="en-US" sz="2400" b="0" i="1" u="none" strike="noStrike" cap="none" baseline="0" dirty="0">
                <a:solidFill>
                  <a:schemeClr val="dk1"/>
                </a:solidFill>
                <a:latin typeface="Arial"/>
                <a:ea typeface="Arial"/>
                <a:cs typeface="Arial"/>
                <a:sym typeface="Arial"/>
              </a:rPr>
              <a:t> – </a:t>
            </a:r>
            <a:r>
              <a:rPr lang="en-US" sz="2400" b="0" i="1" u="none" strike="noStrike" cap="none" baseline="0" dirty="0" err="1">
                <a:solidFill>
                  <a:schemeClr val="dk1"/>
                </a:solidFill>
                <a:latin typeface="Arial"/>
                <a:ea typeface="Arial"/>
                <a:cs typeface="Arial"/>
                <a:sym typeface="Arial"/>
              </a:rPr>
              <a:t>vertybės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papročiai</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principai</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Žmogaus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ir</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medžio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ryšys</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Tradicijos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ir</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modernumo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sandūra</a:t>
            </a:r>
            <a:r>
              <a:rPr lang="en-US" sz="2400" b="0" i="1" u="none" strike="noStrike" cap="none" baseline="0" dirty="0">
                <a:solidFill>
                  <a:schemeClr val="dk1"/>
                </a:solidFill>
                <a:latin typeface="Arial"/>
                <a:ea typeface="Arial"/>
                <a:cs typeface="Arial"/>
                <a:sym typeface="Arial"/>
              </a:rPr>
              <a:t>.</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a:solidFill>
                  <a:schemeClr val="dk1"/>
                </a:solidFill>
                <a:latin typeface="Arial"/>
                <a:ea typeface="Arial"/>
                <a:cs typeface="Arial"/>
                <a:sym typeface="Arial"/>
              </a:rPr>
              <a:t>Romano </a:t>
            </a:r>
            <a:r>
              <a:rPr lang="en-US" sz="2400" b="0" i="1" u="none" strike="noStrike" cap="none" baseline="0" dirty="0" err="1">
                <a:solidFill>
                  <a:schemeClr val="dk1"/>
                </a:solidFill>
                <a:latin typeface="Arial"/>
                <a:ea typeface="Arial"/>
                <a:cs typeface="Arial"/>
                <a:sym typeface="Arial"/>
              </a:rPr>
              <a:t>žanrinės</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ypatybės</a:t>
            </a:r>
            <a:r>
              <a:rPr lang="en-US" sz="2400" b="0" i="1" u="none" strike="noStrike" cap="none" baseline="0" dirty="0">
                <a:solidFill>
                  <a:schemeClr val="dk1"/>
                </a:solidFill>
                <a:latin typeface="Arial"/>
                <a:ea typeface="Arial"/>
                <a:cs typeface="Arial"/>
                <a:sym typeface="Arial"/>
              </a:rPr>
              <a:t>. </a:t>
            </a:r>
          </a:p>
          <a:p>
            <a:pPr marL="342900" marR="0" lvl="0" indent="-342900" algn="l" rtl="0">
              <a:lnSpc>
                <a:spcPct val="80000"/>
              </a:lnSpc>
              <a:spcBef>
                <a:spcPts val="480"/>
              </a:spcBef>
              <a:spcAft>
                <a:spcPts val="0"/>
              </a:spcAft>
              <a:buClr>
                <a:schemeClr val="dk1"/>
              </a:buClr>
              <a:buSzPct val="100000"/>
              <a:buFont typeface="Arial"/>
              <a:buChar char="•"/>
            </a:pPr>
            <a:r>
              <a:rPr lang="en-US" sz="2400" b="0" i="1" u="none" strike="noStrike" cap="none" baseline="0" dirty="0" err="1">
                <a:solidFill>
                  <a:schemeClr val="dk1"/>
                </a:solidFill>
                <a:latin typeface="Arial"/>
                <a:ea typeface="Arial"/>
                <a:cs typeface="Arial"/>
                <a:sym typeface="Arial"/>
              </a:rPr>
              <a:t>Kūrinio</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erdvė</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ir</a:t>
            </a:r>
            <a:r>
              <a:rPr lang="en-US" sz="2400" b="0" i="1" u="none" strike="noStrike" cap="none" baseline="0" dirty="0">
                <a:solidFill>
                  <a:schemeClr val="dk1"/>
                </a:solidFill>
                <a:latin typeface="Arial"/>
                <a:ea typeface="Arial"/>
                <a:cs typeface="Arial"/>
                <a:sym typeface="Arial"/>
              </a:rPr>
              <a:t> </a:t>
            </a:r>
            <a:r>
              <a:rPr lang="en-US" sz="2400" b="0" i="1" u="none" strike="noStrike" cap="none" baseline="0" dirty="0" err="1">
                <a:solidFill>
                  <a:schemeClr val="dk1"/>
                </a:solidFill>
                <a:latin typeface="Arial"/>
                <a:ea typeface="Arial"/>
                <a:cs typeface="Arial"/>
                <a:sym typeface="Arial"/>
              </a:rPr>
              <a:t>laikas</a:t>
            </a:r>
            <a:r>
              <a:rPr lang="en-US" sz="2400" b="0" i="1" u="none" strike="noStrike" cap="none" baseline="0" dirty="0">
                <a:solidFill>
                  <a:schemeClr val="dk1"/>
                </a:solidFill>
                <a:latin typeface="Arial"/>
                <a:ea typeface="Arial"/>
                <a:cs typeface="Arial"/>
                <a:sym typeface="Arial"/>
              </a:rPr>
              <a:t>.</a:t>
            </a:r>
            <a:r>
              <a:rPr lang="en-US" sz="2000" b="0" i="0" u="none" strike="noStrike" cap="none" baseline="0" dirty="0">
                <a:solidFill>
                  <a:schemeClr val="dk1"/>
                </a:solidFill>
                <a:latin typeface="Arial"/>
                <a:ea typeface="Arial"/>
                <a:cs typeface="Arial"/>
                <a:sym typeface="Arial"/>
              </a:rPr>
              <a:t> </a:t>
            </a:r>
            <a:endParaRPr lang="lt-LT" sz="2000" b="0" i="0" u="none" strike="noStrike" cap="none" baseline="0" dirty="0" smtClean="0">
              <a:solidFill>
                <a:schemeClr val="dk1"/>
              </a:solidFill>
              <a:latin typeface="Arial"/>
              <a:ea typeface="Arial"/>
              <a:cs typeface="Arial"/>
              <a:sym typeface="Arial"/>
            </a:endParaRPr>
          </a:p>
          <a:p>
            <a:pPr marL="342900" marR="0" lvl="0" indent="-342900" algn="l" rtl="0">
              <a:lnSpc>
                <a:spcPct val="80000"/>
              </a:lnSpc>
              <a:spcBef>
                <a:spcPts val="480"/>
              </a:spcBef>
              <a:spcAft>
                <a:spcPts val="0"/>
              </a:spcAft>
              <a:buClr>
                <a:schemeClr val="dk1"/>
              </a:buClr>
              <a:buSzPct val="100000"/>
              <a:buFont typeface="Arial"/>
              <a:buChar char="•"/>
            </a:pPr>
            <a:r>
              <a:rPr lang="lt-LT" sz="2400" i="1" dirty="0" smtClean="0"/>
              <a:t>Žemaitės asmenybė.</a:t>
            </a:r>
          </a:p>
          <a:p>
            <a:pPr marL="342900" marR="0" lvl="0" indent="-342900" algn="l" rtl="0">
              <a:lnSpc>
                <a:spcPct val="80000"/>
              </a:lnSpc>
              <a:spcBef>
                <a:spcPts val="480"/>
              </a:spcBef>
              <a:spcAft>
                <a:spcPts val="0"/>
              </a:spcAft>
              <a:buClr>
                <a:schemeClr val="dk1"/>
              </a:buClr>
              <a:buSzPct val="100000"/>
              <a:buFont typeface="Arial"/>
              <a:buChar char="•"/>
            </a:pPr>
            <a:r>
              <a:rPr lang="lt-LT" sz="2400" b="0" i="1" u="none" strike="noStrike" cap="none" baseline="0" dirty="0" smtClean="0">
                <a:solidFill>
                  <a:schemeClr val="dk1"/>
                </a:solidFill>
                <a:sym typeface="Arial"/>
              </a:rPr>
              <a:t>I. Simonaitytės asmenybė.</a:t>
            </a:r>
            <a:endParaRPr lang="en-US" sz="2400" b="0" i="1" u="none" strike="noStrike" cap="none" baseline="0" dirty="0">
              <a:solidFill>
                <a:schemeClr val="dk1"/>
              </a:solidFill>
              <a:sym typeface="Arial"/>
            </a:endParaRPr>
          </a:p>
          <a:p>
            <a:pPr marL="342900" marR="0" lvl="0" indent="-215900" algn="l" rtl="0">
              <a:lnSpc>
                <a:spcPct val="80000"/>
              </a:lnSpc>
              <a:spcBef>
                <a:spcPts val="400"/>
              </a:spcBef>
              <a:spcAft>
                <a:spcPts val="0"/>
              </a:spcAft>
              <a:buClr>
                <a:schemeClr val="dk1"/>
              </a:buClr>
              <a:buFont typeface="Arial"/>
              <a:buNone/>
            </a:pPr>
            <a:endParaRPr sz="2000" b="0" i="1" u="none" strike="noStrike" cap="none" baseline="0" dirty="0">
              <a:solidFill>
                <a:schemeClr val="dk1"/>
              </a:solidFill>
              <a:latin typeface="Arial"/>
              <a:ea typeface="Arial"/>
              <a:cs typeface="Arial"/>
              <a:sym typeface="Arial"/>
            </a:endParaRPr>
          </a:p>
          <a:p>
            <a:pPr marL="342900" marR="0" lvl="0" indent="-215900" algn="l" rtl="0">
              <a:spcBef>
                <a:spcPts val="400"/>
              </a:spcBef>
              <a:spcAft>
                <a:spcPts val="0"/>
              </a:spcAft>
              <a:buClr>
                <a:schemeClr val="dk1"/>
              </a:buClr>
              <a:buFont typeface="Arial"/>
              <a:buNone/>
            </a:pPr>
            <a:endParaRPr sz="2000" b="0" i="1"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title"/>
          </p:nvPr>
        </p:nvSpPr>
        <p:spPr>
          <a:xfrm>
            <a:off x="457200" y="274637"/>
            <a:ext cx="8229600" cy="70643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2400" b="0" i="0" u="none" strike="noStrike" cap="none" baseline="0">
                <a:solidFill>
                  <a:schemeClr val="dk2"/>
                </a:solidFill>
                <a:latin typeface="Arial"/>
                <a:ea typeface="Arial"/>
                <a:cs typeface="Arial"/>
                <a:sym typeface="Arial"/>
              </a:rPr>
              <a:t>10 klasė</a:t>
            </a:r>
          </a:p>
        </p:txBody>
      </p:sp>
      <p:sp>
        <p:nvSpPr>
          <p:cNvPr id="314" name="Shape 314"/>
          <p:cNvSpPr txBox="1">
            <a:spLocks noGrp="1"/>
          </p:cNvSpPr>
          <p:nvPr>
            <p:ph idx="1"/>
          </p:nvPr>
        </p:nvSpPr>
        <p:spPr>
          <a:xfrm>
            <a:off x="395287" y="908050"/>
            <a:ext cx="8229600" cy="564991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0" i="0" u="none" strike="noStrike" cap="none" baseline="0">
                <a:solidFill>
                  <a:schemeClr val="dk1"/>
                </a:solidFill>
                <a:latin typeface="Arial"/>
                <a:ea typeface="Arial"/>
                <a:cs typeface="Arial"/>
                <a:sym typeface="Arial"/>
              </a:rPr>
              <a:t>V. Antika ir jos ženklai literatūroje (6+5+6=17 pamokų)</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a:solidFill>
                  <a:schemeClr val="dk1"/>
                </a:solidFill>
                <a:latin typeface="Arial"/>
                <a:ea typeface="Arial"/>
                <a:cs typeface="Arial"/>
                <a:sym typeface="Arial"/>
              </a:rPr>
              <a:t>V. 1. Antikos mitai (6 pamokos)</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a:solidFill>
                  <a:schemeClr val="dk1"/>
                </a:solidFill>
                <a:latin typeface="Arial"/>
                <a:ea typeface="Arial"/>
                <a:cs typeface="Arial"/>
                <a:sym typeface="Arial"/>
              </a:rPr>
              <a:t>Graikų mitai (Prometėjas, Sizifas, Narcizas, Orfėjas ir Euridikė, Ikaras ir Dedalas).</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Mitų reikšmė Antikos ir dabarties žmogaus gyvenimui.</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Graikų mitinio pasaulio modelis. </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Mitų herojai ir jų žygių prasmė.</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Skirtas likimas ir sąmoningas pasirinkimas.</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Mito interpretacija. </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Shape 324"/>
          <p:cNvSpPr txBox="1">
            <a:spLocks noGrp="1"/>
          </p:cNvSpPr>
          <p:nvPr>
            <p:ph idx="1"/>
          </p:nvPr>
        </p:nvSpPr>
        <p:spPr>
          <a:xfrm>
            <a:off x="250825" y="188911"/>
            <a:ext cx="8713786" cy="6669086"/>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 2.</a:t>
            </a:r>
            <a:r>
              <a:rPr lang="en-US" sz="2800" b="0"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Herojinis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epas</a:t>
            </a:r>
            <a:r>
              <a:rPr lang="en-US" sz="2800" b="0" i="0" u="none" strike="noStrike" cap="none" baseline="0" dirty="0">
                <a:solidFill>
                  <a:schemeClr val="dk1"/>
                </a:solidFill>
                <a:latin typeface="Arial"/>
                <a:ea typeface="Arial"/>
                <a:cs typeface="Arial"/>
                <a:sym typeface="Arial"/>
              </a:rPr>
              <a:t> (5 </a:t>
            </a:r>
            <a:r>
              <a:rPr lang="en-US" sz="2800" b="0" i="0" u="none" strike="noStrike" cap="none" baseline="0" dirty="0" err="1">
                <a:solidFill>
                  <a:schemeClr val="dk1"/>
                </a:solidFill>
                <a:latin typeface="Arial"/>
                <a:ea typeface="Arial"/>
                <a:cs typeface="Arial"/>
                <a:sym typeface="Arial"/>
              </a:rPr>
              <a:t>pamokos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Homeras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Iliada</a:t>
            </a:r>
            <a:r>
              <a:rPr lang="en-US" sz="2800" b="1" i="0" u="none" strike="noStrike" cap="none" baseline="0" dirty="0">
                <a:solidFill>
                  <a:schemeClr val="dk1"/>
                </a:solidFill>
                <a:latin typeface="Arial"/>
                <a:ea typeface="Arial"/>
                <a:cs typeface="Arial"/>
                <a:sym typeface="Arial"/>
              </a:rPr>
              <a:t> </a:t>
            </a:r>
            <a:r>
              <a:rPr lang="en-US" sz="2800" b="0" i="0" u="none" strike="noStrike" cap="none" baseline="0" dirty="0">
                <a:solidFill>
                  <a:schemeClr val="dk1"/>
                </a:solidFill>
                <a:latin typeface="Arial"/>
                <a:ea typeface="Arial"/>
                <a:cs typeface="Arial"/>
                <a:sym typeface="Arial"/>
              </a:rPr>
              <a:t>(</a:t>
            </a:r>
            <a:r>
              <a:rPr lang="en-US" sz="2800" b="0" i="0" u="none" strike="noStrike" cap="none" baseline="0" dirty="0" err="1">
                <a:solidFill>
                  <a:schemeClr val="dk1"/>
                </a:solidFill>
                <a:latin typeface="Arial"/>
                <a:ea typeface="Arial"/>
                <a:cs typeface="Arial"/>
                <a:sym typeface="Arial"/>
              </a:rPr>
              <a:t>pasirinktos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giesmės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siūloma</a:t>
            </a:r>
            <a:r>
              <a:rPr lang="en-US" sz="2800" b="0" i="0" u="none" strike="noStrike" cap="none" baseline="0" dirty="0">
                <a:solidFill>
                  <a:schemeClr val="dk1"/>
                </a:solidFill>
                <a:latin typeface="Arial"/>
                <a:ea typeface="Arial"/>
                <a:cs typeface="Arial"/>
                <a:sym typeface="Arial"/>
              </a:rPr>
              <a:t>: I. 1–445, 488–530; VI. 238–529; XVI. 257–868; XVIII. 468–617; XXIV. 322–804), </a:t>
            </a:r>
            <a:r>
              <a:rPr lang="en-US" sz="2800" b="1" i="1" u="none" strike="noStrike" cap="none" baseline="0" dirty="0" err="1">
                <a:solidFill>
                  <a:schemeClr val="dk1"/>
                </a:solidFill>
                <a:latin typeface="Arial"/>
                <a:ea typeface="Arial"/>
                <a:cs typeface="Arial"/>
                <a:sym typeface="Arial"/>
              </a:rPr>
              <a:t>Odisėja</a:t>
            </a:r>
            <a:r>
              <a:rPr lang="en-US" sz="2800" b="1" i="1" u="none" strike="noStrike" cap="none" baseline="0" dirty="0">
                <a:solidFill>
                  <a:schemeClr val="dk1"/>
                </a:solidFill>
                <a:latin typeface="Arial"/>
                <a:ea typeface="Arial"/>
                <a:cs typeface="Arial"/>
                <a:sym typeface="Arial"/>
              </a:rPr>
              <a:t> </a:t>
            </a:r>
            <a:r>
              <a:rPr lang="en-US" sz="2800" b="0" i="0" u="none" strike="noStrike" cap="none" baseline="0" dirty="0">
                <a:solidFill>
                  <a:schemeClr val="dk1"/>
                </a:solidFill>
                <a:latin typeface="Arial"/>
                <a:ea typeface="Arial"/>
                <a:cs typeface="Arial"/>
                <a:sym typeface="Arial"/>
              </a:rPr>
              <a:t>(</a:t>
            </a:r>
            <a:r>
              <a:rPr lang="en-US" sz="2800" b="0" i="0" u="none" strike="noStrike" cap="none" baseline="0" dirty="0" err="1">
                <a:solidFill>
                  <a:schemeClr val="dk1"/>
                </a:solidFill>
                <a:latin typeface="Arial"/>
                <a:ea typeface="Arial"/>
                <a:cs typeface="Arial"/>
                <a:sym typeface="Arial"/>
              </a:rPr>
              <a:t>pasirinktos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giesmės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siūloma</a:t>
            </a:r>
            <a:r>
              <a:rPr lang="en-US" sz="2800" b="0" i="0" u="none" strike="noStrike" cap="none" baseline="0" dirty="0">
                <a:solidFill>
                  <a:schemeClr val="dk1"/>
                </a:solidFill>
                <a:latin typeface="Arial"/>
                <a:ea typeface="Arial"/>
                <a:cs typeface="Arial"/>
                <a:sym typeface="Arial"/>
              </a:rPr>
              <a:t>: I. 1–95; V. 92–224, 366–493; VI. 110–250; IX. 82–115; X. 210 – 309; XII. 166–259; XIII. 352–411; XXI. 51–433). </a:t>
            </a:r>
            <a:endParaRPr lang="lt-LT" sz="2800" b="0"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2800" b="1" i="0" u="none" strike="noStrike" cap="none" baseline="0" dirty="0" err="1" smtClean="0">
                <a:solidFill>
                  <a:schemeClr val="dk1"/>
                </a:solidFill>
                <a:latin typeface="Arial"/>
                <a:ea typeface="Arial"/>
                <a:cs typeface="Arial"/>
                <a:sym typeface="Arial"/>
              </a:rPr>
              <a:t>Pasirinktas</a:t>
            </a:r>
            <a:r>
              <a:rPr lang="en-US" sz="2800" b="1" i="0" u="none" strike="noStrike" cap="none" baseline="0" dirty="0" smtClean="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epą</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interpretuojantis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lietuvių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poeto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eilėraštis</a:t>
            </a:r>
            <a:r>
              <a:rPr lang="en-US" sz="2800" b="1" i="0" u="none" strike="noStrike" cap="none" baseline="0" dirty="0">
                <a:solidFill>
                  <a:schemeClr val="dk1"/>
                </a:solidFill>
                <a:latin typeface="Arial"/>
                <a:ea typeface="Arial"/>
                <a:cs typeface="Arial"/>
                <a:sym typeface="Arial"/>
              </a:rPr>
              <a:t>.</a:t>
            </a:r>
            <a:r>
              <a:rPr lang="en-US" sz="32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Shape 329"/>
          <p:cNvSpPr txBox="1">
            <a:spLocks noGrp="1"/>
          </p:cNvSpPr>
          <p:nvPr>
            <p:ph idx="1"/>
          </p:nvPr>
        </p:nvSpPr>
        <p:spPr>
          <a:xfrm>
            <a:off x="457200" y="476250"/>
            <a:ext cx="8229600" cy="564991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Epas – tautinę bendruomenę vaizduojantis, ugdantis ir telkiantis pasakojimas.</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Epo herojus ir jo kovos prasmė.</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Garbės ir šlovės samprata.</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Epinio pasakojimo poetika. </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idx="1"/>
          </p:nvPr>
        </p:nvSpPr>
        <p:spPr>
          <a:xfrm>
            <a:off x="250825" y="0"/>
            <a:ext cx="8686800" cy="65976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V. 3. Laisvo žmogaus laikysenos </a:t>
            </a:r>
            <a:r>
              <a:rPr lang="en-US" sz="2800" b="0" i="0" u="none" strike="noStrike" cap="none" baseline="0">
                <a:solidFill>
                  <a:schemeClr val="dk1"/>
                </a:solidFill>
                <a:latin typeface="Arial"/>
                <a:ea typeface="Arial"/>
                <a:cs typeface="Arial"/>
                <a:sym typeface="Arial"/>
              </a:rPr>
              <a:t>(6 pamokos)</a:t>
            </a:r>
          </a:p>
          <a:p>
            <a:pPr marL="342900" marR="0" lvl="0" indent="-342900" algn="l" rtl="0">
              <a:lnSpc>
                <a:spcPct val="100000"/>
              </a:lnSpc>
              <a:spcBef>
                <a:spcPts val="560"/>
              </a:spcBef>
              <a:spcAft>
                <a:spcPts val="0"/>
              </a:spcAft>
              <a:buClr>
                <a:schemeClr val="dk1"/>
              </a:buClr>
              <a:buFont typeface="Arial"/>
              <a:buNone/>
            </a:pPr>
            <a:endParaRPr sz="2800" b="0" i="1" u="none" strike="noStrike" cap="none" baseline="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1" u="none" strike="noStrike" cap="none" baseline="0">
                <a:solidFill>
                  <a:schemeClr val="dk1"/>
                </a:solidFill>
                <a:latin typeface="Arial"/>
                <a:ea typeface="Arial"/>
                <a:cs typeface="Arial"/>
                <a:sym typeface="Arial"/>
              </a:rPr>
              <a:t>Periklio kalba laidojant atėniečius</a:t>
            </a:r>
            <a:r>
              <a:rPr lang="en-US" sz="2800" b="1" i="0" u="none" strike="noStrike" cap="none" baseline="0">
                <a:solidFill>
                  <a:schemeClr val="dk1"/>
                </a:solidFill>
                <a:latin typeface="Arial"/>
                <a:ea typeface="Arial"/>
                <a:cs typeface="Arial"/>
                <a:sym typeface="Arial"/>
              </a:rPr>
              <a:t> </a:t>
            </a:r>
            <a:r>
              <a:rPr lang="en-US" sz="2800" b="0" i="0" u="none" strike="noStrike" cap="none" baseline="0">
                <a:solidFill>
                  <a:schemeClr val="dk1"/>
                </a:solidFill>
                <a:latin typeface="Arial"/>
                <a:ea typeface="Arial"/>
                <a:cs typeface="Arial"/>
                <a:sym typeface="Arial"/>
              </a:rPr>
              <a:t>iš Tukidido </a:t>
            </a:r>
            <a:r>
              <a:rPr lang="en-US" sz="2800" b="0" i="1" u="none" strike="noStrike" cap="none" baseline="0">
                <a:solidFill>
                  <a:schemeClr val="dk1"/>
                </a:solidFill>
                <a:latin typeface="Arial"/>
                <a:ea typeface="Arial"/>
                <a:cs typeface="Arial"/>
                <a:sym typeface="Arial"/>
              </a:rPr>
              <a:t>Peloponeso karo </a:t>
            </a:r>
            <a:r>
              <a:rPr lang="en-US" sz="2800" b="0" i="0" u="none" strike="noStrike" cap="none" baseline="0">
                <a:solidFill>
                  <a:schemeClr val="dk1"/>
                </a:solidFill>
                <a:latin typeface="Arial"/>
                <a:ea typeface="Arial"/>
                <a:cs typeface="Arial"/>
                <a:sym typeface="Arial"/>
              </a:rPr>
              <a:t>(ištraukos)</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Sofoklis </a:t>
            </a:r>
            <a:r>
              <a:rPr lang="en-US" sz="2800" b="1" i="1" u="none" strike="noStrike" cap="none" baseline="0">
                <a:solidFill>
                  <a:schemeClr val="dk1"/>
                </a:solidFill>
                <a:latin typeface="Arial"/>
                <a:ea typeface="Arial"/>
                <a:cs typeface="Arial"/>
                <a:sym typeface="Arial"/>
              </a:rPr>
              <a:t>Antigonė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Horacijus </a:t>
            </a:r>
            <a:r>
              <a:rPr lang="en-US" sz="2800" b="1" i="1" u="none" strike="noStrike" cap="none" baseline="0">
                <a:solidFill>
                  <a:schemeClr val="dk1"/>
                </a:solidFill>
                <a:latin typeface="Arial"/>
                <a:ea typeface="Arial"/>
                <a:cs typeface="Arial"/>
                <a:sym typeface="Arial"/>
              </a:rPr>
              <a:t>Jaunimui</a:t>
            </a:r>
            <a:r>
              <a:rPr lang="en-US" sz="2800" b="0" i="1" u="none" strike="noStrike" cap="none" baseline="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Kalbos, telkiančios bendruomenę </a:t>
            </a:r>
            <a:r>
              <a:rPr lang="en-US" sz="2800" b="0" i="0" u="none" strike="noStrike" cap="none" baseline="0">
                <a:solidFill>
                  <a:schemeClr val="dk1"/>
                </a:solidFill>
                <a:latin typeface="Arial"/>
                <a:ea typeface="Arial"/>
                <a:cs typeface="Arial"/>
                <a:sym typeface="Arial"/>
              </a:rPr>
              <a:t>(N. Sadūnaitė </a:t>
            </a:r>
            <a:r>
              <a:rPr lang="en-US" sz="2800" b="0" i="1" u="none" strike="noStrike" cap="none" baseline="0">
                <a:solidFill>
                  <a:schemeClr val="dk1"/>
                </a:solidFill>
                <a:latin typeface="Arial"/>
                <a:ea typeface="Arial"/>
                <a:cs typeface="Arial"/>
                <a:sym typeface="Arial"/>
              </a:rPr>
              <a:t>Kalbos teisme</a:t>
            </a:r>
            <a:r>
              <a:rPr lang="en-US" sz="2800" b="0" i="0" u="none" strike="noStrike" cap="none" baseline="0">
                <a:solidFill>
                  <a:schemeClr val="dk1"/>
                </a:solidFill>
                <a:latin typeface="Arial"/>
                <a:ea typeface="Arial"/>
                <a:cs typeface="Arial"/>
                <a:sym typeface="Arial"/>
              </a:rPr>
              <a:t> (ištraukos), 1975, S. Geda </a:t>
            </a:r>
            <a:r>
              <a:rPr lang="en-US" sz="2800" b="0" i="1" u="none" strike="noStrike" cap="none" baseline="0">
                <a:solidFill>
                  <a:schemeClr val="dk1"/>
                </a:solidFill>
                <a:latin typeface="Arial"/>
                <a:ea typeface="Arial"/>
                <a:cs typeface="Arial"/>
                <a:sym typeface="Arial"/>
              </a:rPr>
              <a:t>Žodis Lietuvai: kalba Persitvarkymo Sąjūdžio mitinge Vingio parke</a:t>
            </a:r>
            <a:r>
              <a:rPr lang="en-US" sz="2800" b="0" i="0" u="none" strike="noStrike" cap="none" baseline="0">
                <a:solidFill>
                  <a:schemeClr val="dk1"/>
                </a:solidFill>
                <a:latin typeface="Arial"/>
                <a:ea typeface="Arial"/>
                <a:cs typeface="Arial"/>
                <a:sym typeface="Arial"/>
              </a:rPr>
              <a:t> 1988.07.09, Just. Marcinkevičius </a:t>
            </a:r>
            <a:r>
              <a:rPr lang="en-US" sz="2800" b="0" i="1" u="none" strike="noStrike" cap="none" baseline="0">
                <a:solidFill>
                  <a:schemeClr val="dk1"/>
                </a:solidFill>
                <a:latin typeface="Arial"/>
                <a:ea typeface="Arial"/>
                <a:cs typeface="Arial"/>
                <a:sym typeface="Arial"/>
              </a:rPr>
              <a:t>Kalba laidojant sausio 13 d. žuvusiuosius, </a:t>
            </a:r>
            <a:r>
              <a:rPr lang="en-US" sz="2800" b="0" i="0" u="none" strike="noStrike" cap="none" baseline="0">
                <a:solidFill>
                  <a:schemeClr val="dk1"/>
                </a:solidFill>
                <a:latin typeface="Arial"/>
                <a:ea typeface="Arial"/>
                <a:cs typeface="Arial"/>
                <a:sym typeface="Arial"/>
              </a:rPr>
              <a:t>V. Landsbergis </a:t>
            </a:r>
            <a:r>
              <a:rPr lang="en-US" sz="2800" b="0" i="1" u="none" strike="noStrike" cap="none" baseline="0">
                <a:solidFill>
                  <a:schemeClr val="dk1"/>
                </a:solidFill>
                <a:latin typeface="Arial"/>
                <a:ea typeface="Arial"/>
                <a:cs typeface="Arial"/>
                <a:sym typeface="Arial"/>
              </a:rPr>
              <a:t>Kalba Jungtinėse Tautose,</a:t>
            </a:r>
            <a:r>
              <a:rPr lang="en-US" sz="2800" b="0" i="0" u="none" strike="noStrike" cap="none" baseline="0">
                <a:solidFill>
                  <a:schemeClr val="dk1"/>
                </a:solidFill>
                <a:latin typeface="Arial"/>
                <a:ea typeface="Arial"/>
                <a:cs typeface="Arial"/>
                <a:sym typeface="Arial"/>
              </a:rPr>
              <a:t> 1991.09.17)</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Viešo žodžio svarba ir galia.</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Laisvės vertė.</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Išminties meilė ir jos svarba žmogaus tobulėjimui.</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Savarankiškas, kritiškas žmogus ir jo įsipareigojimai bendruomenei.</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Bičiulystės ir bendruomeniškumo reikšmė.</a:t>
            </a:r>
          </a:p>
          <a:p>
            <a:pPr marL="342900" marR="0" lvl="0" indent="-342900" algn="l" rtl="0">
              <a:lnSpc>
                <a:spcPct val="100000"/>
              </a:lnSpc>
              <a:spcBef>
                <a:spcPts val="640"/>
              </a:spcBef>
              <a:spcAft>
                <a:spcPts val="0"/>
              </a:spcAft>
              <a:buClr>
                <a:schemeClr val="dk1"/>
              </a:buClr>
              <a:buSzPct val="114285"/>
              <a:buFont typeface="Arial"/>
              <a:buChar char="•"/>
            </a:pPr>
            <a:r>
              <a:rPr lang="en-US" sz="2800" b="0" i="0" u="none" strike="noStrike" cap="none" baseline="0">
                <a:solidFill>
                  <a:schemeClr val="dk1"/>
                </a:solidFill>
                <a:latin typeface="Arial"/>
                <a:ea typeface="Arial"/>
                <a:cs typeface="Arial"/>
                <a:sym typeface="Arial"/>
              </a:rPr>
              <a:t>Oratorinio žodžio ypatumai.</a:t>
            </a:r>
            <a:r>
              <a:rPr lang="en-US" sz="3200" b="0" i="0" u="none" strike="noStrike" cap="none" baseline="0">
                <a:solidFill>
                  <a:schemeClr val="dk1"/>
                </a:solidFill>
                <a:latin typeface="Arial"/>
                <a:ea typeface="Arial"/>
                <a:cs typeface="Arial"/>
                <a:sym typeface="Arial"/>
              </a:rPr>
              <a:t> </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txBox="1">
            <a:spLocks noGrp="1"/>
          </p:cNvSpPr>
          <p:nvPr>
            <p:ph idx="1"/>
          </p:nvPr>
        </p:nvSpPr>
        <p:spPr>
          <a:xfrm>
            <a:off x="0" y="260350"/>
            <a:ext cx="8964612" cy="65976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VI. Biblija ir jos tradicija (10 pamokų)</a:t>
            </a:r>
          </a:p>
          <a:p>
            <a:pPr marL="342900" marR="0" lvl="0" indent="-342900" algn="l" rtl="0">
              <a:lnSpc>
                <a:spcPct val="100000"/>
              </a:lnSpc>
              <a:spcBef>
                <a:spcPts val="560"/>
              </a:spcBef>
              <a:spcAft>
                <a:spcPts val="0"/>
              </a:spcAft>
              <a:buClr>
                <a:schemeClr val="dk1"/>
              </a:buClr>
              <a:buFont typeface="Arial"/>
              <a:buNone/>
            </a:pPr>
            <a:endParaRPr sz="2800" b="1" i="1" u="none" strike="noStrike" cap="none" baseline="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1" u="none" strike="noStrike" cap="none" baseline="0">
                <a:solidFill>
                  <a:schemeClr val="dk1"/>
                </a:solidFill>
                <a:latin typeface="Arial"/>
                <a:ea typeface="Arial"/>
                <a:cs typeface="Arial"/>
                <a:sym typeface="Arial"/>
              </a:rPr>
              <a:t>Senasis ir Naujasis Testamentai </a:t>
            </a:r>
            <a:r>
              <a:rPr lang="en-US" sz="2800" b="1" i="0" u="none" strike="noStrike" cap="none" baseline="0">
                <a:solidFill>
                  <a:schemeClr val="dk1"/>
                </a:solidFill>
                <a:latin typeface="Arial"/>
                <a:ea typeface="Arial"/>
                <a:cs typeface="Arial"/>
                <a:sym typeface="Arial"/>
              </a:rPr>
              <a:t>(ištraukos:</a:t>
            </a:r>
            <a:r>
              <a:rPr lang="en-US" sz="2800" b="0" i="0" u="none" strike="noStrike" cap="none" baseline="0">
                <a:solidFill>
                  <a:schemeClr val="dk1"/>
                </a:solidFill>
                <a:latin typeface="Arial"/>
                <a:ea typeface="Arial"/>
                <a:cs typeface="Arial"/>
                <a:sym typeface="Arial"/>
              </a:rPr>
              <a:t> </a:t>
            </a:r>
            <a:r>
              <a:rPr lang="en-US" sz="2800" b="0" i="1" u="none" strike="noStrike" cap="none" baseline="0">
                <a:solidFill>
                  <a:schemeClr val="dk1"/>
                </a:solidFill>
                <a:latin typeface="Arial"/>
                <a:ea typeface="Arial"/>
                <a:cs typeface="Arial"/>
                <a:sym typeface="Arial"/>
              </a:rPr>
              <a:t>Pirmasis pasakojimas apie Kūrimą</a:t>
            </a:r>
            <a:r>
              <a:rPr lang="en-US" sz="2800" b="0" i="0" u="none" strike="noStrike" cap="none" baseline="0">
                <a:solidFill>
                  <a:schemeClr val="dk1"/>
                </a:solidFill>
                <a:latin typeface="Arial"/>
                <a:ea typeface="Arial"/>
                <a:cs typeface="Arial"/>
                <a:sym typeface="Arial"/>
              </a:rPr>
              <a:t> (Pr 1,1–31; 2, 1–4), </a:t>
            </a:r>
            <a:r>
              <a:rPr lang="en-US" sz="2800" b="0" i="1" u="none" strike="noStrike" cap="none" baseline="0">
                <a:solidFill>
                  <a:schemeClr val="dk1"/>
                </a:solidFill>
                <a:latin typeface="Arial"/>
                <a:ea typeface="Arial"/>
                <a:cs typeface="Arial"/>
                <a:sym typeface="Arial"/>
              </a:rPr>
              <a:t>Kainas ir Abelis</a:t>
            </a:r>
            <a:r>
              <a:rPr lang="en-US" sz="2800" b="0" i="0" u="none" strike="noStrike" cap="none" baseline="0">
                <a:solidFill>
                  <a:schemeClr val="dk1"/>
                </a:solidFill>
                <a:latin typeface="Arial"/>
                <a:ea typeface="Arial"/>
                <a:cs typeface="Arial"/>
                <a:sym typeface="Arial"/>
              </a:rPr>
              <a:t> (Pr 4, 1–16), </a:t>
            </a:r>
            <a:r>
              <a:rPr lang="en-US" sz="2800" b="0" i="1" u="none" strike="noStrike" cap="none" baseline="0">
                <a:solidFill>
                  <a:schemeClr val="dk1"/>
                </a:solidFill>
                <a:latin typeface="Arial"/>
                <a:ea typeface="Arial"/>
                <a:cs typeface="Arial"/>
                <a:sym typeface="Arial"/>
              </a:rPr>
              <a:t>Abraomo auka ir bandymas </a:t>
            </a:r>
            <a:r>
              <a:rPr lang="en-US" sz="2800" b="0" i="0" u="none" strike="noStrike" cap="none" baseline="0">
                <a:solidFill>
                  <a:schemeClr val="dk1"/>
                </a:solidFill>
                <a:latin typeface="Arial"/>
                <a:ea typeface="Arial"/>
                <a:cs typeface="Arial"/>
                <a:sym typeface="Arial"/>
              </a:rPr>
              <a:t>(Pr 22, 1–19), pasakojimas apie Babelio bokštą (Pr 11). </a:t>
            </a:r>
            <a:r>
              <a:rPr lang="en-US" sz="2800" b="0" i="1" u="none" strike="noStrike" cap="none" baseline="0">
                <a:solidFill>
                  <a:schemeClr val="dk1"/>
                </a:solidFill>
                <a:latin typeface="Arial"/>
                <a:ea typeface="Arial"/>
                <a:cs typeface="Arial"/>
                <a:sym typeface="Arial"/>
              </a:rPr>
              <a:t>Dovydo psalmės</a:t>
            </a:r>
            <a:r>
              <a:rPr lang="en-US" sz="2800" b="0" i="0" u="none" strike="noStrike" cap="none" baseline="0">
                <a:solidFill>
                  <a:schemeClr val="dk1"/>
                </a:solidFill>
                <a:latin typeface="Arial"/>
                <a:ea typeface="Arial"/>
                <a:cs typeface="Arial"/>
                <a:sym typeface="Arial"/>
              </a:rPr>
              <a:t>: </a:t>
            </a:r>
            <a:r>
              <a:rPr lang="en-US" sz="2800" b="0" i="1" u="none" strike="noStrike" cap="none" baseline="0">
                <a:solidFill>
                  <a:schemeClr val="dk1"/>
                </a:solidFill>
                <a:latin typeface="Arial"/>
                <a:ea typeface="Arial"/>
                <a:cs typeface="Arial"/>
                <a:sym typeface="Arial"/>
              </a:rPr>
              <a:t>Kūrėjo didybė ir žmogaus orumas </a:t>
            </a:r>
            <a:r>
              <a:rPr lang="en-US" sz="2800" b="0" i="0" u="none" strike="noStrike" cap="none" baseline="0">
                <a:solidFill>
                  <a:schemeClr val="dk1"/>
                </a:solidFill>
                <a:latin typeface="Arial"/>
                <a:ea typeface="Arial"/>
                <a:cs typeface="Arial"/>
                <a:sym typeface="Arial"/>
              </a:rPr>
              <a:t>Ps 8, </a:t>
            </a:r>
            <a:r>
              <a:rPr lang="en-US" sz="2800" b="0" i="1" u="none" strike="noStrike" cap="none" baseline="0">
                <a:solidFill>
                  <a:schemeClr val="dk1"/>
                </a:solidFill>
                <a:latin typeface="Arial"/>
                <a:ea typeface="Arial"/>
                <a:cs typeface="Arial"/>
                <a:sym typeface="Arial"/>
              </a:rPr>
              <a:t>Tremtinio malda</a:t>
            </a:r>
            <a:r>
              <a:rPr lang="en-US" sz="2800" b="0" i="0" u="none" strike="noStrike" cap="none" baseline="0">
                <a:solidFill>
                  <a:schemeClr val="dk1"/>
                </a:solidFill>
                <a:latin typeface="Arial"/>
                <a:ea typeface="Arial"/>
                <a:cs typeface="Arial"/>
                <a:sym typeface="Arial"/>
              </a:rPr>
              <a:t> Ps 42. </a:t>
            </a:r>
            <a:r>
              <a:rPr lang="en-US" sz="2800" b="0" i="1" u="none" strike="noStrike" cap="none" baseline="0">
                <a:solidFill>
                  <a:schemeClr val="dk1"/>
                </a:solidFill>
                <a:latin typeface="Arial"/>
                <a:ea typeface="Arial"/>
                <a:cs typeface="Arial"/>
                <a:sym typeface="Arial"/>
              </a:rPr>
              <a:t>Kalno pamokslas</a:t>
            </a:r>
            <a:r>
              <a:rPr lang="en-US" sz="2800" b="0" i="0" u="none" strike="noStrike" cap="none" baseline="0">
                <a:solidFill>
                  <a:schemeClr val="dk1"/>
                </a:solidFill>
                <a:latin typeface="Arial"/>
                <a:ea typeface="Arial"/>
                <a:cs typeface="Arial"/>
                <a:sym typeface="Arial"/>
              </a:rPr>
              <a:t> (Mt 5, 38-48), </a:t>
            </a:r>
            <a:r>
              <a:rPr lang="en-US" sz="2800" b="0" i="1" u="none" strike="noStrike" cap="none" baseline="0">
                <a:solidFill>
                  <a:schemeClr val="dk1"/>
                </a:solidFill>
                <a:latin typeface="Arial"/>
                <a:ea typeface="Arial"/>
                <a:cs typeface="Arial"/>
                <a:sym typeface="Arial"/>
              </a:rPr>
              <a:t>Palyginimas apie talentus</a:t>
            </a:r>
            <a:r>
              <a:rPr lang="en-US" sz="2800" b="0" i="0" u="none" strike="noStrike" cap="none" baseline="0">
                <a:solidFill>
                  <a:schemeClr val="dk1"/>
                </a:solidFill>
                <a:latin typeface="Arial"/>
                <a:ea typeface="Arial"/>
                <a:cs typeface="Arial"/>
                <a:sym typeface="Arial"/>
              </a:rPr>
              <a:t> (Mt 25, 14–30), </a:t>
            </a:r>
            <a:r>
              <a:rPr lang="en-US" sz="2800" b="0" i="1" u="none" strike="noStrike" cap="none" baseline="0">
                <a:solidFill>
                  <a:schemeClr val="dk1"/>
                </a:solidFill>
                <a:latin typeface="Arial"/>
                <a:ea typeface="Arial"/>
                <a:cs typeface="Arial"/>
                <a:sym typeface="Arial"/>
              </a:rPr>
              <a:t>Sūnaus palaidūno palyginimas</a:t>
            </a:r>
            <a:r>
              <a:rPr lang="en-US" sz="2800" b="0" i="0" u="none" strike="noStrike" cap="none" baseline="0">
                <a:solidFill>
                  <a:schemeClr val="dk1"/>
                </a:solidFill>
                <a:latin typeface="Arial"/>
                <a:ea typeface="Arial"/>
                <a:cs typeface="Arial"/>
                <a:sym typeface="Arial"/>
              </a:rPr>
              <a:t> (Lk 15, 11–32), </a:t>
            </a:r>
            <a:r>
              <a:rPr lang="en-US" sz="2800" b="0" i="1" u="none" strike="noStrike" cap="none" baseline="0">
                <a:solidFill>
                  <a:schemeClr val="dk1"/>
                </a:solidFill>
                <a:latin typeface="Arial"/>
                <a:ea typeface="Arial"/>
                <a:cs typeface="Arial"/>
                <a:sym typeface="Arial"/>
              </a:rPr>
              <a:t>Himnas meilei</a:t>
            </a:r>
            <a:r>
              <a:rPr lang="en-US" sz="2800" b="0" i="0" u="none" strike="noStrike" cap="none" baseline="0">
                <a:solidFill>
                  <a:schemeClr val="dk1"/>
                </a:solidFill>
                <a:latin typeface="Arial"/>
                <a:ea typeface="Arial"/>
                <a:cs typeface="Arial"/>
                <a:sym typeface="Arial"/>
              </a:rPr>
              <a:t> (1 Kor 13).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a:solidFill>
                  <a:schemeClr val="dk1"/>
                </a:solidFill>
                <a:latin typeface="Arial"/>
                <a:ea typeface="Arial"/>
                <a:cs typeface="Arial"/>
                <a:sym typeface="Arial"/>
              </a:rPr>
              <a:t>Pasirinkti trys lietuvių poezijos kūriniai, vienas prozos arba eseistinis kūrinys bibliniais motyvais.</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idx="1"/>
          </p:nvPr>
        </p:nvSpPr>
        <p:spPr>
          <a:xfrm>
            <a:off x="179386" y="188911"/>
            <a:ext cx="8964612" cy="6669086"/>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25000"/>
              <a:buFont typeface="Arial"/>
              <a:buNone/>
            </a:pPr>
            <a:r>
              <a:rPr lang="en-US" sz="28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Biblija kaip literatūros ir kultūros tekstas: jos svarba Europos tapatybei. </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Senojo ir Naujojo Testamentų vaizdiniai, herojai ir siužetai: jų interpretacija literatūroje.</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Senojo Testamento gyvenimo išmintis ir etinės nuostatos.</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Krikščioniškoji meilės samprata.</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Asmens nelygstama vertė.</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Žmonių lygybės ir laisvės idėjos.</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Auka ir aukojimasis.</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Biblinio pasakojimo savitumas: teksto daugiaprasmiškumas (alegorija, parabolė, simbolis, metafora).</a:t>
            </a:r>
          </a:p>
          <a:p>
            <a:pPr marL="342900" marR="0" lvl="0" indent="-342900" algn="l" rtl="0">
              <a:lnSpc>
                <a:spcPct val="90000"/>
              </a:lnSpc>
              <a:spcBef>
                <a:spcPts val="560"/>
              </a:spcBef>
              <a:spcAft>
                <a:spcPts val="0"/>
              </a:spcAft>
              <a:buClr>
                <a:schemeClr val="dk1"/>
              </a:buClr>
              <a:buSzPct val="100000"/>
              <a:buFont typeface="Arial"/>
              <a:buChar char="•"/>
            </a:pPr>
            <a:r>
              <a:rPr lang="en-US" sz="2800" b="0" i="1" u="none" strike="noStrike" cap="none" baseline="0">
                <a:solidFill>
                  <a:schemeClr val="dk1"/>
                </a:solidFill>
                <a:latin typeface="Arial"/>
                <a:ea typeface="Arial"/>
                <a:cs typeface="Arial"/>
                <a:sym typeface="Arial"/>
              </a:rPr>
              <a:t>Sakralumo patyrimas.</a:t>
            </a:r>
            <a:r>
              <a:rPr lang="en-US" sz="2800" b="0" i="0" u="none" strike="noStrike" cap="none" baseline="0">
                <a:solidFill>
                  <a:schemeClr val="dk1"/>
                </a:solidFill>
                <a:latin typeface="Arial"/>
                <a:ea typeface="Arial"/>
                <a:cs typeface="Arial"/>
                <a:sym typeface="Arial"/>
              </a:rPr>
              <a:t> </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Shape 364"/>
          <p:cNvSpPr txBox="1">
            <a:spLocks noGrp="1"/>
          </p:cNvSpPr>
          <p:nvPr>
            <p:ph idx="1"/>
          </p:nvPr>
        </p:nvSpPr>
        <p:spPr>
          <a:xfrm>
            <a:off x="179386" y="549275"/>
            <a:ext cx="8964612" cy="6126161"/>
          </a:xfrm>
          <a:prstGeom prst="rect">
            <a:avLst/>
          </a:prstGeom>
          <a:noFill/>
          <a:ln>
            <a:noFill/>
          </a:ln>
        </p:spPr>
        <p:txBody>
          <a:bodyPr lIns="91425" tIns="45700" rIns="91425" bIns="45700" anchor="t" anchorCtr="0">
            <a:noAutofit/>
          </a:bodyPr>
          <a:lstStyle/>
          <a:p>
            <a:pPr indent="-342900">
              <a:spcBef>
                <a:spcPts val="0"/>
              </a:spcBef>
              <a:buSzPct val="25000"/>
              <a:buNone/>
            </a:pPr>
            <a:r>
              <a:rPr lang="en-US" sz="2800" b="1" dirty="0"/>
              <a:t>VII. </a:t>
            </a:r>
            <a:r>
              <a:rPr lang="en-US" sz="2800" b="1" dirty="0" err="1"/>
              <a:t>Viduramžiai</a:t>
            </a:r>
            <a:r>
              <a:rPr lang="en-US" sz="2800" b="1" dirty="0"/>
              <a:t> </a:t>
            </a:r>
            <a:r>
              <a:rPr lang="en-US" sz="2800" b="1" dirty="0" err="1"/>
              <a:t>ir</a:t>
            </a:r>
            <a:r>
              <a:rPr lang="en-US" sz="2800" b="1" dirty="0"/>
              <a:t> </a:t>
            </a:r>
            <a:r>
              <a:rPr lang="en-US" sz="2800" b="1" dirty="0" err="1"/>
              <a:t>jų</a:t>
            </a:r>
            <a:r>
              <a:rPr lang="en-US" sz="2800" b="1" dirty="0"/>
              <a:t> </a:t>
            </a:r>
            <a:r>
              <a:rPr lang="en-US" sz="2800" b="1" dirty="0" err="1"/>
              <a:t>palikimas</a:t>
            </a:r>
            <a:r>
              <a:rPr lang="en-US" sz="2800" dirty="0"/>
              <a:t> (6+7=13 </a:t>
            </a:r>
            <a:r>
              <a:rPr lang="en-US" sz="2800" dirty="0" err="1"/>
              <a:t>pamokų</a:t>
            </a:r>
            <a:r>
              <a:rPr lang="en-US" sz="2800" dirty="0"/>
              <a:t>)</a:t>
            </a:r>
          </a:p>
          <a:p>
            <a:pPr marL="342900" marR="0" lvl="0" indent="-342900" algn="l" rtl="0">
              <a:lnSpc>
                <a:spcPct val="100000"/>
              </a:lnSpc>
              <a:spcBef>
                <a:spcPts val="0"/>
              </a:spcBef>
              <a:spcAft>
                <a:spcPts val="0"/>
              </a:spcAft>
              <a:buClr>
                <a:schemeClr val="dk1"/>
              </a:buClr>
              <a:buSzPct val="25000"/>
              <a:buFont typeface="Arial"/>
              <a:buNone/>
            </a:pPr>
            <a:endParaRPr lang="lt-LT" sz="2800" b="1" i="0" u="none" strike="noStrike" cap="none" baseline="0" dirty="0" smtClean="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smtClean="0">
                <a:solidFill>
                  <a:schemeClr val="dk1"/>
                </a:solidFill>
                <a:latin typeface="Arial"/>
                <a:ea typeface="Arial"/>
                <a:cs typeface="Arial"/>
                <a:sym typeface="Arial"/>
              </a:rPr>
              <a:t>VII</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smtClean="0">
                <a:solidFill>
                  <a:schemeClr val="dk1"/>
                </a:solidFill>
                <a:latin typeface="Arial"/>
                <a:ea typeface="Arial"/>
                <a:cs typeface="Arial"/>
                <a:sym typeface="Arial"/>
              </a:rPr>
              <a:t>1. </a:t>
            </a:r>
            <a:r>
              <a:rPr lang="en-US" sz="2800" b="1" i="0" u="none" strike="noStrike" cap="none" baseline="0" dirty="0" err="1">
                <a:solidFill>
                  <a:schemeClr val="dk1"/>
                </a:solidFill>
                <a:latin typeface="Arial"/>
                <a:ea typeface="Arial"/>
                <a:cs typeface="Arial"/>
                <a:sym typeface="Arial"/>
              </a:rPr>
              <a:t>Viduramžių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pasaulis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herojai</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idealai</a:t>
            </a:r>
            <a:r>
              <a:rPr lang="en-US" sz="2800" b="0" i="0" u="none" strike="noStrike" cap="none" baseline="0" dirty="0">
                <a:solidFill>
                  <a:schemeClr val="dk1"/>
                </a:solidFill>
                <a:latin typeface="Arial"/>
                <a:ea typeface="Arial"/>
                <a:cs typeface="Arial"/>
                <a:sym typeface="Arial"/>
              </a:rPr>
              <a:t> (7 </a:t>
            </a:r>
            <a:r>
              <a:rPr lang="en-US" sz="2800" b="0" i="0" u="none" strike="noStrike" cap="none" baseline="0" dirty="0" err="1">
                <a:solidFill>
                  <a:schemeClr val="dk1"/>
                </a:solidFill>
                <a:latin typeface="Arial"/>
                <a:ea typeface="Arial"/>
                <a:cs typeface="Arial"/>
                <a:sym typeface="Arial"/>
              </a:rPr>
              <a:t>pamokos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Dantė</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Dieviškoji</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Komedija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ištraukos</a:t>
            </a:r>
            <a:r>
              <a:rPr lang="en-US" sz="2800" b="1"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T. </a:t>
            </a:r>
            <a:r>
              <a:rPr lang="en-US" sz="2800" b="1" i="0" u="none" strike="noStrike" cap="none" baseline="0" dirty="0" err="1">
                <a:solidFill>
                  <a:schemeClr val="dk1"/>
                </a:solidFill>
                <a:latin typeface="Arial"/>
                <a:ea typeface="Arial"/>
                <a:cs typeface="Arial"/>
                <a:sym typeface="Arial"/>
              </a:rPr>
              <a:t>Meloris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Pasakojimas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apie</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karalių</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Artūrą</a:t>
            </a:r>
            <a:r>
              <a:rPr lang="en-US" sz="2800" b="1" i="1" u="none" strike="noStrike" cap="none" baseline="0" dirty="0">
                <a:solidFill>
                  <a:schemeClr val="dk1"/>
                </a:solidFill>
                <a:latin typeface="Arial"/>
                <a:ea typeface="Arial"/>
                <a:cs typeface="Arial"/>
                <a:sym typeface="Arial"/>
              </a:rPr>
              <a:t> </a:t>
            </a:r>
            <a:r>
              <a:rPr lang="en-US" sz="2800" b="1" i="0" u="none" strike="noStrike" cap="none" baseline="0" dirty="0">
                <a:solidFill>
                  <a:schemeClr val="dk1"/>
                </a:solidFill>
                <a:latin typeface="Arial"/>
                <a:ea typeface="Arial"/>
                <a:cs typeface="Arial"/>
                <a:sym typeface="Arial"/>
              </a:rPr>
              <a:t>(</a:t>
            </a:r>
            <a:r>
              <a:rPr lang="en-US" sz="2800" b="1" i="0" u="none" strike="noStrike" cap="none" baseline="0" dirty="0" err="1">
                <a:solidFill>
                  <a:schemeClr val="dk1"/>
                </a:solidFill>
                <a:latin typeface="Arial"/>
                <a:ea typeface="Arial"/>
                <a:cs typeface="Arial"/>
                <a:sym typeface="Arial"/>
              </a:rPr>
              <a:t>ištraukos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arba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kitas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pasirinktas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riterinis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romanas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herojinis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epas</a:t>
            </a:r>
            <a:endParaRPr lang="en-US"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M. de </a:t>
            </a:r>
            <a:r>
              <a:rPr lang="en-US" sz="2800" b="1" i="0" u="none" strike="noStrike" cap="none" baseline="0" dirty="0" err="1">
                <a:solidFill>
                  <a:schemeClr val="dk1"/>
                </a:solidFill>
                <a:latin typeface="Arial"/>
                <a:ea typeface="Arial"/>
                <a:cs typeface="Arial"/>
                <a:sym typeface="Arial"/>
              </a:rPr>
              <a:t>Servantesas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a:solidFill>
                  <a:schemeClr val="dk1"/>
                </a:solidFill>
                <a:latin typeface="Arial"/>
                <a:ea typeface="Arial"/>
                <a:cs typeface="Arial"/>
                <a:sym typeface="Arial"/>
              </a:rPr>
              <a:t>Don </a:t>
            </a:r>
            <a:r>
              <a:rPr lang="en-US" sz="2800" b="1" i="1" u="none" strike="noStrike" cap="none" baseline="0" dirty="0" err="1">
                <a:solidFill>
                  <a:schemeClr val="dk1"/>
                </a:solidFill>
                <a:latin typeface="Arial"/>
                <a:ea typeface="Arial"/>
                <a:cs typeface="Arial"/>
                <a:sym typeface="Arial"/>
              </a:rPr>
              <a:t>Kichotas</a:t>
            </a:r>
            <a:r>
              <a:rPr lang="en-US" sz="2800" b="1" i="1" u="none" strike="noStrike" cap="none" baseline="0" dirty="0">
                <a:solidFill>
                  <a:schemeClr val="dk1"/>
                </a:solidFill>
                <a:latin typeface="Arial"/>
                <a:ea typeface="Arial"/>
                <a:cs typeface="Arial"/>
                <a:sym typeface="Arial"/>
              </a:rPr>
              <a:t> </a:t>
            </a:r>
            <a:r>
              <a:rPr lang="en-US" sz="2800" b="1" i="0" u="none" strike="noStrike" cap="none" baseline="0" dirty="0">
                <a:solidFill>
                  <a:schemeClr val="dk1"/>
                </a:solidFill>
                <a:latin typeface="Arial"/>
                <a:ea typeface="Arial"/>
                <a:cs typeface="Arial"/>
                <a:sym typeface="Arial"/>
              </a:rPr>
              <a:t>(</a:t>
            </a:r>
            <a:r>
              <a:rPr lang="en-US" sz="2800" b="1" i="0" u="none" strike="noStrike" cap="none" baseline="0" dirty="0" err="1">
                <a:solidFill>
                  <a:schemeClr val="dk1"/>
                </a:solidFill>
                <a:latin typeface="Arial"/>
                <a:ea typeface="Arial"/>
                <a:cs typeface="Arial"/>
                <a:sym typeface="Arial"/>
              </a:rPr>
              <a:t>ištraukos</a:t>
            </a:r>
            <a:r>
              <a:rPr lang="en-US" sz="2800" b="1" i="0" u="none" strike="noStrike" cap="none" baseline="0" dirty="0">
                <a:solidFill>
                  <a:schemeClr val="dk1"/>
                </a:solidFill>
                <a:latin typeface="Arial"/>
                <a:ea typeface="Arial"/>
                <a:cs typeface="Arial"/>
                <a:sym typeface="Arial"/>
              </a:rPr>
              <a:t>)</a:t>
            </a:r>
            <a:r>
              <a:rPr lang="en-US" sz="32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476250"/>
            <a:ext cx="8229600" cy="6048375"/>
          </a:xfrm>
          <a:prstGeom prst="rect">
            <a:avLst/>
          </a:prstGeom>
        </p:spPr>
        <p:txBody>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nSpc>
                <a:spcPct val="90000"/>
              </a:lnSpc>
            </a:pPr>
            <a:r>
              <a:rPr lang="lt-LT" altLang="lt-LT" sz="2800" b="1" dirty="0" smtClean="0"/>
              <a:t>Dalyko tikslai</a:t>
            </a:r>
          </a:p>
          <a:p>
            <a:pPr>
              <a:lnSpc>
                <a:spcPct val="90000"/>
              </a:lnSpc>
            </a:pPr>
            <a:r>
              <a:rPr lang="lt-LT" altLang="lt-LT" sz="2800" dirty="0" smtClean="0"/>
              <a:t>Lietuvių kalbos ir literatūros dalyku siekiama padėti mokiniams: </a:t>
            </a:r>
          </a:p>
          <a:p>
            <a:pPr>
              <a:lnSpc>
                <a:spcPct val="90000"/>
              </a:lnSpc>
            </a:pPr>
            <a:r>
              <a:rPr lang="lt-LT" altLang="lt-LT" sz="2800" dirty="0" smtClean="0"/>
              <a:t>1) suvokti ir ugdytis kalbą kaip svarbią savo tapatybės dalį, Lietuvos visuomenės bendravimo būdą;</a:t>
            </a:r>
          </a:p>
          <a:p>
            <a:pPr>
              <a:lnSpc>
                <a:spcPct val="90000"/>
              </a:lnSpc>
            </a:pPr>
            <a:r>
              <a:rPr lang="lt-LT" altLang="lt-LT" sz="2800" dirty="0" smtClean="0"/>
              <a:t>2) atrasti </a:t>
            </a:r>
            <a:r>
              <a:rPr lang="lt-LT" altLang="lt-LT" sz="2800" b="1" dirty="0" smtClean="0"/>
              <a:t>literatūrą</a:t>
            </a:r>
            <a:r>
              <a:rPr lang="lt-LT" altLang="lt-LT" sz="2800" dirty="0" smtClean="0"/>
              <a:t> kaip asmeninei egzistencijai svarbią kultūros sritį, ugdytis savarankišką ir kūrybišką požiūrį į literatūrą; </a:t>
            </a:r>
          </a:p>
          <a:p>
            <a:pPr>
              <a:lnSpc>
                <a:spcPct val="90000"/>
              </a:lnSpc>
            </a:pPr>
            <a:r>
              <a:rPr lang="lt-LT" altLang="lt-LT" sz="2800" dirty="0" smtClean="0"/>
              <a:t>3) pažinti ir suprasti lietuvių literatūros perteikiamą Lietuvos pasakojimą, suvokti save kaip lietuvių kalbos, literatūros ir kultūros paveldėtoją, puoselėtoją ir kūrėją; ugdytis laisvo, atsakingo asmens savimonę.</a:t>
            </a:r>
            <a:endParaRPr lang="en-US" altLang="lt-LT" sz="2800" dirty="0" smtClean="0"/>
          </a:p>
        </p:txBody>
      </p:sp>
    </p:spTree>
    <p:extLst>
      <p:ext uri="{BB962C8B-B14F-4D97-AF65-F5344CB8AC3E}">
        <p14:creationId xmlns:p14="http://schemas.microsoft.com/office/powerpoint/2010/main" val="42354878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idx="1"/>
          </p:nvPr>
        </p:nvSpPr>
        <p:spPr>
          <a:xfrm>
            <a:off x="457200" y="333375"/>
            <a:ext cx="8229600" cy="5792786"/>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0" i="1" u="none" strike="noStrike" cap="none" baseline="0" dirty="0" err="1">
                <a:solidFill>
                  <a:schemeClr val="dk1"/>
                </a:solidFill>
                <a:latin typeface="Arial"/>
                <a:ea typeface="Arial"/>
                <a:cs typeface="Arial"/>
                <a:sym typeface="Arial"/>
              </a:rPr>
              <a:t>Siūlomi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Krikščioniškoji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žmogaus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ir</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pasaulio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samprata</a:t>
            </a:r>
            <a:r>
              <a:rPr lang="en-US" sz="2800" b="0" i="1"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Santykis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su</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Antika</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Vergilijaus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paveikslas</a:t>
            </a:r>
            <a:r>
              <a:rPr lang="en-US" sz="2800" b="0"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Beatričės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paveikslas</a:t>
            </a:r>
            <a:r>
              <a:rPr lang="en-US" sz="2800" b="0"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Poetinės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vaizduotės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ir</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pažinimo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galios</a:t>
            </a:r>
            <a:r>
              <a:rPr lang="en-US" sz="2800" b="0"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Riteris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ir</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riteriškumas</a:t>
            </a:r>
            <a:r>
              <a:rPr lang="en-US" sz="2800" b="0" i="1"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1" u="none" strike="noStrike" cap="none" baseline="0" dirty="0" err="1">
                <a:solidFill>
                  <a:schemeClr val="dk1"/>
                </a:solidFill>
                <a:latin typeface="Arial"/>
                <a:ea typeface="Arial"/>
                <a:cs typeface="Arial"/>
                <a:sym typeface="Arial"/>
              </a:rPr>
              <a:t>Riteris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pakitusiame</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pasaulyje</a:t>
            </a:r>
            <a:r>
              <a:rPr lang="en-US" sz="2800" b="0" i="1" u="none" strike="noStrike" cap="none" baseline="0" dirty="0">
                <a:solidFill>
                  <a:schemeClr val="dk1"/>
                </a:solidFill>
                <a:latin typeface="Arial"/>
                <a:ea typeface="Arial"/>
                <a:cs typeface="Arial"/>
                <a:sym typeface="Arial"/>
              </a:rPr>
              <a:t>: Don </a:t>
            </a:r>
            <a:r>
              <a:rPr lang="en-US" sz="2800" b="0" i="1" u="none" strike="noStrike" cap="none" baseline="0" dirty="0" err="1">
                <a:solidFill>
                  <a:schemeClr val="dk1"/>
                </a:solidFill>
                <a:latin typeface="Arial"/>
                <a:ea typeface="Arial"/>
                <a:cs typeface="Arial"/>
                <a:sym typeface="Arial"/>
              </a:rPr>
              <a:t>Kichoto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paveikslo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smtClean="0">
                <a:solidFill>
                  <a:schemeClr val="dk1"/>
                </a:solidFill>
                <a:latin typeface="Arial"/>
                <a:ea typeface="Arial"/>
                <a:cs typeface="Arial"/>
                <a:sym typeface="Arial"/>
              </a:rPr>
              <a:t>reikšmės</a:t>
            </a:r>
            <a:r>
              <a:rPr lang="en-US" sz="2800" b="0" i="1" u="none" strike="noStrike" cap="none" baseline="0" dirty="0" smtClean="0">
                <a:solidFill>
                  <a:schemeClr val="dk1"/>
                </a:solidFill>
                <a:latin typeface="Arial"/>
                <a:ea typeface="Arial"/>
                <a:cs typeface="Arial"/>
                <a:sym typeface="Arial"/>
              </a:rPr>
              <a:t>. </a:t>
            </a:r>
            <a:r>
              <a:rPr lang="en-US" sz="2800" b="0" i="1" u="none" strike="noStrike" cap="none" baseline="0" dirty="0" err="1" smtClean="0">
                <a:solidFill>
                  <a:schemeClr val="dk1"/>
                </a:solidFill>
                <a:latin typeface="Arial"/>
                <a:ea typeface="Arial"/>
                <a:cs typeface="Arial"/>
                <a:sym typeface="Arial"/>
              </a:rPr>
              <a:t>Parodija</a:t>
            </a:r>
            <a:r>
              <a:rPr lang="en-US" sz="2800" b="0" i="1" u="none" strike="noStrike" cap="none" baseline="0" dirty="0" smtClean="0">
                <a:solidFill>
                  <a:schemeClr val="dk1"/>
                </a:solidFill>
                <a:latin typeface="Arial"/>
                <a:ea typeface="Arial"/>
                <a:cs typeface="Arial"/>
                <a:sym typeface="Arial"/>
              </a:rPr>
              <a:t>, </a:t>
            </a:r>
            <a:r>
              <a:rPr lang="en-US" sz="2800" b="0" i="1" u="none" strike="noStrike" cap="none" baseline="0" dirty="0" err="1" smtClean="0">
                <a:solidFill>
                  <a:schemeClr val="dk1"/>
                </a:solidFill>
                <a:latin typeface="Arial"/>
                <a:ea typeface="Arial"/>
                <a:cs typeface="Arial"/>
                <a:sym typeface="Arial"/>
              </a:rPr>
              <a:t>komizmas</a:t>
            </a:r>
            <a:r>
              <a:rPr lang="en-US" sz="2800" b="0" i="1" u="none" strike="noStrike" cap="none" baseline="0" dirty="0" smtClean="0">
                <a:solidFill>
                  <a:schemeClr val="dk1"/>
                </a:solidFill>
                <a:latin typeface="Arial"/>
                <a:ea typeface="Arial"/>
                <a:cs typeface="Arial"/>
                <a:sym typeface="Arial"/>
              </a:rPr>
              <a:t>, </a:t>
            </a:r>
            <a:r>
              <a:rPr lang="en-US" sz="2800" b="0" i="1" u="none" strike="noStrike" cap="none" baseline="0" dirty="0" err="1" smtClean="0">
                <a:solidFill>
                  <a:schemeClr val="dk1"/>
                </a:solidFill>
                <a:latin typeface="Arial"/>
                <a:ea typeface="Arial"/>
                <a:cs typeface="Arial"/>
                <a:sym typeface="Arial"/>
              </a:rPr>
              <a:t>tragizmas</a:t>
            </a:r>
            <a:r>
              <a:rPr lang="en-US" sz="2800" b="0" i="1" u="none" strike="noStrike" cap="none" baseline="0" dirty="0" smtClean="0">
                <a:solidFill>
                  <a:schemeClr val="dk1"/>
                </a:solidFill>
                <a:latin typeface="Arial"/>
                <a:ea typeface="Arial"/>
                <a:cs typeface="Arial"/>
                <a:sym typeface="Arial"/>
              </a:rPr>
              <a:t>.</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114285"/>
              <a:buFont typeface="Arial"/>
              <a:buChar char="•"/>
            </a:pPr>
            <a:r>
              <a:rPr lang="en-US" sz="2800" b="0" i="1" u="none" strike="noStrike" cap="none" baseline="0" dirty="0" err="1">
                <a:solidFill>
                  <a:schemeClr val="dk1"/>
                </a:solidFill>
                <a:latin typeface="Arial"/>
                <a:ea typeface="Arial"/>
                <a:cs typeface="Arial"/>
                <a:sym typeface="Arial"/>
              </a:rPr>
              <a:t>Riterių</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literatūros</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vaizdiniai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siužetai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klasikinėje</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ir</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šiuolaikinėje</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literatūroje</a:t>
            </a:r>
            <a:r>
              <a:rPr lang="en-US" sz="2800" b="0" i="1" u="none" strike="noStrike" cap="none" baseline="0" dirty="0">
                <a:solidFill>
                  <a:schemeClr val="dk1"/>
                </a:solidFill>
                <a:latin typeface="Arial"/>
                <a:ea typeface="Arial"/>
                <a:cs typeface="Arial"/>
                <a:sym typeface="Arial"/>
              </a:rPr>
              <a:t>.</a:t>
            </a:r>
            <a:r>
              <a:rPr lang="en-US" sz="32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idx="1"/>
          </p:nvPr>
        </p:nvSpPr>
        <p:spPr>
          <a:xfrm>
            <a:off x="250825" y="0"/>
            <a:ext cx="8686800" cy="68580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smtClean="0">
                <a:solidFill>
                  <a:schemeClr val="dk1"/>
                </a:solidFill>
                <a:latin typeface="Arial"/>
                <a:ea typeface="Arial"/>
                <a:cs typeface="Arial"/>
                <a:sym typeface="Arial"/>
              </a:rPr>
              <a:t>VII</a:t>
            </a:r>
            <a:r>
              <a:rPr lang="en-US" sz="2800" b="1" i="0" u="none" strike="noStrike" cap="none" baseline="0" dirty="0">
                <a:solidFill>
                  <a:schemeClr val="dk1"/>
                </a:solidFill>
                <a:latin typeface="Arial"/>
                <a:ea typeface="Arial"/>
                <a:cs typeface="Arial"/>
                <a:sym typeface="Arial"/>
              </a:rPr>
              <a:t>. 1. </a:t>
            </a:r>
            <a:r>
              <a:rPr lang="en-US" sz="2800" b="1" i="0" u="none" strike="noStrike" cap="none" baseline="0" dirty="0" err="1">
                <a:solidFill>
                  <a:schemeClr val="dk1"/>
                </a:solidFill>
                <a:latin typeface="Arial"/>
                <a:ea typeface="Arial"/>
                <a:cs typeface="Arial"/>
                <a:sym typeface="Arial"/>
              </a:rPr>
              <a:t>Viduramžių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Lietuva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senojo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krikščioniškojo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pasaulių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susidūrimas</a:t>
            </a:r>
            <a:r>
              <a:rPr lang="en-US" sz="2800" b="0" i="0" u="none" strike="noStrike" cap="none" baseline="0" dirty="0">
                <a:solidFill>
                  <a:schemeClr val="dk1"/>
                </a:solidFill>
                <a:latin typeface="Arial"/>
                <a:ea typeface="Arial"/>
                <a:cs typeface="Arial"/>
                <a:sym typeface="Arial"/>
              </a:rPr>
              <a:t> (6 </a:t>
            </a:r>
            <a:r>
              <a:rPr lang="en-US" sz="2800" b="0" i="0" u="none" strike="noStrike" cap="none" baseline="0" dirty="0" err="1">
                <a:solidFill>
                  <a:schemeClr val="dk1"/>
                </a:solidFill>
                <a:latin typeface="Arial"/>
                <a:ea typeface="Arial"/>
                <a:cs typeface="Arial"/>
                <a:sym typeface="Arial"/>
              </a:rPr>
              <a:t>pamokos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1"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Didžiųjų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kunigaikščių</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laiškai</a:t>
            </a:r>
            <a:r>
              <a:rPr lang="en-US" sz="2800" b="1" i="0" u="none" strike="noStrike" cap="none" baseline="0" dirty="0">
                <a:solidFill>
                  <a:schemeClr val="dk1"/>
                </a:solidFill>
                <a:latin typeface="Arial"/>
                <a:ea typeface="Arial"/>
                <a:cs typeface="Arial"/>
                <a:sym typeface="Arial"/>
              </a:rPr>
              <a:t> </a:t>
            </a:r>
            <a:r>
              <a:rPr lang="en-US" sz="2800" b="0" i="0" u="none" strike="noStrike" cap="none" baseline="0" dirty="0">
                <a:solidFill>
                  <a:schemeClr val="dk1"/>
                </a:solidFill>
                <a:latin typeface="Arial"/>
                <a:ea typeface="Arial"/>
                <a:cs typeface="Arial"/>
                <a:sym typeface="Arial"/>
              </a:rPr>
              <a:t>(</a:t>
            </a:r>
            <a:r>
              <a:rPr lang="en-US" sz="2800" b="0" i="0" u="none" strike="noStrike" cap="none" baseline="0" dirty="0" err="1">
                <a:solidFill>
                  <a:schemeClr val="dk1"/>
                </a:solidFill>
                <a:latin typeface="Arial"/>
                <a:ea typeface="Arial"/>
                <a:cs typeface="Arial"/>
                <a:sym typeface="Arial"/>
              </a:rPr>
              <a:t>ištraukos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iš</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Gediminas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Laiškas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Liubeko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Rostoko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kitų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miestų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piliečiams</a:t>
            </a:r>
            <a:r>
              <a:rPr lang="en-US" sz="2800" b="0" i="0" u="none" strike="noStrike" cap="none" baseline="0" dirty="0">
                <a:solidFill>
                  <a:schemeClr val="dk1"/>
                </a:solidFill>
                <a:latin typeface="Arial"/>
                <a:ea typeface="Arial"/>
                <a:cs typeface="Arial"/>
                <a:sym typeface="Arial"/>
              </a:rPr>
              <a:t>, 1323 m. </a:t>
            </a:r>
            <a:r>
              <a:rPr lang="en-US" sz="2800" b="0" i="0" u="none" strike="noStrike" cap="none" baseline="0" dirty="0" err="1">
                <a:solidFill>
                  <a:schemeClr val="dk1"/>
                </a:solidFill>
                <a:latin typeface="Arial"/>
                <a:ea typeface="Arial"/>
                <a:cs typeface="Arial"/>
                <a:sym typeface="Arial"/>
              </a:rPr>
              <a:t>gegužės</a:t>
            </a:r>
            <a:r>
              <a:rPr lang="en-US" sz="2800" b="0" i="0" u="none" strike="noStrike" cap="none" baseline="0" dirty="0">
                <a:solidFill>
                  <a:schemeClr val="dk1"/>
                </a:solidFill>
                <a:latin typeface="Arial"/>
                <a:ea typeface="Arial"/>
                <a:cs typeface="Arial"/>
                <a:sym typeface="Arial"/>
              </a:rPr>
              <a:t> 26 d.“, </a:t>
            </a:r>
            <a:r>
              <a:rPr lang="en-US" sz="2800" b="0" i="0" u="none" strike="noStrike" cap="none" baseline="0" dirty="0" err="1">
                <a:solidFill>
                  <a:schemeClr val="dk1"/>
                </a:solidFill>
                <a:latin typeface="Arial"/>
                <a:ea typeface="Arial"/>
                <a:cs typeface="Arial"/>
                <a:sym typeface="Arial"/>
              </a:rPr>
              <a:t>Vytautas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Laiškas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Šv</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Romos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imperijos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imperatoriui</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Zigmantui</a:t>
            </a:r>
            <a:r>
              <a:rPr lang="en-US" sz="2800" b="0" i="0" u="none" strike="noStrike" cap="none" baseline="0" dirty="0">
                <a:solidFill>
                  <a:schemeClr val="dk1"/>
                </a:solidFill>
                <a:latin typeface="Arial"/>
                <a:ea typeface="Arial"/>
                <a:cs typeface="Arial"/>
                <a:sym typeface="Arial"/>
              </a:rPr>
              <a:t>, 1420 m. </a:t>
            </a:r>
            <a:r>
              <a:rPr lang="en-US" sz="2800" b="0" i="0" u="none" strike="noStrike" cap="none" baseline="0" dirty="0" err="1">
                <a:solidFill>
                  <a:schemeClr val="dk1"/>
                </a:solidFill>
                <a:latin typeface="Arial"/>
                <a:ea typeface="Arial"/>
                <a:cs typeface="Arial"/>
                <a:sym typeface="Arial"/>
              </a:rPr>
              <a:t>kovo</a:t>
            </a:r>
            <a:r>
              <a:rPr lang="en-US" sz="2800" b="0" i="0" u="none" strike="noStrike" cap="none" baseline="0" dirty="0">
                <a:solidFill>
                  <a:schemeClr val="dk1"/>
                </a:solidFill>
                <a:latin typeface="Arial"/>
                <a:ea typeface="Arial"/>
                <a:cs typeface="Arial"/>
                <a:sym typeface="Arial"/>
              </a:rPr>
              <a:t> 11 d.“, </a:t>
            </a:r>
            <a:r>
              <a:rPr lang="en-US" sz="2800" b="0" i="0" u="none" strike="noStrike" cap="none" baseline="0" dirty="0" err="1">
                <a:solidFill>
                  <a:schemeClr val="dk1"/>
                </a:solidFill>
                <a:latin typeface="Arial"/>
                <a:ea typeface="Arial"/>
                <a:cs typeface="Arial"/>
                <a:sym typeface="Arial"/>
              </a:rPr>
              <a:t>Vytautas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Laiškas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Jogailai</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Lucko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suvažiavimo</a:t>
            </a:r>
            <a:r>
              <a:rPr lang="en-US" sz="2800" b="0" i="0" u="none" strike="noStrike" cap="none" baseline="0" dirty="0">
                <a:solidFill>
                  <a:schemeClr val="dk1"/>
                </a:solidFill>
                <a:latin typeface="Arial"/>
                <a:ea typeface="Arial"/>
                <a:cs typeface="Arial"/>
                <a:sym typeface="Arial"/>
              </a:rPr>
              <a:t>, 1429 m. </a:t>
            </a:r>
            <a:r>
              <a:rPr lang="en-US" sz="2800" b="0" i="0" u="none" strike="noStrike" cap="none" baseline="0" dirty="0" err="1">
                <a:solidFill>
                  <a:schemeClr val="dk1"/>
                </a:solidFill>
                <a:latin typeface="Arial"/>
                <a:ea typeface="Arial"/>
                <a:cs typeface="Arial"/>
                <a:sym typeface="Arial"/>
              </a:rPr>
              <a:t>vasario</a:t>
            </a:r>
            <a:r>
              <a:rPr lang="en-US" sz="2800" b="0" i="0" u="none" strike="noStrike" cap="none" baseline="0" dirty="0">
                <a:solidFill>
                  <a:schemeClr val="dk1"/>
                </a:solidFill>
                <a:latin typeface="Arial"/>
                <a:ea typeface="Arial"/>
                <a:cs typeface="Arial"/>
                <a:sym typeface="Arial"/>
              </a:rPr>
              <a:t> 17 d.“).</a:t>
            </a:r>
          </a:p>
          <a:p>
            <a:pPr marL="342900" marR="0" lvl="0" indent="-342900" algn="l" rtl="0">
              <a:lnSpc>
                <a:spcPct val="100000"/>
              </a:lnSpc>
              <a:spcBef>
                <a:spcPts val="64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Just. </a:t>
            </a:r>
            <a:r>
              <a:rPr lang="en-US" sz="2800" b="1" i="0" u="none" strike="noStrike" cap="none" baseline="0" dirty="0" err="1">
                <a:solidFill>
                  <a:schemeClr val="dk1"/>
                </a:solidFill>
                <a:latin typeface="Arial"/>
                <a:ea typeface="Arial"/>
                <a:cs typeface="Arial"/>
                <a:sym typeface="Arial"/>
              </a:rPr>
              <a:t>Marcinkevičius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Mindaugas</a:t>
            </a:r>
            <a:r>
              <a:rPr lang="en-US" sz="32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idx="1"/>
          </p:nvPr>
        </p:nvSpPr>
        <p:spPr>
          <a:xfrm>
            <a:off x="0" y="188911"/>
            <a:ext cx="9144000" cy="6480174"/>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0" i="1" u="none" strike="noStrike" cap="none" baseline="0" dirty="0" err="1">
                <a:solidFill>
                  <a:schemeClr val="dk1"/>
                </a:solidFill>
                <a:latin typeface="Arial"/>
                <a:ea typeface="Arial"/>
                <a:cs typeface="Arial"/>
                <a:sym typeface="Arial"/>
              </a:rPr>
              <a:t>Siūlomi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Lietuvos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ir</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lietuvių</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vaizdiniai</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laisvės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supratimas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didžiųjų</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kunigaikščių</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laiškuose</a:t>
            </a:r>
            <a:r>
              <a:rPr lang="en-US" sz="2400" b="0" i="0" u="none" strike="noStrike" cap="none" baseline="0" dirty="0">
                <a:solidFill>
                  <a:schemeClr val="dk1"/>
                </a:solidFil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Lietuvių</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tautos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ir</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kalbos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samprata</a:t>
            </a:r>
            <a:r>
              <a:rPr lang="en-US" sz="2400" b="0" i="0" u="none" strike="noStrike" cap="none" baseline="0" dirty="0">
                <a:solidFill>
                  <a:schemeClr val="dk1"/>
                </a:solidFil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Valdovo</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vaizdinys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laiškuose</a:t>
            </a:r>
            <a:r>
              <a:rPr lang="en-US" sz="2400" b="0" i="0" u="none" strike="noStrike" cap="none" baseline="0" dirty="0">
                <a:solidFill>
                  <a:schemeClr val="dk1"/>
                </a:solidFil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Pagarba</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tautos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papročiams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tolerancija</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kitoms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kultūroms</a:t>
            </a:r>
            <a:r>
              <a:rPr lang="en-US" sz="2400" b="0" i="0" u="none" strike="noStrike" cap="none" baseline="0" dirty="0">
                <a:solidFill>
                  <a:schemeClr val="dk1"/>
                </a:solidFil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Valdovų</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Lietuvos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interpretacija</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modernioje</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literatūroje</a:t>
            </a:r>
            <a:r>
              <a:rPr lang="en-US" sz="2400" b="0" i="0" u="none" strike="noStrike" cap="none" baseline="0" dirty="0">
                <a:solidFill>
                  <a:schemeClr val="dk1"/>
                </a:solidFill>
                <a:sym typeface="Arial"/>
              </a:rPr>
              <a:t>. </a:t>
            </a: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Dramos</a:t>
            </a:r>
            <a:r>
              <a:rPr lang="en-US" sz="2400" b="0" i="0" u="none" strike="noStrike" cap="none" baseline="0" dirty="0">
                <a:solidFill>
                  <a:schemeClr val="dk1"/>
                </a:solidFill>
                <a:sym typeface="Arial"/>
              </a:rPr>
              <a:t> </a:t>
            </a:r>
            <a:r>
              <a:rPr lang="en-US" sz="2400" b="0" i="1" u="none" strike="noStrike" cap="none" baseline="0" dirty="0" err="1">
                <a:solidFill>
                  <a:schemeClr val="dk1"/>
                </a:solidFill>
                <a:sym typeface="Arial"/>
              </a:rPr>
              <a:t>Mindaugas</a:t>
            </a:r>
            <a:r>
              <a:rPr lang="en-US" sz="2400" b="0" i="1" u="none" strike="noStrike" cap="none" baseline="0" dirty="0">
                <a:solidFill>
                  <a:schemeClr val="dk1"/>
                </a:solidFill>
                <a:sym typeface="Arial"/>
              </a:rPr>
              <a:t> </a:t>
            </a:r>
            <a:r>
              <a:rPr lang="en-US" sz="2400" b="0" i="0" u="none" strike="noStrike" cap="none" baseline="0" dirty="0" err="1">
                <a:solidFill>
                  <a:schemeClr val="dk1"/>
                </a:solidFill>
                <a:sym typeface="Arial"/>
              </a:rPr>
              <a:t>sukūrimo</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aplinkybės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Lietuvos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valstybės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idėjos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iškėlimas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okupacijos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metais</a:t>
            </a:r>
            <a:r>
              <a:rPr lang="en-US" sz="2400" b="0" i="0" u="none" strike="noStrike" cap="none" baseline="0" dirty="0" smtClean="0">
                <a:solidFill>
                  <a:schemeClr val="dk1"/>
                </a:solidFil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400" dirty="0" err="1" smtClean="0"/>
              <a:t>Valstyb</a:t>
            </a:r>
            <a:r>
              <a:rPr lang="lt-LT" sz="2400" dirty="0" smtClean="0"/>
              <a:t>ė</a:t>
            </a:r>
            <a:r>
              <a:rPr lang="en-US" sz="2400" dirty="0" smtClean="0"/>
              <a:t>s k</a:t>
            </a:r>
            <a:r>
              <a:rPr lang="lt-LT" sz="2400" dirty="0" smtClean="0"/>
              <a:t>ū</a:t>
            </a:r>
            <a:r>
              <a:rPr lang="en-US" sz="2400" dirty="0" err="1" smtClean="0"/>
              <a:t>rimo</a:t>
            </a:r>
            <a:r>
              <a:rPr lang="lt-LT" sz="2400" dirty="0" smtClean="0"/>
              <a:t> keliai: kalaviju ar pasitikėjimu?</a:t>
            </a:r>
            <a:endParaRPr lang="en-US" sz="2400" b="0" i="0" u="none" strike="noStrike" cap="none" baseline="0" dirty="0">
              <a:solidFill>
                <a:schemeClr val="dk1"/>
              </a:solidFil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en-US" sz="2400" b="0" i="0" u="none" strike="noStrike" cap="none" baseline="0" dirty="0" err="1">
                <a:solidFill>
                  <a:schemeClr val="dk1"/>
                </a:solidFill>
                <a:sym typeface="Arial"/>
              </a:rPr>
              <a:t>Valdovo</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asmenybės</a:t>
            </a:r>
            <a:r>
              <a:rPr lang="en-US" sz="2400" b="0" i="0" u="none" strike="noStrike" cap="none" baseline="0" dirty="0">
                <a:solidFill>
                  <a:schemeClr val="dk1"/>
                </a:solidFill>
                <a:sym typeface="Arial"/>
              </a:rPr>
              <a:t> drama: </a:t>
            </a:r>
            <a:r>
              <a:rPr lang="en-US" sz="2400" b="0" i="0" u="none" strike="noStrike" cap="none" baseline="0" dirty="0" err="1">
                <a:solidFill>
                  <a:schemeClr val="dk1"/>
                </a:solidFill>
                <a:sym typeface="Arial"/>
              </a:rPr>
              <a:t>pasirinkimas</a:t>
            </a:r>
            <a:r>
              <a:rPr lang="en-US" sz="2400" b="0" i="0" u="none" strike="noStrike" cap="none" baseline="0" dirty="0">
                <a:solidFill>
                  <a:schemeClr val="dk1"/>
                </a:solidFill>
                <a:sym typeface="Arial"/>
              </a:rPr>
              <a:t> tarp </a:t>
            </a:r>
            <a:r>
              <a:rPr lang="en-US" sz="2400" b="0" i="0" u="none" strike="noStrike" cap="none" baseline="0" dirty="0" err="1">
                <a:solidFill>
                  <a:schemeClr val="dk1"/>
                </a:solidFill>
                <a:sym typeface="Arial"/>
              </a:rPr>
              <a:t>asmeninės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laimės</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ir</a:t>
            </a:r>
            <a:r>
              <a:rPr lang="en-US" sz="2400" b="0" i="0" u="none" strike="noStrike" cap="none" baseline="0" dirty="0">
                <a:solidFill>
                  <a:schemeClr val="dk1"/>
                </a:solidFill>
                <a:sym typeface="Arial"/>
              </a:rPr>
              <a:t> </a:t>
            </a:r>
            <a:r>
              <a:rPr lang="en-US" sz="2400" b="0" i="0" u="none" strike="noStrike" cap="none" baseline="0" dirty="0" err="1">
                <a:solidFill>
                  <a:schemeClr val="dk1"/>
                </a:solidFill>
                <a:sym typeface="Arial"/>
              </a:rPr>
              <a:t>valstybės</a:t>
            </a:r>
            <a:r>
              <a:rPr lang="en-US" sz="2400" b="0" i="0" u="none" strike="noStrike" cap="none" baseline="0" dirty="0">
                <a:solidFill>
                  <a:schemeClr val="dk1"/>
                </a:solidFill>
                <a:sym typeface="Arial"/>
              </a:rPr>
              <a:t>. </a:t>
            </a:r>
            <a:endParaRPr lang="lt-LT" sz="2400" b="0" i="0" u="none" strike="noStrike" cap="none" baseline="0" dirty="0" smtClean="0">
              <a:solidFill>
                <a:schemeClr val="dk1"/>
              </a:solidFil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lt-LT" sz="2400" dirty="0" smtClean="0"/>
              <a:t>Praeities tiesa ir melas apie praeitį.</a:t>
            </a:r>
          </a:p>
          <a:p>
            <a:pPr marL="342900" marR="0" lvl="0" indent="-342900" algn="l" rtl="0">
              <a:lnSpc>
                <a:spcPct val="100000"/>
              </a:lnSpc>
              <a:spcBef>
                <a:spcPts val="560"/>
              </a:spcBef>
              <a:spcAft>
                <a:spcPts val="0"/>
              </a:spcAft>
              <a:buClr>
                <a:schemeClr val="dk1"/>
              </a:buClr>
              <a:buSzPct val="100000"/>
              <a:buFont typeface="Arial"/>
              <a:buChar char="•"/>
            </a:pPr>
            <a:r>
              <a:rPr lang="lt-LT" sz="2400" b="0" i="0" u="none" strike="noStrike" cap="none" baseline="0" dirty="0" smtClean="0">
                <a:solidFill>
                  <a:schemeClr val="dk1"/>
                </a:solidFill>
                <a:sym typeface="Arial"/>
              </a:rPr>
              <a:t>Just. Marcinkevičiaus asmenybė.</a:t>
            </a:r>
          </a:p>
          <a:p>
            <a:pPr marL="342900" marR="0" lvl="0" indent="-342900" algn="l" rtl="0">
              <a:lnSpc>
                <a:spcPct val="100000"/>
              </a:lnSpc>
              <a:spcBef>
                <a:spcPts val="560"/>
              </a:spcBef>
              <a:spcAft>
                <a:spcPts val="0"/>
              </a:spcAft>
              <a:buClr>
                <a:schemeClr val="dk1"/>
              </a:buClr>
              <a:buSzPct val="100000"/>
              <a:buFont typeface="Arial"/>
              <a:buChar char="•"/>
            </a:pPr>
            <a:endParaRPr lang="en-US" sz="2400" b="0" i="0" u="none" strike="noStrike" cap="none" baseline="0" dirty="0">
              <a:solidFill>
                <a:schemeClr val="dk1"/>
              </a:solidFill>
              <a:sym typeface="Arial"/>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idx="1"/>
          </p:nvPr>
        </p:nvSpPr>
        <p:spPr>
          <a:xfrm>
            <a:off x="539750" y="333375"/>
            <a:ext cx="8435975" cy="619125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VIII. </a:t>
            </a:r>
            <a:r>
              <a:rPr lang="lt-LT" sz="2800" b="1" i="0" u="none" strike="noStrike" cap="none" baseline="0" dirty="0" smtClean="0">
                <a:solidFill>
                  <a:schemeClr val="dk1"/>
                </a:solidFill>
                <a:latin typeface="Arial"/>
                <a:ea typeface="Arial"/>
                <a:cs typeface="Arial"/>
                <a:sym typeface="Arial"/>
              </a:rPr>
              <a:t>S</a:t>
            </a:r>
            <a:r>
              <a:rPr lang="en-US" sz="2800" b="1" i="0" u="none" strike="noStrike" cap="none" baseline="0" dirty="0" err="1" smtClean="0">
                <a:solidFill>
                  <a:schemeClr val="dk1"/>
                </a:solidFill>
                <a:latin typeface="Arial"/>
                <a:ea typeface="Arial"/>
                <a:cs typeface="Arial"/>
                <a:sym typeface="Arial"/>
              </a:rPr>
              <a:t>antykis</a:t>
            </a:r>
            <a:r>
              <a:rPr lang="en-US" sz="2800" b="1" i="0" u="none" strike="noStrike" cap="none" baseline="0" dirty="0" smtClean="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su</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smtClean="0">
                <a:solidFill>
                  <a:schemeClr val="dk1"/>
                </a:solidFill>
                <a:latin typeface="Arial"/>
                <a:ea typeface="Arial"/>
                <a:cs typeface="Arial"/>
                <a:sym typeface="Arial"/>
              </a:rPr>
              <a:t>tradicija</a:t>
            </a:r>
            <a:r>
              <a:rPr lang="lt-LT" sz="2800" b="1" dirty="0"/>
              <a:t> </a:t>
            </a:r>
            <a:r>
              <a:rPr lang="lt-LT" sz="2800" b="1" dirty="0" smtClean="0"/>
              <a:t>XX ir XXI a. literatūroje</a:t>
            </a:r>
            <a:r>
              <a:rPr lang="en-US" sz="2800" b="1" i="0" u="none" strike="noStrike" cap="none" baseline="0" dirty="0" smtClean="0">
                <a:solidFill>
                  <a:schemeClr val="dk1"/>
                </a:solidFill>
                <a:latin typeface="Arial"/>
                <a:ea typeface="Arial"/>
                <a:cs typeface="Arial"/>
                <a:sym typeface="Arial"/>
              </a:rPr>
              <a:t> </a:t>
            </a:r>
            <a:r>
              <a:rPr lang="en-US" sz="2800" b="1" i="0" u="none" strike="noStrike" cap="none" baseline="0" dirty="0">
                <a:solidFill>
                  <a:schemeClr val="dk1"/>
                </a:solidFill>
                <a:latin typeface="Arial"/>
                <a:ea typeface="Arial"/>
                <a:cs typeface="Arial"/>
                <a:sym typeface="Arial"/>
              </a:rPr>
              <a:t>(9+6=15)</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VIII. 1. </a:t>
            </a:r>
            <a:r>
              <a:rPr lang="lt-LT" sz="2800" b="1" i="0" u="none" strike="noStrike" cap="none" baseline="0" dirty="0" smtClean="0">
                <a:solidFill>
                  <a:schemeClr val="dk1"/>
                </a:solidFill>
                <a:latin typeface="Arial"/>
                <a:ea typeface="Arial"/>
                <a:cs typeface="Arial"/>
                <a:sym typeface="Arial"/>
              </a:rPr>
              <a:t>Vertybių patikrinimas:</a:t>
            </a:r>
            <a:r>
              <a:rPr lang="lt-LT" sz="2800" b="1" i="0" u="none" strike="noStrike" cap="none" dirty="0" smtClean="0">
                <a:solidFill>
                  <a:schemeClr val="dk1"/>
                </a:solidFill>
                <a:latin typeface="Arial"/>
                <a:ea typeface="Arial"/>
                <a:cs typeface="Arial"/>
                <a:sym typeface="Arial"/>
              </a:rPr>
              <a:t> g</a:t>
            </a:r>
            <a:r>
              <a:rPr lang="en-US" sz="2800" b="1" i="0" u="none" strike="noStrike" cap="none" baseline="0" dirty="0" err="1" smtClean="0">
                <a:solidFill>
                  <a:schemeClr val="dk1"/>
                </a:solidFill>
                <a:latin typeface="Arial"/>
                <a:ea typeface="Arial"/>
                <a:cs typeface="Arial"/>
                <a:sym typeface="Arial"/>
              </a:rPr>
              <a:t>ėrio</a:t>
            </a:r>
            <a:r>
              <a:rPr lang="en-US" sz="2800" b="1" i="0" u="none" strike="noStrike" cap="none" baseline="0" dirty="0" smtClean="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ir</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blogio</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kova</a:t>
            </a:r>
            <a:r>
              <a:rPr lang="en-US" sz="2800" b="1" i="0" u="none" strike="noStrike" cap="none" baseline="0" dirty="0">
                <a:solidFill>
                  <a:schemeClr val="dk1"/>
                </a:solidFill>
                <a:latin typeface="Arial"/>
                <a:ea typeface="Arial"/>
                <a:cs typeface="Arial"/>
                <a:sym typeface="Arial"/>
              </a:rPr>
              <a:t> </a:t>
            </a:r>
            <a:r>
              <a:rPr lang="en-US" sz="2800" b="0" i="0" u="none" strike="noStrike" cap="none" baseline="0" dirty="0" smtClean="0">
                <a:solidFill>
                  <a:schemeClr val="dk1"/>
                </a:solidFill>
                <a:latin typeface="Arial"/>
                <a:ea typeface="Arial"/>
                <a:cs typeface="Arial"/>
                <a:sym typeface="Arial"/>
              </a:rPr>
              <a:t>(</a:t>
            </a:r>
            <a:r>
              <a:rPr lang="en-US" sz="2800" b="0" i="0" u="none" strike="noStrike" cap="none" baseline="0" dirty="0">
                <a:solidFill>
                  <a:schemeClr val="dk1"/>
                </a:solidFill>
                <a:latin typeface="Arial"/>
                <a:ea typeface="Arial"/>
                <a:cs typeface="Arial"/>
                <a:sym typeface="Arial"/>
              </a:rPr>
              <a:t>9 </a:t>
            </a:r>
            <a:r>
              <a:rPr lang="en-US" sz="2800" b="0" i="0" u="none" strike="noStrike" cap="none" baseline="0" dirty="0" err="1">
                <a:solidFill>
                  <a:schemeClr val="dk1"/>
                </a:solidFill>
                <a:latin typeface="Arial"/>
                <a:ea typeface="Arial"/>
                <a:cs typeface="Arial"/>
                <a:sym typeface="Arial"/>
              </a:rPr>
              <a:t>pamokos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I. </a:t>
            </a:r>
            <a:r>
              <a:rPr lang="en-US" sz="2800" b="1" i="0" u="none" strike="noStrike" cap="none" baseline="0" dirty="0" err="1">
                <a:solidFill>
                  <a:schemeClr val="dk1"/>
                </a:solidFill>
                <a:latin typeface="Arial"/>
                <a:ea typeface="Arial"/>
                <a:cs typeface="Arial"/>
                <a:sym typeface="Arial"/>
              </a:rPr>
              <a:t>Meras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Lygiosios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trunka</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akimirką</a:t>
            </a:r>
            <a:r>
              <a:rPr lang="en-US" sz="2800" b="1" i="1"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J. </a:t>
            </a:r>
            <a:r>
              <a:rPr lang="en-US" sz="2800" b="1" i="0" u="none" strike="noStrike" cap="none" baseline="0" dirty="0" err="1">
                <a:solidFill>
                  <a:schemeClr val="dk1"/>
                </a:solidFill>
                <a:latin typeface="Arial"/>
                <a:ea typeface="Arial"/>
                <a:cs typeface="Arial"/>
                <a:sym typeface="Arial"/>
              </a:rPr>
              <a:t>Grušas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Meilė</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džiazas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ir</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velnias</a:t>
            </a: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W. </a:t>
            </a:r>
            <a:r>
              <a:rPr lang="en-US" sz="2800" b="1" i="0" u="none" strike="noStrike" cap="none" baseline="0" dirty="0" err="1">
                <a:solidFill>
                  <a:schemeClr val="dk1"/>
                </a:solidFill>
                <a:latin typeface="Arial"/>
                <a:ea typeface="Arial"/>
                <a:cs typeface="Arial"/>
                <a:sym typeface="Arial"/>
              </a:rPr>
              <a:t>Goldingas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Musių</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valdovas</a:t>
            </a:r>
            <a:endParaRPr lang="en-US" sz="2800" b="1"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err="1">
                <a:solidFill>
                  <a:schemeClr val="dk1"/>
                </a:solidFill>
                <a:latin typeface="Arial"/>
                <a:ea typeface="Arial"/>
                <a:cs typeface="Arial"/>
                <a:sym typeface="Arial"/>
              </a:rPr>
              <a:t>Dž</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Orvelas</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Gyvulių</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ūkis</a:t>
            </a:r>
            <a:r>
              <a:rPr lang="en-US" sz="28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Shape 379"/>
          <p:cNvSpPr txBox="1">
            <a:spLocks noGrp="1"/>
          </p:cNvSpPr>
          <p:nvPr>
            <p:ph idx="1"/>
          </p:nvPr>
        </p:nvSpPr>
        <p:spPr>
          <a:xfrm>
            <a:off x="457200" y="333375"/>
            <a:ext cx="8229600" cy="5792786"/>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0" i="1" u="none" strike="noStrike" cap="none" baseline="0" dirty="0" err="1">
                <a:solidFill>
                  <a:schemeClr val="dk1"/>
                </a:solidFill>
                <a:latin typeface="Arial"/>
                <a:ea typeface="Arial"/>
                <a:cs typeface="Arial"/>
                <a:sym typeface="Arial"/>
              </a:rPr>
              <a:t>Siūlomi</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nagrinėjimo</a:t>
            </a:r>
            <a:r>
              <a:rPr lang="en-US" sz="2800" b="0" i="1" u="none" strike="noStrike" cap="none" baseline="0" dirty="0">
                <a:solidFill>
                  <a:schemeClr val="dk1"/>
                </a:solidFill>
                <a:latin typeface="Arial"/>
                <a:ea typeface="Arial"/>
                <a:cs typeface="Arial"/>
                <a:sym typeface="Arial"/>
              </a:rPr>
              <a:t> </a:t>
            </a:r>
            <a:r>
              <a:rPr lang="en-US" sz="2800" b="0" i="1" u="none" strike="noStrike" cap="none" baseline="0" dirty="0" err="1">
                <a:solidFill>
                  <a:schemeClr val="dk1"/>
                </a:solidFill>
                <a:latin typeface="Arial"/>
                <a:ea typeface="Arial"/>
                <a:cs typeface="Arial"/>
                <a:sym typeface="Arial"/>
              </a:rPr>
              <a:t>aspektai</a:t>
            </a:r>
            <a:endParaRPr lang="en-US" sz="2800" b="0" i="1"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100000"/>
              <a:buFont typeface="Arial"/>
              <a:buChar char="•"/>
            </a:pPr>
            <a:r>
              <a:rPr lang="lt-LT" sz="2800" b="0" i="0" u="none" strike="noStrike" cap="none" baseline="0" dirty="0" smtClean="0">
                <a:solidFill>
                  <a:schemeClr val="dk1"/>
                </a:solidFill>
                <a:latin typeface="Arial"/>
                <a:ea typeface="Arial"/>
                <a:cs typeface="Arial"/>
                <a:sym typeface="Arial"/>
              </a:rPr>
              <a:t>Tradicinės vertybės ir elgesio normos XX amžiuje.</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smtClean="0">
                <a:solidFill>
                  <a:schemeClr val="dk1"/>
                </a:solidFill>
                <a:latin typeface="Arial"/>
                <a:ea typeface="Arial"/>
                <a:cs typeface="Arial"/>
                <a:sym typeface="Arial"/>
              </a:rPr>
              <a:t>Moralinės</a:t>
            </a:r>
            <a:r>
              <a:rPr lang="en-US" sz="2800" b="0" i="0" u="none" strike="noStrike" cap="none" baseline="0" dirty="0" smtClean="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kolizijos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asmens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pasirinkimo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laisvė</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elgesio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motyvai</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Gėrio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blogio</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vaizdiniai</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jų</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turinys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sąsajos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kultūros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tradicija</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Utopija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antiutopija</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dirty="0" err="1">
                <a:solidFill>
                  <a:schemeClr val="dk1"/>
                </a:solidFill>
                <a:latin typeface="Arial"/>
                <a:ea typeface="Arial"/>
                <a:cs typeface="Arial"/>
                <a:sym typeface="Arial"/>
              </a:rPr>
              <a:t>Politinė</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alegorija</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ir</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satyriškas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santykis</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su</a:t>
            </a:r>
            <a:r>
              <a:rPr lang="en-US" sz="2800" b="0" i="0" u="none" strike="noStrike" cap="none" baseline="0" dirty="0">
                <a:solidFill>
                  <a:schemeClr val="dk1"/>
                </a:solidFill>
                <a:latin typeface="Arial"/>
                <a:ea typeface="Arial"/>
                <a:cs typeface="Arial"/>
                <a:sym typeface="Arial"/>
              </a:rPr>
              <a:t> </a:t>
            </a:r>
            <a:r>
              <a:rPr lang="en-US" sz="2800" b="0" i="0" u="none" strike="noStrike" cap="none" baseline="0" dirty="0" err="1">
                <a:solidFill>
                  <a:schemeClr val="dk1"/>
                </a:solidFill>
                <a:latin typeface="Arial"/>
                <a:ea typeface="Arial"/>
                <a:cs typeface="Arial"/>
                <a:sym typeface="Arial"/>
              </a:rPr>
              <a:t>tikrove</a:t>
            </a:r>
            <a:r>
              <a:rPr lang="en-US" sz="28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idx="1"/>
          </p:nvPr>
        </p:nvSpPr>
        <p:spPr>
          <a:xfrm>
            <a:off x="611187" y="765175"/>
            <a:ext cx="8229600" cy="586581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VIII.2. </a:t>
            </a:r>
            <a:r>
              <a:rPr lang="en-US" sz="2800" b="1" i="0" u="none" strike="noStrike" cap="none" baseline="0" dirty="0" err="1">
                <a:solidFill>
                  <a:schemeClr val="dk1"/>
                </a:solidFill>
                <a:latin typeface="Arial"/>
                <a:ea typeface="Arial"/>
                <a:cs typeface="Arial"/>
                <a:sym typeface="Arial"/>
              </a:rPr>
              <a:t>Tradicijos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provokavimas</a:t>
            </a:r>
            <a:r>
              <a:rPr lang="en-US" sz="2800" b="1" i="0" u="none" strike="noStrike" cap="none" baseline="0" dirty="0">
                <a:solidFill>
                  <a:schemeClr val="dk1"/>
                </a:solidFill>
                <a:latin typeface="Arial"/>
                <a:ea typeface="Arial"/>
                <a:cs typeface="Arial"/>
                <a:sym typeface="Arial"/>
              </a:rPr>
              <a:t> </a:t>
            </a:r>
            <a:r>
              <a:rPr lang="lt-LT" sz="2800" b="1" i="0" u="none" strike="noStrike" cap="none" baseline="0" dirty="0" smtClean="0">
                <a:solidFill>
                  <a:schemeClr val="dk1"/>
                </a:solidFill>
                <a:latin typeface="Arial"/>
                <a:ea typeface="Arial"/>
                <a:cs typeface="Arial"/>
                <a:sym typeface="Arial"/>
              </a:rPr>
              <a:t>ir žaidimas</a:t>
            </a:r>
            <a:r>
              <a:rPr lang="lt-LT" sz="2800" b="1" i="0" u="none" strike="noStrike" cap="none" dirty="0" smtClean="0">
                <a:solidFill>
                  <a:schemeClr val="dk1"/>
                </a:solidFill>
                <a:latin typeface="Arial"/>
                <a:ea typeface="Arial"/>
                <a:cs typeface="Arial"/>
                <a:sym typeface="Arial"/>
              </a:rPr>
              <a:t> </a:t>
            </a:r>
            <a:r>
              <a:rPr lang="en-US" sz="2800" b="0" i="0" u="none" strike="noStrike" cap="none" baseline="0" dirty="0" smtClean="0">
                <a:solidFill>
                  <a:schemeClr val="dk1"/>
                </a:solidFill>
                <a:latin typeface="Arial"/>
                <a:ea typeface="Arial"/>
                <a:cs typeface="Arial"/>
                <a:sym typeface="Arial"/>
              </a:rPr>
              <a:t>(6 </a:t>
            </a:r>
            <a:r>
              <a:rPr lang="en-US" sz="2800" b="0" i="0" u="none" strike="noStrike" cap="none" baseline="0" dirty="0" err="1">
                <a:solidFill>
                  <a:schemeClr val="dk1"/>
                </a:solidFill>
                <a:latin typeface="Arial"/>
                <a:ea typeface="Arial"/>
                <a:cs typeface="Arial"/>
                <a:sym typeface="Arial"/>
              </a:rPr>
              <a:t>pamokos</a:t>
            </a:r>
            <a:r>
              <a:rPr lang="en-US" sz="2800" b="0" i="0" u="none" strike="noStrike" cap="none" baseline="0" dirty="0">
                <a:solidFill>
                  <a:schemeClr val="dk1"/>
                </a:solidFill>
                <a:latin typeface="Arial"/>
                <a:ea typeface="Arial"/>
                <a:cs typeface="Arial"/>
                <a:sym typeface="Arial"/>
              </a:rPr>
              <a:t>)</a:t>
            </a:r>
          </a:p>
          <a:p>
            <a:pPr marL="342900" marR="0" lvl="0" indent="-342900" algn="l" rtl="0">
              <a:lnSpc>
                <a:spcPct val="100000"/>
              </a:lnSpc>
              <a:spcBef>
                <a:spcPts val="56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K. </a:t>
            </a:r>
            <a:r>
              <a:rPr lang="en-US" sz="2800" b="1" i="0" u="none" strike="noStrike" cap="none" baseline="0" dirty="0" err="1">
                <a:solidFill>
                  <a:schemeClr val="dk1"/>
                </a:solidFill>
                <a:latin typeface="Arial"/>
                <a:ea typeface="Arial"/>
                <a:cs typeface="Arial"/>
                <a:sym typeface="Arial"/>
              </a:rPr>
              <a:t>Binkis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a:solidFill>
                  <a:schemeClr val="dk1"/>
                </a:solidFill>
                <a:latin typeface="Arial"/>
                <a:ea typeface="Arial"/>
                <a:cs typeface="Arial"/>
                <a:sym typeface="Arial"/>
              </a:rPr>
              <a:t>100 </a:t>
            </a:r>
            <a:r>
              <a:rPr lang="en-US" sz="2800" b="1" i="1" u="none" strike="noStrike" cap="none" baseline="0" dirty="0" err="1">
                <a:solidFill>
                  <a:schemeClr val="dk1"/>
                </a:solidFill>
                <a:latin typeface="Arial"/>
                <a:ea typeface="Arial"/>
                <a:cs typeface="Arial"/>
                <a:sym typeface="Arial"/>
              </a:rPr>
              <a:t>pavasarių</a:t>
            </a:r>
            <a:r>
              <a:rPr lang="en-US" sz="2800" b="1" i="0" u="none" strike="noStrike" cap="none" baseline="0" dirty="0">
                <a:solidFill>
                  <a:schemeClr val="dk1"/>
                </a:solidFill>
                <a:latin typeface="Arial"/>
                <a:ea typeface="Arial"/>
                <a:cs typeface="Arial"/>
                <a:sym typeface="Arial"/>
              </a:rPr>
              <a:t> (3 </a:t>
            </a:r>
            <a:r>
              <a:rPr lang="en-US" sz="2800" b="1" i="0" u="none" strike="noStrike" cap="none" baseline="0" dirty="0" err="1">
                <a:solidFill>
                  <a:schemeClr val="dk1"/>
                </a:solidFill>
                <a:latin typeface="Arial"/>
                <a:ea typeface="Arial"/>
                <a:cs typeface="Arial"/>
                <a:sym typeface="Arial"/>
              </a:rPr>
              <a:t>pasirinkti</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eilėraščiai</a:t>
            </a:r>
            <a:r>
              <a:rPr lang="en-US" sz="2800" b="1" i="0" u="none" strike="noStrike" cap="none" baseline="0" dirty="0">
                <a:solidFill>
                  <a:schemeClr val="dk1"/>
                </a:solidFill>
                <a:latin typeface="Arial"/>
                <a:ea typeface="Arial"/>
                <a:cs typeface="Arial"/>
                <a:sym typeface="Arial"/>
              </a:rPr>
              <a:t>) </a:t>
            </a:r>
          </a:p>
          <a:p>
            <a:pPr marL="342900" marR="0" lvl="0" indent="-342900" algn="l" rtl="0">
              <a:lnSpc>
                <a:spcPct val="100000"/>
              </a:lnSpc>
              <a:spcBef>
                <a:spcPts val="560"/>
              </a:spcBef>
              <a:spcAft>
                <a:spcPts val="0"/>
              </a:spcAft>
              <a:buClr>
                <a:schemeClr val="dk1"/>
              </a:buClr>
              <a:buSzPct val="25000"/>
              <a:buFont typeface="Arial"/>
              <a:buNone/>
            </a:pPr>
            <a:r>
              <a:rPr lang="en-US" sz="2800" b="1" i="0" u="none" strike="noStrike" cap="none" baseline="0" dirty="0">
                <a:solidFill>
                  <a:schemeClr val="dk1"/>
                </a:solidFill>
                <a:latin typeface="Arial"/>
                <a:ea typeface="Arial"/>
                <a:cs typeface="Arial"/>
                <a:sym typeface="Arial"/>
              </a:rPr>
              <a:t>K. </a:t>
            </a:r>
            <a:r>
              <a:rPr lang="en-US" sz="2800" b="1" i="0" u="none" strike="noStrike" cap="none" baseline="0" dirty="0" err="1">
                <a:solidFill>
                  <a:schemeClr val="dk1"/>
                </a:solidFill>
                <a:latin typeface="Arial"/>
                <a:ea typeface="Arial"/>
                <a:cs typeface="Arial"/>
                <a:sym typeface="Arial"/>
              </a:rPr>
              <a:t>Ostrauskas</a:t>
            </a:r>
            <a:r>
              <a:rPr lang="en-US" sz="2800" b="1" i="0"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Jūratė</a:t>
            </a:r>
            <a:r>
              <a:rPr lang="en-US" sz="2800" b="1" i="1" u="none" strike="noStrike" cap="none" baseline="0" dirty="0">
                <a:solidFill>
                  <a:schemeClr val="dk1"/>
                </a:solidFill>
                <a:latin typeface="Arial"/>
                <a:ea typeface="Arial"/>
                <a:cs typeface="Arial"/>
                <a:sym typeface="Arial"/>
              </a:rPr>
              <a:t> </a:t>
            </a:r>
            <a:r>
              <a:rPr lang="en-US" sz="2800" b="1" i="1" u="none" strike="noStrike" cap="none" baseline="0" dirty="0" err="1">
                <a:solidFill>
                  <a:schemeClr val="dk1"/>
                </a:solidFill>
                <a:latin typeface="Arial"/>
                <a:ea typeface="Arial"/>
                <a:cs typeface="Arial"/>
                <a:sym typeface="Arial"/>
              </a:rPr>
              <a:t>ir</a:t>
            </a:r>
            <a:r>
              <a:rPr lang="en-US" sz="2800" b="1" i="1" u="none" strike="noStrike" cap="none" baseline="0" dirty="0">
                <a:solidFill>
                  <a:schemeClr val="dk1"/>
                </a:solidFill>
                <a:latin typeface="Arial"/>
                <a:ea typeface="Arial"/>
                <a:cs typeface="Arial"/>
                <a:sym typeface="Arial"/>
              </a:rPr>
              <a:t> Kastytis</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arba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kita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pasirinkta</a:t>
            </a:r>
            <a:r>
              <a:rPr lang="en-US" sz="2800" b="1" i="0" u="none" strike="noStrike" cap="none" baseline="0" dirty="0">
                <a:solidFill>
                  <a:schemeClr val="dk1"/>
                </a:solidFill>
                <a:latin typeface="Arial"/>
                <a:ea typeface="Arial"/>
                <a:cs typeface="Arial"/>
                <a:sym typeface="Arial"/>
              </a:rPr>
              <a:t> </a:t>
            </a:r>
            <a:r>
              <a:rPr lang="en-US" sz="2800" b="1" i="0" u="none" strike="noStrike" cap="none" baseline="0" dirty="0" err="1">
                <a:solidFill>
                  <a:schemeClr val="dk1"/>
                </a:solidFill>
                <a:latin typeface="Arial"/>
                <a:ea typeface="Arial"/>
                <a:cs typeface="Arial"/>
                <a:sym typeface="Arial"/>
              </a:rPr>
              <a:t>pjesė</a:t>
            </a:r>
            <a:r>
              <a:rPr lang="en-US" sz="2800" b="1" i="0" u="none" strike="noStrike" cap="none" baseline="0" dirty="0">
                <a:solidFill>
                  <a:schemeClr val="dk1"/>
                </a:solidFill>
                <a:latin typeface="Arial"/>
                <a:ea typeface="Arial"/>
                <a:cs typeface="Arial"/>
                <a:sym typeface="Arial"/>
              </a:rPr>
              <a:t>.</a:t>
            </a:r>
            <a:r>
              <a:rPr lang="en-US" sz="2800" b="0" i="0" u="none" strike="noStrike" cap="none" baseline="0" dirty="0">
                <a:solidFill>
                  <a:schemeClr val="dk1"/>
                </a:solidFill>
                <a:latin typeface="Arial"/>
                <a:ea typeface="Arial"/>
                <a:cs typeface="Arial"/>
                <a:sym typeface="Arial"/>
              </a:rPr>
              <a:t> </a:t>
            </a: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Shape 389"/>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2800" b="0" i="1" u="none" strike="noStrike" cap="none" baseline="0">
                <a:solidFill>
                  <a:schemeClr val="dk1"/>
                </a:solidFill>
                <a:latin typeface="Arial"/>
                <a:ea typeface="Arial"/>
                <a:cs typeface="Arial"/>
                <a:sym typeface="Arial"/>
              </a:rPr>
              <a:t>Siūlomi nagrinėjimo aspektai</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Maištas prieš tradiciją. </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Žaidimas kultūros ženklais.</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Ironiškas žvilgsnis į tradiciją ir istoriją.</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Stereotipų kritika.</a:t>
            </a:r>
          </a:p>
          <a:p>
            <a:pPr marL="342900" marR="0" lvl="0" indent="-342900" algn="l" rtl="0">
              <a:lnSpc>
                <a:spcPct val="10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Kultūros istorija – estetinės patirties ir meninio žaidimo šaltinis. </a:t>
            </a: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Shape 394"/>
          <p:cNvSpPr txBox="1">
            <a:spLocks noGrp="1"/>
          </p:cNvSpPr>
          <p:nvPr>
            <p:ph idx="1"/>
          </p:nvPr>
        </p:nvSpPr>
        <p:spPr>
          <a:xfrm>
            <a:off x="457200" y="404812"/>
            <a:ext cx="8229600" cy="572134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n-US" sz="3200" b="0" i="0" u="none" strike="noStrike" cap="none" baseline="0" dirty="0">
                <a:solidFill>
                  <a:schemeClr val="dk1"/>
                </a:solidFill>
                <a:latin typeface="Arial"/>
                <a:ea typeface="Arial"/>
                <a:cs typeface="Arial"/>
                <a:sym typeface="Arial"/>
              </a:rPr>
              <a:t>9-10 </a:t>
            </a:r>
            <a:r>
              <a:rPr lang="en-US" sz="3200" b="0" i="0" u="none" strike="noStrike" cap="none" baseline="0" dirty="0" err="1" smtClean="0">
                <a:solidFill>
                  <a:schemeClr val="dk1"/>
                </a:solidFill>
                <a:latin typeface="Arial"/>
                <a:ea typeface="Arial"/>
                <a:cs typeface="Arial"/>
                <a:sym typeface="Arial"/>
              </a:rPr>
              <a:t>klasėje</a:t>
            </a:r>
            <a:r>
              <a:rPr lang="en-US" dirty="0"/>
              <a:t> </a:t>
            </a:r>
            <a:r>
              <a:rPr lang="en-US" dirty="0" err="1" smtClean="0"/>
              <a:t>m</a:t>
            </a:r>
            <a:r>
              <a:rPr lang="en-US" sz="3200" b="0" i="0" u="none" strike="noStrike" cap="none" baseline="0" dirty="0" err="1" smtClean="0">
                <a:solidFill>
                  <a:schemeClr val="dk1"/>
                </a:solidFill>
                <a:latin typeface="Arial"/>
                <a:ea typeface="Arial"/>
                <a:cs typeface="Arial"/>
                <a:sym typeface="Arial"/>
              </a:rPr>
              <a:t>okiniai</a:t>
            </a:r>
            <a:r>
              <a:rPr lang="en-US" sz="3200" b="0" i="0" u="none" strike="noStrike" cap="none" baseline="0" dirty="0" smtClean="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plačiau</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supažindinami</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su</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smtClean="0">
                <a:solidFill>
                  <a:schemeClr val="dk1"/>
                </a:solidFill>
                <a:latin typeface="Arial"/>
                <a:ea typeface="Arial"/>
                <a:cs typeface="Arial"/>
                <a:sym typeface="Arial"/>
              </a:rPr>
              <a:t>šiomis</a:t>
            </a:r>
            <a:r>
              <a:rPr lang="en-US" sz="3200" b="0" i="0" u="none" strike="noStrike" cap="none" baseline="0" dirty="0" smtClean="0">
                <a:solidFill>
                  <a:schemeClr val="dk1"/>
                </a:solidFill>
                <a:latin typeface="Arial"/>
                <a:ea typeface="Arial"/>
                <a:cs typeface="Arial"/>
                <a:sym typeface="Arial"/>
              </a:rPr>
              <a:t> </a:t>
            </a:r>
            <a:r>
              <a:rPr lang="en-US" sz="3200" b="0" i="0" u="none" strike="noStrike" cap="none" baseline="0" dirty="0" err="1" smtClean="0">
                <a:solidFill>
                  <a:schemeClr val="dk1"/>
                </a:solidFill>
                <a:latin typeface="Arial"/>
                <a:ea typeface="Arial"/>
                <a:cs typeface="Arial"/>
                <a:sym typeface="Arial"/>
              </a:rPr>
              <a:t>Lietuvos</a:t>
            </a:r>
            <a:r>
              <a:rPr lang="en-US" sz="3200" b="0" i="0" u="none" strike="noStrike" cap="none" baseline="0" dirty="0" smtClean="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kultūros</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asmenybėmis</a:t>
            </a:r>
            <a:r>
              <a:rPr lang="en-US" sz="3200" b="0" i="0" u="none" strike="noStrike" cap="none" baseline="0" dirty="0">
                <a:solidFill>
                  <a:schemeClr val="dk1"/>
                </a:solidFill>
                <a:latin typeface="Arial"/>
                <a:ea typeface="Arial"/>
                <a:cs typeface="Arial"/>
                <a:sym typeface="Arial"/>
              </a:rPr>
              <a:t>:</a:t>
            </a:r>
            <a:r>
              <a:rPr lang="en-US" sz="3200" b="1" i="0" u="none" strike="noStrike" cap="none" baseline="0" dirty="0">
                <a:solidFill>
                  <a:schemeClr val="dk1"/>
                </a:solidFill>
                <a:latin typeface="Arial"/>
                <a:ea typeface="Arial"/>
                <a:cs typeface="Arial"/>
                <a:sym typeface="Arial"/>
              </a:rPr>
              <a:t> </a:t>
            </a:r>
            <a:endParaRPr lang="en-US" sz="3200" b="1" i="0" u="none" strike="noStrike" cap="none" baseline="0" dirty="0" smtClean="0">
              <a:solidFill>
                <a:schemeClr val="dk1"/>
              </a:solidFill>
              <a:latin typeface="Arial"/>
              <a:ea typeface="Arial"/>
              <a:cs typeface="Arial"/>
              <a:sym typeface="Arial"/>
            </a:endParaRPr>
          </a:p>
          <a:p>
            <a:pPr marL="342900" marR="0" lvl="0" indent="-342900" algn="ctr" rtl="0">
              <a:lnSpc>
                <a:spcPct val="100000"/>
              </a:lnSpc>
              <a:spcBef>
                <a:spcPts val="640"/>
              </a:spcBef>
              <a:spcAft>
                <a:spcPts val="0"/>
              </a:spcAft>
              <a:buClr>
                <a:schemeClr val="dk1"/>
              </a:buClr>
              <a:buSzPct val="25000"/>
              <a:buFont typeface="Arial"/>
              <a:buNone/>
            </a:pPr>
            <a:r>
              <a:rPr lang="en-US" sz="3200" b="0" i="0" u="none" strike="noStrike" cap="none" baseline="0" dirty="0" smtClean="0">
                <a:solidFill>
                  <a:schemeClr val="dk1"/>
                </a:solidFill>
                <a:latin typeface="Arial"/>
                <a:ea typeface="Arial"/>
                <a:cs typeface="Arial"/>
                <a:sym typeface="Arial"/>
              </a:rPr>
              <a:t>A</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Strazdu</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Žemaite</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Vydūnu</a:t>
            </a:r>
            <a:r>
              <a:rPr lang="en-US" sz="3200" b="0" i="0" u="none" strike="noStrike" cap="none" baseline="0" dirty="0">
                <a:solidFill>
                  <a:schemeClr val="dk1"/>
                </a:solidFill>
                <a:latin typeface="Arial"/>
                <a:ea typeface="Arial"/>
                <a:cs typeface="Arial"/>
                <a:sym typeface="Arial"/>
              </a:rPr>
              <a:t>, </a:t>
            </a:r>
            <a:endParaRPr lang="en-US" sz="3200" b="0" i="0" u="none" strike="noStrike" cap="none" baseline="0" dirty="0" smtClean="0">
              <a:solidFill>
                <a:schemeClr val="dk1"/>
              </a:solidFill>
              <a:latin typeface="Arial"/>
              <a:ea typeface="Arial"/>
              <a:cs typeface="Arial"/>
              <a:sym typeface="Arial"/>
            </a:endParaRPr>
          </a:p>
          <a:p>
            <a:pPr marL="571500" marR="0" lvl="0" indent="-571500" algn="ctr" rtl="0">
              <a:lnSpc>
                <a:spcPct val="100000"/>
              </a:lnSpc>
              <a:spcBef>
                <a:spcPts val="640"/>
              </a:spcBef>
              <a:spcAft>
                <a:spcPts val="0"/>
              </a:spcAft>
              <a:buClr>
                <a:schemeClr val="dk1"/>
              </a:buClr>
              <a:buSzPct val="25000"/>
              <a:buFont typeface="Arial"/>
              <a:buAutoNum type="romanUcPeriod"/>
            </a:pPr>
            <a:r>
              <a:rPr lang="en-US" sz="3200" b="0" i="0" u="none" strike="noStrike" cap="none" baseline="0" dirty="0" err="1" smtClean="0">
                <a:solidFill>
                  <a:schemeClr val="dk1"/>
                </a:solidFill>
                <a:latin typeface="Arial"/>
                <a:ea typeface="Arial"/>
                <a:cs typeface="Arial"/>
                <a:sym typeface="Arial"/>
              </a:rPr>
              <a:t>Simonaityte</a:t>
            </a:r>
            <a:r>
              <a:rPr lang="en-US" sz="3200" b="0" i="0" u="none" strike="noStrike" cap="none" baseline="0" dirty="0">
                <a:solidFill>
                  <a:schemeClr val="dk1"/>
                </a:solidFill>
                <a:latin typeface="Arial"/>
                <a:ea typeface="Arial"/>
                <a:cs typeface="Arial"/>
                <a:sym typeface="Arial"/>
              </a:rPr>
              <a:t>, </a:t>
            </a:r>
            <a:r>
              <a:rPr lang="lt-LT" sz="3200" b="0" i="0" u="none" strike="noStrike" cap="none" baseline="0" dirty="0" smtClean="0">
                <a:solidFill>
                  <a:schemeClr val="dk1"/>
                </a:solidFill>
                <a:latin typeface="Arial"/>
                <a:ea typeface="Arial"/>
                <a:cs typeface="Arial"/>
                <a:sym typeface="Arial"/>
              </a:rPr>
              <a:t>M. Gimbutiene</a:t>
            </a:r>
            <a:r>
              <a:rPr lang="en-US" sz="3200" b="0" i="0" u="none" strike="noStrike" cap="none" baseline="0" dirty="0" smtClean="0">
                <a:solidFill>
                  <a:schemeClr val="dk1"/>
                </a:solidFill>
                <a:latin typeface="Arial"/>
                <a:ea typeface="Arial"/>
                <a:cs typeface="Arial"/>
                <a:sym typeface="Arial"/>
              </a:rPr>
              <a:t>, </a:t>
            </a:r>
          </a:p>
          <a:p>
            <a:pPr marL="571500" marR="0" lvl="0" indent="-571500" algn="ctr" rtl="0">
              <a:lnSpc>
                <a:spcPct val="100000"/>
              </a:lnSpc>
              <a:spcBef>
                <a:spcPts val="640"/>
              </a:spcBef>
              <a:spcAft>
                <a:spcPts val="0"/>
              </a:spcAft>
              <a:buClr>
                <a:schemeClr val="dk1"/>
              </a:buClr>
              <a:buSzPct val="25000"/>
              <a:buFont typeface="Arial"/>
              <a:buAutoNum type="romanUcPeriod"/>
            </a:pPr>
            <a:r>
              <a:rPr lang="en-US" sz="3200" b="0" i="0" u="none" strike="noStrike" cap="none" baseline="0" dirty="0" smtClean="0">
                <a:solidFill>
                  <a:schemeClr val="dk1"/>
                </a:solidFill>
                <a:latin typeface="Arial"/>
                <a:ea typeface="Arial"/>
                <a:cs typeface="Arial"/>
                <a:sym typeface="Arial"/>
              </a:rPr>
              <a:t>Just</a:t>
            </a:r>
            <a:r>
              <a:rPr lang="en-US" sz="3200" b="0" i="0" u="none" strike="noStrike" cap="none" baseline="0" dirty="0">
                <a:solidFill>
                  <a:schemeClr val="dk1"/>
                </a:solidFill>
                <a:latin typeface="Arial"/>
                <a:ea typeface="Arial"/>
                <a:cs typeface="Arial"/>
                <a:sym typeface="Arial"/>
              </a:rPr>
              <a:t>. </a:t>
            </a:r>
            <a:r>
              <a:rPr lang="en-US" sz="3200" b="0" i="0" u="none" strike="noStrike" cap="none" baseline="0" dirty="0" err="1">
                <a:solidFill>
                  <a:schemeClr val="dk1"/>
                </a:solidFill>
                <a:latin typeface="Arial"/>
                <a:ea typeface="Arial"/>
                <a:cs typeface="Arial"/>
                <a:sym typeface="Arial"/>
              </a:rPr>
              <a:t>Marcinkevičiumi</a:t>
            </a:r>
            <a:r>
              <a:rPr lang="en-US" sz="3200" b="0" i="0" u="none" strike="noStrike" cap="none" baseline="0" dirty="0">
                <a:solidFill>
                  <a:schemeClr val="dk1"/>
                </a:solidFill>
                <a:latin typeface="Arial"/>
                <a:ea typeface="Arial"/>
                <a:cs typeface="Arial"/>
                <a:sym typeface="Arial"/>
              </a:rPr>
              <a:t>, S. </a:t>
            </a:r>
            <a:r>
              <a:rPr lang="en-US" sz="3200" b="0" i="0" u="none" strike="noStrike" cap="none" baseline="0" dirty="0" err="1" smtClean="0">
                <a:solidFill>
                  <a:schemeClr val="dk1"/>
                </a:solidFill>
                <a:latin typeface="Arial"/>
                <a:ea typeface="Arial"/>
                <a:cs typeface="Arial"/>
                <a:sym typeface="Arial"/>
              </a:rPr>
              <a:t>Geda</a:t>
            </a:r>
            <a:r>
              <a:rPr lang="lt-LT" sz="3200" b="0" i="0" u="none" strike="noStrike" cap="none" baseline="0" dirty="0" smtClean="0">
                <a:solidFill>
                  <a:schemeClr val="dk1"/>
                </a:solidFill>
                <a:latin typeface="Arial"/>
                <a:ea typeface="Arial"/>
                <a:cs typeface="Arial"/>
                <a:sym typeface="Arial"/>
              </a:rPr>
              <a:t>. </a:t>
            </a:r>
            <a:endParaRPr lang="en-US"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b="1" i="1" dirty="0"/>
              <a:t>Literatūrinio ugdymo veiklos</a:t>
            </a:r>
            <a:endParaRPr lang="lt-LT" dirty="0"/>
          </a:p>
        </p:txBody>
      </p:sp>
      <p:sp>
        <p:nvSpPr>
          <p:cNvPr id="3" name="Teksto vietos rezervavimo ženklas 2"/>
          <p:cNvSpPr>
            <a:spLocks noGrp="1"/>
          </p:cNvSpPr>
          <p:nvPr>
            <p:ph idx="1"/>
          </p:nvPr>
        </p:nvSpPr>
        <p:spPr/>
        <p:txBody>
          <a:bodyPr/>
          <a:lstStyle/>
          <a:p>
            <a:pPr marL="203200" indent="0">
              <a:buNone/>
            </a:pPr>
            <a:r>
              <a:rPr lang="lt-LT" sz="2800" dirty="0"/>
              <a:t>Literatūrinio ugdymo veiklos yra sugrupuotos</a:t>
            </a:r>
            <a:r>
              <a:rPr lang="lt-LT" sz="2800" b="1" i="1" dirty="0"/>
              <a:t> </a:t>
            </a:r>
            <a:r>
              <a:rPr lang="lt-LT" sz="2800" dirty="0"/>
              <a:t>pagal pagrindinius darbo su kūriniais etapus:</a:t>
            </a:r>
          </a:p>
          <a:p>
            <a:pPr lvl="0">
              <a:buFont typeface="Wingdings" panose="05000000000000000000" pitchFamily="2" charset="2"/>
              <a:buChar char="Ø"/>
            </a:pPr>
            <a:r>
              <a:rPr lang="lt-LT" sz="2800" dirty="0" smtClean="0"/>
              <a:t>	pirminis </a:t>
            </a:r>
            <a:r>
              <a:rPr lang="lt-LT" sz="2800" dirty="0"/>
              <a:t>susipažinimas su literatūros (kultūros) kūriniu ir teksto suvokimas.</a:t>
            </a:r>
          </a:p>
          <a:p>
            <a:pPr>
              <a:buFont typeface="Wingdings" panose="05000000000000000000" pitchFamily="2" charset="2"/>
              <a:buChar char="Ø"/>
            </a:pPr>
            <a:r>
              <a:rPr lang="lt-LT" sz="2800" dirty="0" smtClean="0"/>
              <a:t>	kūrinių </a:t>
            </a:r>
            <a:r>
              <a:rPr lang="lt-LT" sz="2800" dirty="0"/>
              <a:t>ir jų kontekstų analizė, lyginimas, interpretacija. </a:t>
            </a:r>
          </a:p>
          <a:p>
            <a:pPr>
              <a:buFont typeface="Wingdings" panose="05000000000000000000" pitchFamily="2" charset="2"/>
              <a:buChar char="Ø"/>
            </a:pPr>
            <a:r>
              <a:rPr lang="lt-LT" sz="2800" dirty="0" smtClean="0"/>
              <a:t> 	kūrinio </a:t>
            </a:r>
            <a:r>
              <a:rPr lang="lt-LT" sz="2800" dirty="0"/>
              <a:t>vertinimas ir apibendrinimas / baigiamieji ir kūrybiniai darbai.</a:t>
            </a:r>
          </a:p>
          <a:p>
            <a:pPr marL="203200" indent="0">
              <a:buNone/>
            </a:pPr>
            <a:r>
              <a:rPr lang="lt-LT" sz="2400" i="1" dirty="0" smtClean="0"/>
              <a:t>Literatūrinio </a:t>
            </a:r>
            <a:r>
              <a:rPr lang="lt-LT" sz="2400" i="1" dirty="0"/>
              <a:t>ugdymo veiklų grupavimas yra rekomendacinio pobūdžio.</a:t>
            </a:r>
          </a:p>
          <a:p>
            <a:endParaRPr lang="lt-LT" dirty="0"/>
          </a:p>
        </p:txBody>
      </p:sp>
    </p:spTree>
    <p:extLst>
      <p:ext uri="{BB962C8B-B14F-4D97-AF65-F5344CB8AC3E}">
        <p14:creationId xmlns:p14="http://schemas.microsoft.com/office/powerpoint/2010/main" val="359403336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en-US" dirty="0" smtClean="0"/>
              <a:t>8.7. </a:t>
            </a:r>
            <a:r>
              <a:rPr lang="en-US" dirty="0" err="1" smtClean="0"/>
              <a:t>Mokini</a:t>
            </a:r>
            <a:r>
              <a:rPr lang="lt-LT" dirty="0" smtClean="0"/>
              <a:t>ų</a:t>
            </a:r>
            <a:r>
              <a:rPr lang="en-US" dirty="0" smtClean="0"/>
              <a:t> </a:t>
            </a:r>
            <a:r>
              <a:rPr lang="en-US" dirty="0" err="1" smtClean="0"/>
              <a:t>darb</a:t>
            </a:r>
            <a:r>
              <a:rPr lang="lt-LT" dirty="0" smtClean="0"/>
              <a:t>ų vertinimo aprašai</a:t>
            </a:r>
            <a:r>
              <a:rPr lang="en-US" dirty="0" smtClean="0"/>
              <a:t> </a:t>
            </a:r>
            <a:endParaRPr lang="lt-LT" dirty="0"/>
          </a:p>
        </p:txBody>
      </p:sp>
      <p:sp>
        <p:nvSpPr>
          <p:cNvPr id="3" name="Teksto vietos rezervavimo ženklas 2"/>
          <p:cNvSpPr>
            <a:spLocks noGrp="1"/>
          </p:cNvSpPr>
          <p:nvPr>
            <p:ph idx="1"/>
          </p:nvPr>
        </p:nvSpPr>
        <p:spPr/>
        <p:txBody>
          <a:bodyPr/>
          <a:lstStyle/>
          <a:p>
            <a:r>
              <a:rPr lang="en-US" dirty="0"/>
              <a:t> </a:t>
            </a:r>
            <a:r>
              <a:rPr lang="en-US" dirty="0" smtClean="0"/>
              <a:t>8.7.1. </a:t>
            </a:r>
            <a:r>
              <a:rPr lang="en-US" dirty="0" err="1" smtClean="0"/>
              <a:t>Dik</a:t>
            </a:r>
            <a:r>
              <a:rPr lang="lt-LT" dirty="0" smtClean="0"/>
              <a:t>ta</a:t>
            </a:r>
            <a:r>
              <a:rPr lang="en-US" dirty="0" err="1" smtClean="0"/>
              <a:t>nto</a:t>
            </a:r>
            <a:r>
              <a:rPr lang="en-US" dirty="0" smtClean="0"/>
              <a:t> </a:t>
            </a:r>
            <a:r>
              <a:rPr lang="en-US" dirty="0" err="1" smtClean="0"/>
              <a:t>vertinimas</a:t>
            </a:r>
            <a:r>
              <a:rPr lang="en-US" dirty="0" smtClean="0"/>
              <a:t>;</a:t>
            </a:r>
          </a:p>
          <a:p>
            <a:r>
              <a:rPr lang="en-US" dirty="0"/>
              <a:t> </a:t>
            </a:r>
            <a:r>
              <a:rPr lang="en-US" dirty="0" smtClean="0"/>
              <a:t>8.7.2. </a:t>
            </a:r>
            <a:r>
              <a:rPr lang="en-US" dirty="0" err="1" smtClean="0"/>
              <a:t>Atpasakojimo</a:t>
            </a:r>
            <a:r>
              <a:rPr lang="en-US" dirty="0" smtClean="0"/>
              <a:t> </a:t>
            </a:r>
            <a:r>
              <a:rPr lang="en-US" dirty="0" err="1" smtClean="0"/>
              <a:t>vertinimas</a:t>
            </a:r>
            <a:r>
              <a:rPr lang="en-US" dirty="0" smtClean="0"/>
              <a:t>;</a:t>
            </a:r>
          </a:p>
          <a:p>
            <a:r>
              <a:rPr lang="en-US" dirty="0"/>
              <a:t> </a:t>
            </a:r>
            <a:r>
              <a:rPr lang="en-US" dirty="0" smtClean="0"/>
              <a:t>8.7.3. Kalb</a:t>
            </a:r>
            <a:r>
              <a:rPr lang="lt-LT" dirty="0" smtClean="0"/>
              <a:t>ė</a:t>
            </a:r>
            <a:r>
              <a:rPr lang="en-US" dirty="0" err="1" smtClean="0"/>
              <a:t>jimo</a:t>
            </a:r>
            <a:r>
              <a:rPr lang="en-US" dirty="0" smtClean="0"/>
              <a:t> </a:t>
            </a:r>
            <a:r>
              <a:rPr lang="en-US" dirty="0" err="1" smtClean="0"/>
              <a:t>vertinimas</a:t>
            </a:r>
            <a:r>
              <a:rPr lang="en-US" dirty="0" smtClean="0"/>
              <a:t>;</a:t>
            </a:r>
          </a:p>
          <a:p>
            <a:r>
              <a:rPr lang="en-US" dirty="0"/>
              <a:t> </a:t>
            </a:r>
            <a:r>
              <a:rPr lang="en-US" dirty="0" smtClean="0"/>
              <a:t>8.7.4. Ra</a:t>
            </a:r>
            <a:r>
              <a:rPr lang="lt-LT" dirty="0" smtClean="0"/>
              <a:t>š</a:t>
            </a:r>
            <a:r>
              <a:rPr lang="en-US" dirty="0" err="1" smtClean="0"/>
              <a:t>inio</a:t>
            </a:r>
            <a:r>
              <a:rPr lang="en-US" dirty="0" smtClean="0"/>
              <a:t> </a:t>
            </a:r>
            <a:r>
              <a:rPr lang="en-US" dirty="0" err="1" smtClean="0"/>
              <a:t>vertinimas</a:t>
            </a:r>
            <a:r>
              <a:rPr lang="en-US" dirty="0" smtClean="0"/>
              <a:t>.</a:t>
            </a:r>
          </a:p>
          <a:p>
            <a:endParaRPr lang="lt-LT" dirty="0"/>
          </a:p>
        </p:txBody>
      </p:sp>
    </p:spTree>
    <p:extLst>
      <p:ext uri="{BB962C8B-B14F-4D97-AF65-F5344CB8AC3E}">
        <p14:creationId xmlns:p14="http://schemas.microsoft.com/office/powerpoint/2010/main" val="1025424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179512" y="332656"/>
            <a:ext cx="8856984" cy="5755422"/>
          </a:xfrm>
          <a:prstGeom prst="rect">
            <a:avLst/>
          </a:prstGeom>
        </p:spPr>
        <p:txBody>
          <a:bodyPr wrap="square">
            <a:spAutoFit/>
          </a:bodyPr>
          <a:lstStyle/>
          <a:p>
            <a:pPr>
              <a:lnSpc>
                <a:spcPct val="80000"/>
              </a:lnSpc>
            </a:pPr>
            <a:r>
              <a:rPr lang="lt-LT" altLang="lt-LT" sz="2800" b="1" dirty="0"/>
              <a:t>Uždavinia</a:t>
            </a:r>
            <a:r>
              <a:rPr lang="lt-LT" altLang="lt-LT" sz="2800" dirty="0"/>
              <a:t>i</a:t>
            </a:r>
          </a:p>
          <a:p>
            <a:pPr>
              <a:lnSpc>
                <a:spcPct val="80000"/>
              </a:lnSpc>
            </a:pPr>
            <a:r>
              <a:rPr lang="lt-LT" altLang="lt-LT" sz="2400" dirty="0"/>
              <a:t>Siekiama, kad mokydamiesi </a:t>
            </a:r>
            <a:r>
              <a:rPr lang="lt-LT" altLang="lt-LT" sz="2400" b="1" dirty="0"/>
              <a:t>literatūros</a:t>
            </a:r>
            <a:r>
              <a:rPr lang="lt-LT" altLang="lt-LT" sz="2400" dirty="0"/>
              <a:t> mokiniai</a:t>
            </a:r>
            <a:r>
              <a:rPr lang="lt-LT" altLang="lt-LT" sz="2400" dirty="0" smtClean="0"/>
              <a:t>:</a:t>
            </a:r>
          </a:p>
          <a:p>
            <a:pPr>
              <a:lnSpc>
                <a:spcPct val="80000"/>
              </a:lnSpc>
            </a:pPr>
            <a:endParaRPr lang="en-US" altLang="lt-LT" sz="2400" dirty="0"/>
          </a:p>
          <a:p>
            <a:pPr marL="342900" indent="-342900">
              <a:lnSpc>
                <a:spcPct val="80000"/>
              </a:lnSpc>
              <a:buAutoNum type="arabicParenR"/>
            </a:pPr>
            <a:r>
              <a:rPr lang="lt-LT" altLang="lt-LT" sz="2400" dirty="0" smtClean="0"/>
              <a:t>atrastų </a:t>
            </a:r>
            <a:r>
              <a:rPr lang="lt-LT" altLang="lt-LT" sz="2400" b="1" dirty="0"/>
              <a:t>skaitymo malonumą</a:t>
            </a:r>
            <a:r>
              <a:rPr lang="lt-LT" altLang="lt-LT" sz="2400" dirty="0"/>
              <a:t>, suvoktų literatūrą kaip meną, lavintų </a:t>
            </a:r>
            <a:r>
              <a:rPr lang="lt-LT" altLang="lt-LT" sz="2400" b="1" dirty="0"/>
              <a:t>estetinę pajautą</a:t>
            </a:r>
            <a:r>
              <a:rPr lang="lt-LT" altLang="lt-LT" sz="2400" dirty="0"/>
              <a:t>, </a:t>
            </a:r>
            <a:r>
              <a:rPr lang="lt-LT" altLang="lt-LT" sz="2400" b="1" dirty="0"/>
              <a:t>įžvelgtų literatūros jungtis </a:t>
            </a:r>
            <a:r>
              <a:rPr lang="lt-LT" altLang="lt-LT" sz="2400" dirty="0"/>
              <a:t>su kitais menais – muzika, daile, teatru, kinu</a:t>
            </a:r>
            <a:r>
              <a:rPr lang="lt-LT" altLang="lt-LT" sz="2400" dirty="0" smtClean="0"/>
              <a:t>;</a:t>
            </a:r>
          </a:p>
          <a:p>
            <a:pPr>
              <a:lnSpc>
                <a:spcPct val="80000"/>
              </a:lnSpc>
            </a:pPr>
            <a:r>
              <a:rPr lang="en-US" altLang="lt-LT" sz="2400" dirty="0" smtClean="0"/>
              <a:t>2</a:t>
            </a:r>
            <a:r>
              <a:rPr lang="lt-LT" altLang="lt-LT" sz="2400" dirty="0"/>
              <a:t>) </a:t>
            </a:r>
            <a:r>
              <a:rPr lang="lt-LT" altLang="lt-LT" sz="2400" b="1" dirty="0"/>
              <a:t>susipažintų su </a:t>
            </a:r>
            <a:r>
              <a:rPr lang="lt-LT" altLang="lt-LT" sz="2400" dirty="0"/>
              <a:t>lietuvių ir kitų tautų literatūra, su lietuvių </a:t>
            </a:r>
            <a:r>
              <a:rPr lang="lt-LT" altLang="lt-LT" sz="2400" b="1" dirty="0"/>
              <a:t>tautosaka</a:t>
            </a:r>
            <a:r>
              <a:rPr lang="lt-LT" altLang="lt-LT" sz="2400" dirty="0"/>
              <a:t>, kitais Lietuvos kultūrai </a:t>
            </a:r>
            <a:r>
              <a:rPr lang="lt-LT" altLang="lt-LT" sz="2400" b="1" dirty="0"/>
              <a:t>svarbiais tekstais</a:t>
            </a:r>
            <a:r>
              <a:rPr lang="lt-LT" altLang="lt-LT" sz="2400" dirty="0"/>
              <a:t>, jų kalbine įvairove, iškiliomis kultūros </a:t>
            </a:r>
            <a:r>
              <a:rPr lang="lt-LT" altLang="lt-LT" sz="2400" b="1" dirty="0"/>
              <a:t>asmenybėmis</a:t>
            </a:r>
            <a:r>
              <a:rPr lang="lt-LT" altLang="lt-LT" sz="2400" dirty="0"/>
              <a:t>, kultūrai reikšmingais </a:t>
            </a:r>
            <a:r>
              <a:rPr lang="lt-LT" altLang="lt-LT" sz="2400" b="1" dirty="0"/>
              <a:t>istoriniais įvykiais</a:t>
            </a:r>
            <a:r>
              <a:rPr lang="lt-LT" altLang="lt-LT" sz="2400" dirty="0" smtClean="0"/>
              <a:t>;</a:t>
            </a:r>
          </a:p>
          <a:p>
            <a:pPr>
              <a:lnSpc>
                <a:spcPct val="80000"/>
              </a:lnSpc>
            </a:pPr>
            <a:r>
              <a:rPr lang="en-US" altLang="lt-LT" sz="2400" dirty="0" smtClean="0"/>
              <a:t>3</a:t>
            </a:r>
            <a:r>
              <a:rPr lang="lt-LT" altLang="lt-LT" sz="2400" dirty="0"/>
              <a:t>) susipažintų su Europos </a:t>
            </a:r>
            <a:r>
              <a:rPr lang="lt-LT" altLang="lt-LT" sz="2400" b="1" dirty="0"/>
              <a:t>kultūros tradicija</a:t>
            </a:r>
            <a:r>
              <a:rPr lang="lt-LT" altLang="lt-LT" sz="2400" dirty="0"/>
              <a:t>, jos </a:t>
            </a:r>
            <a:r>
              <a:rPr lang="lt-LT" altLang="lt-LT" sz="2400" b="1" dirty="0"/>
              <a:t>ištakomis</a:t>
            </a:r>
            <a:r>
              <a:rPr lang="lt-LT" altLang="lt-LT" sz="2400" dirty="0"/>
              <a:t>; </a:t>
            </a:r>
            <a:r>
              <a:rPr lang="lt-LT" altLang="lt-LT" sz="2400" b="1" dirty="0"/>
              <a:t>įžvelgtų jungtis </a:t>
            </a:r>
            <a:r>
              <a:rPr lang="lt-LT" altLang="lt-LT" sz="2400" dirty="0"/>
              <a:t>tarp Lietuvos ir Europos literatūros kūrinių</a:t>
            </a:r>
            <a:r>
              <a:rPr lang="lt-LT" altLang="lt-LT" sz="2400" dirty="0" smtClean="0"/>
              <a:t>;</a:t>
            </a:r>
          </a:p>
          <a:p>
            <a:pPr>
              <a:lnSpc>
                <a:spcPct val="80000"/>
              </a:lnSpc>
            </a:pPr>
            <a:r>
              <a:rPr lang="en-US" altLang="lt-LT" sz="2400" dirty="0" smtClean="0"/>
              <a:t>4</a:t>
            </a:r>
            <a:r>
              <a:rPr lang="lt-LT" altLang="lt-LT" sz="2400" dirty="0"/>
              <a:t>) remdamiesi literatūra </a:t>
            </a:r>
            <a:r>
              <a:rPr lang="lt-LT" altLang="lt-LT" sz="2400" b="1" dirty="0"/>
              <a:t>formuotųsi moralinius įsitikinimus</a:t>
            </a:r>
            <a:r>
              <a:rPr lang="lt-LT" altLang="lt-LT" sz="2400" dirty="0"/>
              <a:t>, suvoktų sąžiningumo, teisingumo, ištikimybės, pilietinės atsakomybės bei kitų žmogaus dorybių grožį, jų svarbą bendruomenės gyvenime, </a:t>
            </a:r>
            <a:r>
              <a:rPr lang="lt-LT" altLang="lt-LT" sz="2400" b="1" dirty="0"/>
              <a:t>ugdytųsi</a:t>
            </a:r>
            <a:r>
              <a:rPr lang="lt-LT" altLang="lt-LT" sz="2400" dirty="0"/>
              <a:t> </a:t>
            </a:r>
            <a:r>
              <a:rPr lang="lt-LT" altLang="lt-LT" sz="2400" b="1" dirty="0"/>
              <a:t>šias dorybes</a:t>
            </a:r>
            <a:r>
              <a:rPr lang="lt-LT" altLang="lt-LT" sz="2400" dirty="0" smtClean="0"/>
              <a:t>;</a:t>
            </a:r>
          </a:p>
          <a:p>
            <a:pPr>
              <a:lnSpc>
                <a:spcPct val="80000"/>
              </a:lnSpc>
            </a:pPr>
            <a:r>
              <a:rPr lang="en-US" altLang="lt-LT" sz="2400" dirty="0" smtClean="0"/>
              <a:t>5</a:t>
            </a:r>
            <a:r>
              <a:rPr lang="lt-LT" altLang="lt-LT" sz="2400" dirty="0"/>
              <a:t>) </a:t>
            </a:r>
            <a:r>
              <a:rPr lang="lt-LT" altLang="lt-LT" sz="2400" b="1" dirty="0"/>
              <a:t>domėtųsi Lietuvos kultūriniu gyvenimu</a:t>
            </a:r>
            <a:r>
              <a:rPr lang="lt-LT" altLang="lt-LT" sz="2400" dirty="0"/>
              <a:t>, </a:t>
            </a:r>
            <a:r>
              <a:rPr lang="lt-LT" altLang="lt-LT" sz="2400" b="1" dirty="0"/>
              <a:t>kritiškai vertintų </a:t>
            </a:r>
            <a:r>
              <a:rPr lang="lt-LT" altLang="lt-LT" sz="2400" dirty="0"/>
              <a:t>informaciją, pateikiamą įvairiais informacijos kanalais, </a:t>
            </a:r>
            <a:r>
              <a:rPr lang="lt-LT" altLang="lt-LT" sz="2400" b="1" dirty="0"/>
              <a:t>lavintų savarankiško mąstymo gebėjimus</a:t>
            </a:r>
            <a:r>
              <a:rPr lang="lt-LT" altLang="lt-LT" sz="2400" dirty="0"/>
              <a:t>.</a:t>
            </a:r>
            <a:endParaRPr lang="en-US" altLang="lt-LT" sz="2400" dirty="0"/>
          </a:p>
        </p:txBody>
      </p:sp>
    </p:spTree>
    <p:extLst>
      <p:ext uri="{BB962C8B-B14F-4D97-AF65-F5344CB8AC3E}">
        <p14:creationId xmlns:p14="http://schemas.microsoft.com/office/powerpoint/2010/main" val="35161623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3600" dirty="0" smtClean="0"/>
              <a:t>PUPP - ?</a:t>
            </a:r>
            <a:endParaRPr lang="lt-LT" sz="3600" dirty="0"/>
          </a:p>
        </p:txBody>
      </p:sp>
      <p:sp>
        <p:nvSpPr>
          <p:cNvPr id="3" name="Teksto vietos rezervavimo ženklas 2"/>
          <p:cNvSpPr>
            <a:spLocks noGrp="1"/>
          </p:cNvSpPr>
          <p:nvPr>
            <p:ph idx="1"/>
          </p:nvPr>
        </p:nvSpPr>
        <p:spPr/>
        <p:txBody>
          <a:bodyPr/>
          <a:lstStyle/>
          <a:p>
            <a:r>
              <a:rPr lang="lt-LT" dirty="0" smtClean="0"/>
              <a:t>Kokios dalys turėtų sudaryti PUPP?</a:t>
            </a:r>
          </a:p>
          <a:p>
            <a:r>
              <a:rPr lang="lt-LT" dirty="0" smtClean="0"/>
              <a:t>Kokia turėtų būti teksto kūrimo dalis?</a:t>
            </a:r>
          </a:p>
          <a:p>
            <a:r>
              <a:rPr lang="lt-LT" dirty="0" smtClean="0"/>
              <a:t>Ar reikalinga teksto suvokimo užduotis?</a:t>
            </a:r>
          </a:p>
          <a:p>
            <a:r>
              <a:rPr lang="lt-LT" dirty="0" smtClean="0"/>
              <a:t>Kokie tekstai turėtų būti pateikiami?</a:t>
            </a:r>
          </a:p>
          <a:p>
            <a:r>
              <a:rPr lang="lt-LT" dirty="0" smtClean="0"/>
              <a:t>Kokios turėtų būti gramatikos užduotys?</a:t>
            </a:r>
          </a:p>
          <a:p>
            <a:r>
              <a:rPr lang="lt-LT" dirty="0" smtClean="0"/>
              <a:t>Kokios apimties turėtų būti gramatikos užduotys?</a:t>
            </a:r>
            <a:endParaRPr lang="lt-LT" dirty="0"/>
          </a:p>
        </p:txBody>
      </p:sp>
    </p:spTree>
    <p:extLst>
      <p:ext uri="{BB962C8B-B14F-4D97-AF65-F5344CB8AC3E}">
        <p14:creationId xmlns:p14="http://schemas.microsoft.com/office/powerpoint/2010/main" val="23515891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dirty="0" smtClean="0"/>
              <a:t>Problemų aptarimas</a:t>
            </a:r>
            <a:endParaRPr lang="lt-LT" dirty="0"/>
          </a:p>
        </p:txBody>
      </p:sp>
      <p:sp>
        <p:nvSpPr>
          <p:cNvPr id="3" name="Turinio vietos rezervavimo ženklas 2"/>
          <p:cNvSpPr>
            <a:spLocks noGrp="1"/>
          </p:cNvSpPr>
          <p:nvPr>
            <p:ph idx="1"/>
          </p:nvPr>
        </p:nvSpPr>
        <p:spPr/>
        <p:txBody>
          <a:bodyPr/>
          <a:lstStyle/>
          <a:p>
            <a:r>
              <a:rPr lang="lt-LT" dirty="0" smtClean="0"/>
              <a:t>Kokios problemos kyla Jūsų darbe?</a:t>
            </a:r>
          </a:p>
          <a:p>
            <a:pPr lvl="1"/>
            <a:r>
              <a:rPr lang="lt-LT" dirty="0" smtClean="0"/>
              <a:t>a)</a:t>
            </a:r>
          </a:p>
          <a:p>
            <a:pPr lvl="1"/>
            <a:r>
              <a:rPr lang="lt-LT" dirty="0" smtClean="0"/>
              <a:t>b)</a:t>
            </a:r>
          </a:p>
          <a:p>
            <a:pPr lvl="1"/>
            <a:r>
              <a:rPr lang="lt-LT" dirty="0" smtClean="0"/>
              <a:t>c)</a:t>
            </a:r>
            <a:endParaRPr lang="lt-LT" dirty="0"/>
          </a:p>
        </p:txBody>
      </p:sp>
    </p:spTree>
    <p:extLst>
      <p:ext uri="{BB962C8B-B14F-4D97-AF65-F5344CB8AC3E}">
        <p14:creationId xmlns:p14="http://schemas.microsoft.com/office/powerpoint/2010/main" val="31311761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a:spLocks noGrp="1"/>
          </p:cNvSpPr>
          <p:nvPr>
            <p:ph idx="1"/>
          </p:nvPr>
        </p:nvSpPr>
        <p:spPr>
          <a:xfrm>
            <a:off x="457200" y="476250"/>
            <a:ext cx="8229600" cy="5649911"/>
          </a:xfrm>
          <a:prstGeom prst="rect">
            <a:avLst/>
          </a:prstGeom>
          <a:noFill/>
          <a:ln>
            <a:noFill/>
          </a:ln>
        </p:spPr>
        <p:txBody>
          <a:bodyPr lIns="91425" tIns="45700" rIns="91425" bIns="45700" anchor="t" anchorCtr="0">
            <a:noAutofit/>
          </a:bodyPr>
          <a:lstStyle/>
          <a:p>
            <a:pPr marL="342900" marR="0" lvl="0" indent="-342900" algn="ctr" rtl="0">
              <a:lnSpc>
                <a:spcPct val="100000"/>
              </a:lnSpc>
              <a:spcBef>
                <a:spcPts val="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a:p>
            <a:pPr marL="342900" marR="0" lvl="0" indent="-342900" algn="ctr" rtl="0">
              <a:lnSpc>
                <a:spcPct val="100000"/>
              </a:lnSpc>
              <a:spcBef>
                <a:spcPts val="64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a:p>
            <a:pPr marL="342900" marR="0" lvl="0" indent="-342900" algn="ctr" rtl="0">
              <a:lnSpc>
                <a:spcPct val="100000"/>
              </a:lnSpc>
              <a:spcBef>
                <a:spcPts val="640"/>
              </a:spcBef>
              <a:spcAft>
                <a:spcPts val="0"/>
              </a:spcAft>
              <a:buClr>
                <a:schemeClr val="dk1"/>
              </a:buClr>
              <a:buFont typeface="Arial"/>
              <a:buNone/>
            </a:pPr>
            <a:endParaRPr sz="3200" b="0" i="0" u="none" strike="noStrike" cap="none" baseline="0" dirty="0">
              <a:solidFill>
                <a:schemeClr val="dk1"/>
              </a:solidFill>
              <a:latin typeface="Arial"/>
              <a:ea typeface="Arial"/>
              <a:cs typeface="Arial"/>
              <a:sym typeface="Arial"/>
            </a:endParaRPr>
          </a:p>
          <a:p>
            <a:pPr lvl="0" indent="-342900" algn="ctr">
              <a:buNone/>
            </a:pPr>
            <a:r>
              <a:rPr lang="lt-LT" i="1" dirty="0"/>
              <a:t>Patirtis – </a:t>
            </a:r>
            <a:r>
              <a:rPr lang="lt-LT" i="1" dirty="0" smtClean="0"/>
              <a:t>tai </a:t>
            </a:r>
            <a:r>
              <a:rPr lang="lt-LT" i="1" dirty="0"/>
              <a:t>amžina gyvenimo mokykla. </a:t>
            </a:r>
            <a:endParaRPr lang="lt-LT" i="1" dirty="0" smtClean="0"/>
          </a:p>
          <a:p>
            <a:pPr lvl="0" indent="-342900" algn="ctr">
              <a:buNone/>
            </a:pPr>
            <a:r>
              <a:rPr lang="lt-LT" sz="3200" b="0" i="1" u="none" strike="noStrike" cap="none" baseline="0" dirty="0" smtClean="0">
                <a:solidFill>
                  <a:schemeClr val="dk1"/>
                </a:solidFill>
                <a:latin typeface="Arial"/>
                <a:ea typeface="Arial"/>
                <a:cs typeface="Arial"/>
                <a:sym typeface="Arial"/>
              </a:rPr>
              <a:t>J. V. Gėtė</a:t>
            </a:r>
            <a:endParaRPr sz="3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sz="2800" b="1" dirty="0" smtClean="0"/>
              <a:t>8.3.</a:t>
            </a:r>
            <a:r>
              <a:rPr lang="lt-LT" sz="2800" b="1" dirty="0"/>
              <a:t>Programos </a:t>
            </a:r>
            <a:r>
              <a:rPr lang="lt-LT" sz="2800" b="1" dirty="0" smtClean="0"/>
              <a:t>įgyvendinimas: </a:t>
            </a:r>
            <a:r>
              <a:rPr lang="en-US" sz="2800" b="1" dirty="0" smtClean="0"/>
              <a:t/>
            </a:r>
            <a:br>
              <a:rPr lang="en-US" sz="2800" b="1" dirty="0" smtClean="0"/>
            </a:br>
            <a:r>
              <a:rPr lang="en-US" sz="2800" b="1" dirty="0" smtClean="0"/>
              <a:t>8.3.1.</a:t>
            </a:r>
            <a:r>
              <a:rPr lang="lt-LT" sz="2800" b="1" dirty="0" smtClean="0"/>
              <a:t>kompetencijų ugdymas</a:t>
            </a:r>
            <a:endParaRPr lang="lt-LT" sz="2800" b="1" dirty="0"/>
          </a:p>
        </p:txBody>
      </p:sp>
      <p:sp>
        <p:nvSpPr>
          <p:cNvPr id="3" name="Teksto vietos rezervavimo ženklas 2"/>
          <p:cNvSpPr>
            <a:spLocks noGrp="1"/>
          </p:cNvSpPr>
          <p:nvPr>
            <p:ph sz="half" idx="1"/>
          </p:nvPr>
        </p:nvSpPr>
        <p:spPr/>
        <p:txBody>
          <a:bodyPr>
            <a:normAutofit lnSpcReduction="10000"/>
          </a:bodyPr>
          <a:lstStyle/>
          <a:p>
            <a:pPr marL="203200" indent="0">
              <a:buNone/>
            </a:pPr>
            <a:r>
              <a:rPr lang="en-US" dirty="0" err="1"/>
              <a:t>Bendr</a:t>
            </a:r>
            <a:r>
              <a:rPr lang="lt-LT" dirty="0" err="1"/>
              <a:t>ąsias</a:t>
            </a:r>
            <a:r>
              <a:rPr lang="lt-LT" dirty="0"/>
              <a:t>:</a:t>
            </a:r>
          </a:p>
          <a:p>
            <a:pPr>
              <a:buFont typeface="Wingdings" panose="05000000000000000000" pitchFamily="2" charset="2"/>
              <a:buChar char="Ø"/>
            </a:pPr>
            <a:r>
              <a:rPr lang="lt-LT" dirty="0"/>
              <a:t>	asmeninę;</a:t>
            </a:r>
          </a:p>
          <a:p>
            <a:pPr>
              <a:buFont typeface="Wingdings" panose="05000000000000000000" pitchFamily="2" charset="2"/>
              <a:buChar char="Ø"/>
            </a:pPr>
            <a:r>
              <a:rPr lang="lt-LT" dirty="0"/>
              <a:t> 	kultūrinę;</a:t>
            </a:r>
          </a:p>
          <a:p>
            <a:pPr>
              <a:buFont typeface="Wingdings" panose="05000000000000000000" pitchFamily="2" charset="2"/>
              <a:buChar char="Ø"/>
            </a:pPr>
            <a:r>
              <a:rPr lang="lt-LT" dirty="0"/>
              <a:t> 	mokėjimo mokytis;</a:t>
            </a:r>
          </a:p>
          <a:p>
            <a:pPr>
              <a:buFont typeface="Wingdings" panose="05000000000000000000" pitchFamily="2" charset="2"/>
              <a:buChar char="Ø"/>
            </a:pPr>
            <a:r>
              <a:rPr lang="lt-LT" dirty="0"/>
              <a:t> 	komunikavimo;</a:t>
            </a:r>
          </a:p>
          <a:p>
            <a:pPr>
              <a:buFont typeface="Wingdings" panose="05000000000000000000" pitchFamily="2" charset="2"/>
              <a:buChar char="Ø"/>
            </a:pPr>
            <a:r>
              <a:rPr lang="lt-LT" dirty="0"/>
              <a:t> 	socialinę – pilietinę;</a:t>
            </a:r>
          </a:p>
          <a:p>
            <a:pPr>
              <a:buFont typeface="Wingdings" panose="05000000000000000000" pitchFamily="2" charset="2"/>
              <a:buChar char="Ø"/>
            </a:pPr>
            <a:r>
              <a:rPr lang="lt-LT" dirty="0"/>
              <a:t> 	pažinimo;</a:t>
            </a:r>
          </a:p>
          <a:p>
            <a:pPr>
              <a:buFont typeface="Wingdings" panose="05000000000000000000" pitchFamily="2" charset="2"/>
              <a:buChar char="Ø"/>
            </a:pPr>
            <a:r>
              <a:rPr lang="lt-LT" dirty="0"/>
              <a:t> 	kūrybiškumo.</a:t>
            </a:r>
          </a:p>
          <a:p>
            <a:endParaRPr lang="lt-LT" dirty="0"/>
          </a:p>
        </p:txBody>
      </p:sp>
      <p:sp>
        <p:nvSpPr>
          <p:cNvPr id="4" name="Teksto vietos rezervavimo ženklas 3"/>
          <p:cNvSpPr>
            <a:spLocks noGrp="1"/>
          </p:cNvSpPr>
          <p:nvPr>
            <p:ph sz="half" idx="2"/>
          </p:nvPr>
        </p:nvSpPr>
        <p:spPr/>
        <p:txBody>
          <a:bodyPr>
            <a:normAutofit lnSpcReduction="10000"/>
          </a:bodyPr>
          <a:lstStyle/>
          <a:p>
            <a:pPr marL="203200" indent="0">
              <a:buNone/>
            </a:pPr>
            <a:r>
              <a:rPr lang="lt-LT" dirty="0"/>
              <a:t>Dalykines:</a:t>
            </a:r>
          </a:p>
          <a:p>
            <a:pPr>
              <a:buFont typeface="Wingdings" panose="05000000000000000000" pitchFamily="2" charset="2"/>
              <a:buChar char="Ø"/>
            </a:pPr>
            <a:r>
              <a:rPr lang="lt-LT" dirty="0"/>
              <a:t>    </a:t>
            </a:r>
            <a:r>
              <a:rPr lang="lt-LT" dirty="0" smtClean="0"/>
              <a:t> lingvistinę</a:t>
            </a:r>
            <a:endParaRPr lang="lt-LT" dirty="0"/>
          </a:p>
          <a:p>
            <a:pPr>
              <a:buFont typeface="Wingdings" panose="05000000000000000000" pitchFamily="2" charset="2"/>
              <a:buChar char="Ø"/>
            </a:pPr>
            <a:r>
              <a:rPr lang="lt-LT" dirty="0"/>
              <a:t> 	diskurso</a:t>
            </a:r>
          </a:p>
          <a:p>
            <a:pPr>
              <a:buFont typeface="Wingdings" panose="05000000000000000000" pitchFamily="2" charset="2"/>
              <a:buChar char="Ø"/>
            </a:pPr>
            <a:r>
              <a:rPr lang="lt-LT" dirty="0"/>
              <a:t> 	literatūrinę</a:t>
            </a:r>
            <a:endParaRPr lang="lt-LT" sz="2000" dirty="0"/>
          </a:p>
        </p:txBody>
      </p:sp>
    </p:spTree>
    <p:extLst>
      <p:ext uri="{BB962C8B-B14F-4D97-AF65-F5344CB8AC3E}">
        <p14:creationId xmlns:p14="http://schemas.microsoft.com/office/powerpoint/2010/main" val="2058384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323528" y="620688"/>
            <a:ext cx="8712968" cy="6001643"/>
          </a:xfrm>
          <a:prstGeom prst="rect">
            <a:avLst/>
          </a:prstGeom>
        </p:spPr>
        <p:txBody>
          <a:bodyPr wrap="square">
            <a:spAutoFit/>
          </a:bodyPr>
          <a:lstStyle/>
          <a:p>
            <a:pPr>
              <a:lnSpc>
                <a:spcPct val="80000"/>
              </a:lnSpc>
            </a:pPr>
            <a:r>
              <a:rPr lang="en-US" altLang="lt-LT" sz="2000" b="1" dirty="0" smtClean="0"/>
              <a:t>8.3.2.2. </a:t>
            </a:r>
            <a:r>
              <a:rPr lang="lt-LT" altLang="lt-LT" sz="2000" b="1" dirty="0" smtClean="0"/>
              <a:t>Ugdomos </a:t>
            </a:r>
            <a:r>
              <a:rPr lang="lt-LT" altLang="lt-LT" sz="2000" b="1" dirty="0"/>
              <a:t>nuostatos:</a:t>
            </a:r>
            <a:endParaRPr lang="lt-LT" altLang="lt-LT" sz="2000" dirty="0"/>
          </a:p>
          <a:p>
            <a:pPr>
              <a:lnSpc>
                <a:spcPct val="80000"/>
              </a:lnSpc>
            </a:pPr>
            <a:r>
              <a:rPr lang="lt-LT" altLang="lt-LT" sz="2000" dirty="0"/>
              <a:t>1) </a:t>
            </a:r>
            <a:r>
              <a:rPr lang="lt-LT" altLang="lt-LT" sz="2000" b="1" dirty="0"/>
              <a:t>vertinti kalbą </a:t>
            </a:r>
            <a:r>
              <a:rPr lang="lt-LT" altLang="lt-LT" sz="2000" dirty="0"/>
              <a:t>kaip savęs ir pasaulio suvokimo būdą, bendruomenės pasaulėjautos ir pasaulėžiūros, istorinės patirties ir gyvenimo išminties reiškėją ir saugotoją; </a:t>
            </a:r>
          </a:p>
          <a:p>
            <a:pPr>
              <a:lnSpc>
                <a:spcPct val="80000"/>
              </a:lnSpc>
            </a:pPr>
            <a:r>
              <a:rPr lang="lt-LT" altLang="lt-LT" sz="2000" dirty="0"/>
              <a:t>2) </a:t>
            </a:r>
            <a:r>
              <a:rPr lang="lt-LT" altLang="lt-LT" sz="2000" b="1" dirty="0"/>
              <a:t>vertinti lietuvių kalbą </a:t>
            </a:r>
            <a:r>
              <a:rPr lang="lt-LT" altLang="lt-LT" sz="2000" dirty="0"/>
              <a:t>kaip svarbią Lietuvos piliečio tapatybės dalį, kultūros raiškos būdą ir viešojo bendravimo priemonę; suprasti lietuvių kalbos svarbą asmenybės brandai, saviraiškai, bendruomenės tapatybei ir jausti atsakomybę už savo kalbos turinį; </a:t>
            </a:r>
          </a:p>
          <a:p>
            <a:pPr>
              <a:lnSpc>
                <a:spcPct val="80000"/>
              </a:lnSpc>
            </a:pPr>
            <a:r>
              <a:rPr lang="lt-LT" altLang="lt-LT" sz="2000" dirty="0"/>
              <a:t>3) </a:t>
            </a:r>
            <a:r>
              <a:rPr lang="lt-LT" altLang="lt-LT" sz="2000" b="1" dirty="0"/>
              <a:t>ugdytis</a:t>
            </a:r>
            <a:r>
              <a:rPr lang="lt-LT" altLang="lt-LT" sz="2000" dirty="0"/>
              <a:t> asmeninį ryšį su Lietuvos kultūros tradicija, gerbti ir vertinti kitų tautų kultūras, suprasti savo kultūrą kaip vertingą pasaulio kultūrų įvairovės dalį; </a:t>
            </a:r>
          </a:p>
          <a:p>
            <a:pPr>
              <a:lnSpc>
                <a:spcPct val="80000"/>
              </a:lnSpc>
            </a:pPr>
            <a:r>
              <a:rPr lang="lt-LT" altLang="lt-LT" sz="2000" dirty="0"/>
              <a:t>4) </a:t>
            </a:r>
            <a:r>
              <a:rPr lang="lt-LT" altLang="lt-LT" sz="2000" b="1" dirty="0"/>
              <a:t>vertint</a:t>
            </a:r>
            <a:r>
              <a:rPr lang="lt-LT" altLang="lt-LT" sz="2000" dirty="0"/>
              <a:t>i literatūrą kaip šaltinį, turtinantį asmens emocijas ir intelektą, ugdantį vaizduotę ir mąstymą; skaitant ir analizuojant literatūros kūrinius formuotis etines ir estetines vertybes;</a:t>
            </a:r>
          </a:p>
          <a:p>
            <a:pPr>
              <a:lnSpc>
                <a:spcPct val="80000"/>
              </a:lnSpc>
            </a:pPr>
            <a:r>
              <a:rPr lang="lt-LT" altLang="lt-LT" sz="2000" dirty="0"/>
              <a:t>5) </a:t>
            </a:r>
            <a:r>
              <a:rPr lang="lt-LT" altLang="lt-LT" sz="2000" b="1" dirty="0"/>
              <a:t>semtis</a:t>
            </a:r>
            <a:r>
              <a:rPr lang="lt-LT" altLang="lt-LT" sz="2000" dirty="0"/>
              <a:t> iš meno kūrinio asmeninės gyvenimo išminties, mokytis geriau pažinti savo jausmus, mintis, išgyvenimus, patirtis, įsitikinimus, vertybines nuostatas; branginti asmens ir tautos laisvę, tiesą, draugystę, bendruomenės solidarumą, asmens sąžiningumą, teisingumą, dorumą, atsakingumą kaip pamatines vertybes;</a:t>
            </a:r>
          </a:p>
          <a:p>
            <a:pPr>
              <a:lnSpc>
                <a:spcPct val="80000"/>
              </a:lnSpc>
            </a:pPr>
            <a:r>
              <a:rPr lang="lt-LT" altLang="lt-LT" sz="2000" dirty="0"/>
              <a:t>6) </a:t>
            </a:r>
            <a:r>
              <a:rPr lang="lt-LT" altLang="lt-LT" sz="2000" b="1" dirty="0"/>
              <a:t>plėtoti </a:t>
            </a:r>
            <a:r>
              <a:rPr lang="lt-LT" altLang="lt-LT" sz="2000" dirty="0"/>
              <a:t>savo kūrybinius gebėjimus ir mąstymo įgūdžius; plėsti akiratį, mokytis mąstyti savarankiškai ir prisiimti atsakomybę už savo sprendimus; </a:t>
            </a:r>
          </a:p>
          <a:p>
            <a:pPr>
              <a:lnSpc>
                <a:spcPct val="80000"/>
              </a:lnSpc>
            </a:pPr>
            <a:r>
              <a:rPr lang="lt-LT" altLang="lt-LT" sz="2000" dirty="0"/>
              <a:t>7) </a:t>
            </a:r>
            <a:r>
              <a:rPr lang="lt-LT" altLang="lt-LT" sz="2000" b="1" dirty="0"/>
              <a:t>nuolat lavintis </a:t>
            </a:r>
            <a:r>
              <a:rPr lang="lt-LT" altLang="lt-LT" sz="2000" dirty="0"/>
              <a:t>gerus kalbinius įgūdžius, ugdytis sąmoningo skaitymo ir turiningos raiškos poreikį; vertinti kalbos įgūdžius kaip mokymosi įgūdžių pagrindą.</a:t>
            </a:r>
            <a:endParaRPr lang="en-US" altLang="lt-LT" sz="2000" dirty="0"/>
          </a:p>
        </p:txBody>
      </p:sp>
    </p:spTree>
    <p:extLst>
      <p:ext uri="{BB962C8B-B14F-4D97-AF65-F5344CB8AC3E}">
        <p14:creationId xmlns:p14="http://schemas.microsoft.com/office/powerpoint/2010/main" val="987706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dirty="0" smtClean="0"/>
              <a:t>8.3.2.3. </a:t>
            </a:r>
            <a:r>
              <a:rPr lang="en-US" dirty="0" err="1" smtClean="0"/>
              <a:t>Mokymosi</a:t>
            </a:r>
            <a:r>
              <a:rPr lang="en-US" dirty="0" smtClean="0"/>
              <a:t> </a:t>
            </a:r>
            <a:r>
              <a:rPr lang="en-US" dirty="0" err="1" smtClean="0"/>
              <a:t>pasiekimai</a:t>
            </a:r>
            <a:endParaRPr lang="lt-LT" dirty="0"/>
          </a:p>
        </p:txBody>
      </p:sp>
      <p:sp>
        <p:nvSpPr>
          <p:cNvPr id="3" name="Teksto vietos rezervavimo ženklas 2"/>
          <p:cNvSpPr>
            <a:spLocks noGrp="1"/>
          </p:cNvSpPr>
          <p:nvPr>
            <p:ph idx="1"/>
          </p:nvPr>
        </p:nvSpPr>
        <p:spPr/>
        <p:txBody>
          <a:bodyPr/>
          <a:lstStyle/>
          <a:p>
            <a:r>
              <a:rPr lang="lt-LT" sz="1800" dirty="0" smtClean="0"/>
              <a:t>Vertinami </a:t>
            </a:r>
            <a:r>
              <a:rPr lang="lt-LT" sz="1800" dirty="0"/>
              <a:t>mokinių komunikavimo ir teksto suvokimo gebėjimai, kalbos pažinimas, gebėjimai kurti tekstus taisyklinga sakytine ir rašytine kalba. </a:t>
            </a:r>
            <a:r>
              <a:rPr lang="lt-LT" sz="1800" i="1" dirty="0"/>
              <a:t>Mokymosi pasiekimuose</a:t>
            </a:r>
            <a:r>
              <a:rPr lang="lt-LT" sz="1800" dirty="0"/>
              <a:t>,</a:t>
            </a:r>
            <a:r>
              <a:rPr lang="lt-LT" sz="1800" i="1" dirty="0"/>
              <a:t> </a:t>
            </a:r>
            <a:r>
              <a:rPr lang="lt-LT" sz="1800" dirty="0"/>
              <a:t>kurie</a:t>
            </a:r>
            <a:r>
              <a:rPr lang="lt-LT" sz="1800" i="1" dirty="0"/>
              <a:t> </a:t>
            </a:r>
            <a:r>
              <a:rPr lang="lt-LT" sz="1800" dirty="0"/>
              <a:t>nurodyti </a:t>
            </a:r>
            <a:r>
              <a:rPr lang="lt-LT" sz="1800" dirty="0" smtClean="0"/>
              <a:t>prie </a:t>
            </a:r>
            <a:r>
              <a:rPr lang="lt-LT" sz="1800" dirty="0"/>
              <a:t>9–10 klasių </a:t>
            </a:r>
            <a:r>
              <a:rPr lang="lt-LT" sz="1800" dirty="0" err="1" smtClean="0"/>
              <a:t>koncentr</a:t>
            </a:r>
            <a:r>
              <a:rPr lang="en-US" sz="1800" dirty="0" smtClean="0"/>
              <a:t>o</a:t>
            </a:r>
            <a:r>
              <a:rPr lang="lt-LT" sz="1800" dirty="0" smtClean="0"/>
              <a:t>, </a:t>
            </a:r>
            <a:r>
              <a:rPr lang="lt-LT" sz="1800" dirty="0"/>
              <a:t>pateiktas </a:t>
            </a:r>
            <a:r>
              <a:rPr lang="lt-LT" sz="1800" b="1" i="1" dirty="0"/>
              <a:t>pagrindinis pasiekimų lygis.</a:t>
            </a:r>
            <a:r>
              <a:rPr lang="lt-LT" sz="1800" dirty="0"/>
              <a:t> </a:t>
            </a:r>
            <a:r>
              <a:rPr lang="lt-LT" sz="1800" b="1" i="1" dirty="0"/>
              <a:t>Patenkinamą pasiekimų lygį</a:t>
            </a:r>
            <a:r>
              <a:rPr lang="lt-LT" sz="1800" dirty="0"/>
              <a:t> mokinys pasiekia, jei demonstruoja </a:t>
            </a:r>
            <a:r>
              <a:rPr lang="lt-LT" sz="1800" i="1" dirty="0"/>
              <a:t>Mokymosi pasiekimuose</a:t>
            </a:r>
            <a:r>
              <a:rPr lang="lt-LT" sz="1800" dirty="0"/>
              <a:t> nurodytus gebėjimus, bet jam reikalinga pagalba atlikti užduotis. </a:t>
            </a:r>
            <a:r>
              <a:rPr lang="lt-LT" sz="1800" b="1" i="1" dirty="0"/>
              <a:t>Aukštesnįjį pasiekimų lygį</a:t>
            </a:r>
            <a:r>
              <a:rPr lang="lt-LT" sz="1800" dirty="0"/>
              <a:t> pasiekia tie mokiniai, kurie ne tik savarankiškai atlieka užduotis, geba suprasti sudėtingesnius tekstus, su jais dirbti ir išmano kontekstą (pagrindinis pasiekimų lygis), bet ir demonstruoja aukštą kalbinių išteklių lygį, atskleidžia kūrinio turinio ir formos supratimą</a:t>
            </a:r>
            <a:r>
              <a:rPr lang="lt-LT" sz="1800" dirty="0" smtClean="0"/>
              <a:t>.</a:t>
            </a:r>
          </a:p>
          <a:p>
            <a:endParaRPr lang="lt-LT" dirty="0"/>
          </a:p>
        </p:txBody>
      </p:sp>
    </p:spTree>
    <p:extLst>
      <p:ext uri="{BB962C8B-B14F-4D97-AF65-F5344CB8AC3E}">
        <p14:creationId xmlns:p14="http://schemas.microsoft.com/office/powerpoint/2010/main" val="1491704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lt-LT" sz="2800" b="1" dirty="0" smtClean="0"/>
              <a:t>8.</a:t>
            </a:r>
            <a:r>
              <a:rPr lang="en-US" sz="2800" b="1" dirty="0" smtClean="0"/>
              <a:t>3</a:t>
            </a:r>
            <a:r>
              <a:rPr lang="lt-LT" sz="2800" b="1" dirty="0" smtClean="0"/>
              <a:t>.3</a:t>
            </a:r>
            <a:r>
              <a:rPr lang="lt-LT" sz="2800" b="1" dirty="0"/>
              <a:t>. Integravimo galimybės</a:t>
            </a:r>
            <a:br>
              <a:rPr lang="lt-LT" sz="2800" b="1" dirty="0"/>
            </a:br>
            <a:r>
              <a:rPr lang="lt-LT" sz="2800" b="1" dirty="0" smtClean="0"/>
              <a:t>8.</a:t>
            </a:r>
            <a:r>
              <a:rPr lang="en-US" sz="2800" b="1" dirty="0" smtClean="0"/>
              <a:t>3</a:t>
            </a:r>
            <a:r>
              <a:rPr lang="lt-LT" sz="2800" b="1" dirty="0" smtClean="0"/>
              <a:t>.3.1</a:t>
            </a:r>
            <a:r>
              <a:rPr lang="lt-LT" sz="2800" b="1" dirty="0"/>
              <a:t>. Kalbos ir literatūros jungtys </a:t>
            </a:r>
            <a:br>
              <a:rPr lang="lt-LT" sz="2800" b="1" dirty="0"/>
            </a:br>
            <a:endParaRPr lang="lt-LT" sz="2800" dirty="0"/>
          </a:p>
        </p:txBody>
      </p:sp>
      <p:sp>
        <p:nvSpPr>
          <p:cNvPr id="3" name="Teksto vietos rezervavimo ženklas 2"/>
          <p:cNvSpPr>
            <a:spLocks noGrp="1"/>
          </p:cNvSpPr>
          <p:nvPr>
            <p:ph idx="1"/>
          </p:nvPr>
        </p:nvSpPr>
        <p:spPr/>
        <p:txBody>
          <a:bodyPr>
            <a:normAutofit lnSpcReduction="10000"/>
          </a:bodyPr>
          <a:lstStyle/>
          <a:p>
            <a:r>
              <a:rPr lang="lt-LT" sz="2000" dirty="0"/>
              <a:t>Lietuvių kalbos ir literatūros dalykas nuosekliai grindžiamas </a:t>
            </a:r>
            <a:r>
              <a:rPr lang="lt-LT" sz="2000" b="1" dirty="0"/>
              <a:t>kalbos ir literatūros siejimu.</a:t>
            </a:r>
            <a:r>
              <a:rPr lang="lt-LT" sz="2000" dirty="0"/>
              <a:t> Grožinė literatūra </a:t>
            </a:r>
            <a:r>
              <a:rPr lang="lt-LT" sz="2000" b="1" dirty="0"/>
              <a:t>teikia pagrindą kalbai suvokti ir vartoti</a:t>
            </a:r>
            <a:r>
              <a:rPr lang="lt-LT" sz="2000" dirty="0"/>
              <a:t>: mokiniams padedama atrasti literatūrą kaip „atitinkamai organizuotą kalbą“, literatūros kūrinį – kaip „aukščiausio lygio kalbos vartojimo būdą tautos kultūroje“ (Marcelijus Martinaitis). </a:t>
            </a:r>
            <a:endParaRPr lang="en-US" sz="2000" dirty="0" smtClean="0"/>
          </a:p>
          <a:p>
            <a:r>
              <a:rPr lang="lt-LT" sz="2000" dirty="0"/>
              <a:t>Kalbai </a:t>
            </a:r>
            <a:r>
              <a:rPr lang="lt-LT" sz="2000" b="1" dirty="0"/>
              <a:t>ugdyti pasitelkiami privalomi ir pasirenkami literatūros tekstai: tautosakos, grožinės ir populiariosios mokslo literatūros, eseistikos, publicistikos, Lietuvos viešosios erdvės ir kultūrinio gyvenimo tekstai. </a:t>
            </a:r>
            <a:endParaRPr lang="en-US" sz="2000" b="1" dirty="0" smtClean="0"/>
          </a:p>
          <a:p>
            <a:r>
              <a:rPr lang="lt-LT" sz="2000" dirty="0"/>
              <a:t>Tiek per kalbos, tiek per literatūros pamokas mokiniams </a:t>
            </a:r>
            <a:r>
              <a:rPr lang="lt-LT" sz="2000" b="1" dirty="0"/>
              <a:t>atveriama kultūrinių kovų už lietuvių kalbą, už jos išsaugojimą istorija.</a:t>
            </a:r>
            <a:r>
              <a:rPr lang="lt-LT" sz="2000" dirty="0"/>
              <a:t> Parodoma, kaip per amžius lietuvių </a:t>
            </a:r>
            <a:r>
              <a:rPr lang="lt-LT" sz="2000" b="1" dirty="0"/>
              <a:t>raštija ir literatūra </a:t>
            </a:r>
            <a:r>
              <a:rPr lang="lt-LT" sz="2000" b="1" dirty="0" err="1"/>
              <a:t>gynė</a:t>
            </a:r>
            <a:r>
              <a:rPr lang="lt-LT" sz="2000" b="1" dirty="0"/>
              <a:t> ir kūrė lietuvių kalbą.</a:t>
            </a:r>
            <a:r>
              <a:rPr lang="lt-LT" sz="2000" dirty="0"/>
              <a:t> Pati kalba išryškinama kaip istoriškai kintantis tautos kūrinys.</a:t>
            </a:r>
          </a:p>
          <a:p>
            <a:endParaRPr lang="lt-LT" sz="2000" dirty="0"/>
          </a:p>
        </p:txBody>
      </p:sp>
    </p:spTree>
    <p:extLst>
      <p:ext uri="{BB962C8B-B14F-4D97-AF65-F5344CB8AC3E}">
        <p14:creationId xmlns:p14="http://schemas.microsoft.com/office/powerpoint/2010/main" val="3142622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ulėgrąža">
  <a:themeElements>
    <a:clrScheme name="Saulėgrąža">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aulėgrąža">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aulėgrąža">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244</TotalTime>
  <Words>3176</Words>
  <Application>Microsoft Office PowerPoint</Application>
  <PresentationFormat>Demonstracija ekrane (4:3)</PresentationFormat>
  <Paragraphs>365</Paragraphs>
  <Slides>52</Slides>
  <Notes>33</Notes>
  <HiddenSlides>0</HiddenSlides>
  <MMClips>0</MMClips>
  <ScaleCrop>false</ScaleCrop>
  <HeadingPairs>
    <vt:vector size="4" baseType="variant">
      <vt:variant>
        <vt:lpstr>Tema</vt:lpstr>
      </vt:variant>
      <vt:variant>
        <vt:i4>1</vt:i4>
      </vt:variant>
      <vt:variant>
        <vt:lpstr>Skaidrių pavadinimai</vt:lpstr>
      </vt:variant>
      <vt:variant>
        <vt:i4>52</vt:i4>
      </vt:variant>
    </vt:vector>
  </HeadingPairs>
  <TitlesOfParts>
    <vt:vector size="53" baseType="lpstr">
      <vt:lpstr>Saulėgrąža</vt:lpstr>
      <vt:lpstr>Lietuvių kalbos ir literatūros pagrindinio ugdymo bendroji programa  A. Šventickienė 2015 gruodis</vt:lpstr>
      <vt:lpstr>Lietuvių kalbos ir literatūros pagrindinio ugdymo bendrosios programos struktūra</vt:lpstr>
      <vt:lpstr>8.1.  Bendrosios nuostatos</vt:lpstr>
      <vt:lpstr>PowerPoint pristatymas</vt:lpstr>
      <vt:lpstr>PowerPoint pristatymas</vt:lpstr>
      <vt:lpstr>8.3.Programos įgyvendinimas:  8.3.1.kompetencijų ugdymas</vt:lpstr>
      <vt:lpstr>PowerPoint pristatymas</vt:lpstr>
      <vt:lpstr>8.3.2.3. Mokymosi pasiekimai</vt:lpstr>
      <vt:lpstr>8.3.3. Integravimo galimybės 8.3.3.1. Kalbos ir literatūros jungtys  </vt:lpstr>
      <vt:lpstr> 8.3.3.2. Lietuvių kalbos ir literatūros integracija su kitais dalykais</vt:lpstr>
      <vt:lpstr>8.3.4.2. Literatūros kurso struktūra:</vt:lpstr>
      <vt:lpstr>9–10 klasių literatūros kurso turinio struktūra:  </vt:lpstr>
      <vt:lpstr>Literatūrinio ugdymo veiklos</vt:lpstr>
      <vt:lpstr>8.3.5. Didaktinės nuostatos.</vt:lpstr>
      <vt:lpstr>8.6. Lietuvių kalba ir literatūra 9-10 klasei. 8.6.1. Mokymosi pasiekimai,  baigus 10 klasę.</vt:lpstr>
      <vt:lpstr>Pamokų skaičius. 9 klasė  </vt:lpstr>
      <vt:lpstr>Temos. 9-10 klasė</vt:lpstr>
      <vt:lpstr>Pamokų skaičius. 10 klasė </vt:lpstr>
      <vt:lpstr>Temos. 9-10 klasė </vt:lpstr>
      <vt:lpstr>PowerPoint pristatymas</vt:lpstr>
      <vt:lpstr>PowerPoint pristatymas</vt:lpstr>
      <vt:lpstr>PowerPoint pristatymas</vt:lpstr>
      <vt:lpstr>Siūlomi nagrinėjimo aspektai </vt:lpstr>
      <vt:lpstr>PowerPoint pristatymas</vt:lpstr>
      <vt:lpstr>PowerPoint pristatymas</vt:lpstr>
      <vt:lpstr>PowerPoint pristatymas</vt:lpstr>
      <vt:lpstr>PowerPoint pristatymas</vt:lpstr>
      <vt:lpstr>PowerPoint pristatymas</vt:lpstr>
      <vt:lpstr>PowerPoint pristatymas</vt:lpstr>
      <vt:lpstr>PowerPoint pristatymas</vt:lpstr>
      <vt:lpstr>10 klasė</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Literatūrinio ugdymo veiklos</vt:lpstr>
      <vt:lpstr>8.7. Mokinių darbų vertinimo aprašai </vt:lpstr>
      <vt:lpstr>PUPP - ?</vt:lpstr>
      <vt:lpstr>Problemų aptarimas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Lietuvių kalbos ir literatūros pagrindinio ugdymo bendroji programa  A. Šventickienė 2015 gruodis</dc:title>
  <dc:creator>ALDONA</dc:creator>
  <cp:lastModifiedBy>Windows User</cp:lastModifiedBy>
  <cp:revision>44</cp:revision>
  <dcterms:modified xsi:type="dcterms:W3CDTF">2015-12-11T12:29:51Z</dcterms:modified>
</cp:coreProperties>
</file>