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7"/>
  </p:notesMasterIdLst>
  <p:sldIdLst>
    <p:sldId id="461" r:id="rId2"/>
    <p:sldId id="462" r:id="rId3"/>
    <p:sldId id="465" r:id="rId4"/>
    <p:sldId id="463" r:id="rId5"/>
    <p:sldId id="464" r:id="rId6"/>
    <p:sldId id="368" r:id="rId7"/>
    <p:sldId id="497" r:id="rId8"/>
    <p:sldId id="498" r:id="rId9"/>
    <p:sldId id="485" r:id="rId10"/>
    <p:sldId id="486" r:id="rId11"/>
    <p:sldId id="487" r:id="rId12"/>
    <p:sldId id="488" r:id="rId13"/>
    <p:sldId id="489" r:id="rId14"/>
    <p:sldId id="490" r:id="rId15"/>
    <p:sldId id="491" r:id="rId16"/>
    <p:sldId id="492" r:id="rId17"/>
    <p:sldId id="493" r:id="rId18"/>
    <p:sldId id="494" r:id="rId19"/>
    <p:sldId id="495" r:id="rId20"/>
    <p:sldId id="496" r:id="rId21"/>
    <p:sldId id="479" r:id="rId22"/>
    <p:sldId id="499" r:id="rId23"/>
    <p:sldId id="528" r:id="rId24"/>
    <p:sldId id="501" r:id="rId25"/>
    <p:sldId id="502" r:id="rId26"/>
    <p:sldId id="503" r:id="rId27"/>
    <p:sldId id="504" r:id="rId28"/>
    <p:sldId id="505" r:id="rId29"/>
    <p:sldId id="506" r:id="rId30"/>
    <p:sldId id="507" r:id="rId31"/>
    <p:sldId id="508" r:id="rId32"/>
    <p:sldId id="509" r:id="rId33"/>
    <p:sldId id="481" r:id="rId34"/>
    <p:sldId id="373" r:id="rId35"/>
    <p:sldId id="526" r:id="rId36"/>
    <p:sldId id="527" r:id="rId37"/>
    <p:sldId id="413" r:id="rId38"/>
    <p:sldId id="414" r:id="rId39"/>
    <p:sldId id="415" r:id="rId40"/>
    <p:sldId id="416" r:id="rId41"/>
    <p:sldId id="417" r:id="rId42"/>
    <p:sldId id="418" r:id="rId43"/>
    <p:sldId id="419" r:id="rId44"/>
    <p:sldId id="420" r:id="rId45"/>
    <p:sldId id="476" r:id="rId46"/>
    <p:sldId id="468" r:id="rId47"/>
    <p:sldId id="471" r:id="rId48"/>
    <p:sldId id="472" r:id="rId49"/>
    <p:sldId id="473" r:id="rId50"/>
    <p:sldId id="374" r:id="rId51"/>
    <p:sldId id="510" r:id="rId52"/>
    <p:sldId id="375" r:id="rId53"/>
    <p:sldId id="516" r:id="rId54"/>
    <p:sldId id="376" r:id="rId55"/>
    <p:sldId id="515" r:id="rId56"/>
    <p:sldId id="514" r:id="rId57"/>
    <p:sldId id="380" r:id="rId58"/>
    <p:sldId id="389" r:id="rId59"/>
    <p:sldId id="390" r:id="rId60"/>
    <p:sldId id="391" r:id="rId61"/>
    <p:sldId id="511" r:id="rId62"/>
    <p:sldId id="378" r:id="rId63"/>
    <p:sldId id="384" r:id="rId64"/>
    <p:sldId id="386" r:id="rId65"/>
    <p:sldId id="521" r:id="rId66"/>
    <p:sldId id="517" r:id="rId67"/>
    <p:sldId id="518" r:id="rId68"/>
    <p:sldId id="519" r:id="rId69"/>
    <p:sldId id="388" r:id="rId70"/>
    <p:sldId id="520" r:id="rId71"/>
    <p:sldId id="522" r:id="rId72"/>
    <p:sldId id="523" r:id="rId73"/>
    <p:sldId id="524" r:id="rId74"/>
    <p:sldId id="392" r:id="rId75"/>
    <p:sldId id="513" r:id="rId76"/>
    <p:sldId id="393" r:id="rId77"/>
    <p:sldId id="396" r:id="rId78"/>
    <p:sldId id="397" r:id="rId79"/>
    <p:sldId id="512" r:id="rId80"/>
    <p:sldId id="400" r:id="rId81"/>
    <p:sldId id="525" r:id="rId82"/>
    <p:sldId id="482" r:id="rId83"/>
    <p:sldId id="483" r:id="rId84"/>
    <p:sldId id="531" r:id="rId85"/>
    <p:sldId id="532" r:id="rId8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674" autoAdjust="0"/>
  </p:normalViewPr>
  <p:slideViewPr>
    <p:cSldViewPr>
      <p:cViewPr varScale="1">
        <p:scale>
          <a:sx n="67" d="100"/>
          <a:sy n="67" d="100"/>
        </p:scale>
        <p:origin x="1662" y="66"/>
      </p:cViewPr>
      <p:guideLst>
        <p:guide orient="horz" pos="2160"/>
        <p:guide pos="2880"/>
      </p:guideLst>
    </p:cSldViewPr>
  </p:slideViewPr>
  <p:notesTextViewPr>
    <p:cViewPr>
      <p:scale>
        <a:sx n="3" d="2"/>
        <a:sy n="3" d="2"/>
      </p:scale>
      <p:origin x="0" y="0"/>
    </p:cViewPr>
  </p:notesTextViewPr>
  <p:sorterViewPr>
    <p:cViewPr>
      <p:scale>
        <a:sx n="100" d="100"/>
        <a:sy n="100" d="100"/>
      </p:scale>
      <p:origin x="0" y="-410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42D7EB-1F3A-45C0-B219-74ED82DB287B}" type="doc">
      <dgm:prSet loTypeId="urn:microsoft.com/office/officeart/2005/8/layout/gear1" loCatId="relationship" qsTypeId="urn:microsoft.com/office/officeart/2005/8/quickstyle/simple1" qsCatId="simple" csTypeId="urn:microsoft.com/office/officeart/2005/8/colors/accent1_2" csCatId="accent1" phldr="1"/>
      <dgm:spPr/>
    </dgm:pt>
    <dgm:pt modelId="{A536CE72-A5A4-4EA0-BBDA-65DF27F1E792}">
      <dgm:prSet phldrT="[Text]"/>
      <dgm:spPr>
        <a:solidFill>
          <a:srgbClr val="FF0000"/>
        </a:solidFill>
      </dgm:spPr>
      <dgm:t>
        <a:bodyPr/>
        <a:lstStyle/>
        <a:p>
          <a:r>
            <a:rPr lang="lt-LT" dirty="0" smtClean="0"/>
            <a:t>Pasyvus pilietiinis pasipriešinimas</a:t>
          </a:r>
          <a:endParaRPr lang="en-GB" dirty="0"/>
        </a:p>
      </dgm:t>
    </dgm:pt>
    <dgm:pt modelId="{A13A6EF8-B366-42A4-B9AB-6AB8EE6E62E3}" type="parTrans" cxnId="{99B1AF00-644A-4184-9D0C-E63CDE019A13}">
      <dgm:prSet/>
      <dgm:spPr/>
      <dgm:t>
        <a:bodyPr/>
        <a:lstStyle/>
        <a:p>
          <a:endParaRPr lang="en-GB"/>
        </a:p>
      </dgm:t>
    </dgm:pt>
    <dgm:pt modelId="{8E28B017-0862-4FD6-85C5-E083379E2C2C}" type="sibTrans" cxnId="{99B1AF00-644A-4184-9D0C-E63CDE019A13}">
      <dgm:prSet/>
      <dgm:spPr/>
      <dgm:t>
        <a:bodyPr/>
        <a:lstStyle/>
        <a:p>
          <a:endParaRPr lang="en-GB"/>
        </a:p>
      </dgm:t>
    </dgm:pt>
    <dgm:pt modelId="{B7A7C62E-927D-4898-B73F-B388AC25619E}">
      <dgm:prSet phldrT="[Text]" custT="1"/>
      <dgm:spPr/>
      <dgm:t>
        <a:bodyPr/>
        <a:lstStyle/>
        <a:p>
          <a:r>
            <a:rPr lang="lt-LT" sz="1800" dirty="0" smtClean="0">
              <a:solidFill>
                <a:schemeClr val="bg1"/>
              </a:solidFill>
            </a:rPr>
            <a:t>Orga-nizuotos PP kuopelės </a:t>
          </a:r>
          <a:endParaRPr lang="en-GB" sz="1800" dirty="0">
            <a:solidFill>
              <a:schemeClr val="bg1"/>
            </a:solidFill>
          </a:endParaRPr>
        </a:p>
      </dgm:t>
    </dgm:pt>
    <dgm:pt modelId="{C879E520-F52F-4E5C-9AD0-C7E8A968C4D6}" type="parTrans" cxnId="{64257863-28F1-4B73-8D98-C5422397CE1F}">
      <dgm:prSet/>
      <dgm:spPr/>
      <dgm:t>
        <a:bodyPr/>
        <a:lstStyle/>
        <a:p>
          <a:endParaRPr lang="en-GB"/>
        </a:p>
      </dgm:t>
    </dgm:pt>
    <dgm:pt modelId="{347C2ADF-0B0A-4E2C-9D59-0C652FC6AFAF}" type="sibTrans" cxnId="{64257863-28F1-4B73-8D98-C5422397CE1F}">
      <dgm:prSet/>
      <dgm:spPr/>
      <dgm:t>
        <a:bodyPr/>
        <a:lstStyle/>
        <a:p>
          <a:endParaRPr lang="en-GB"/>
        </a:p>
      </dgm:t>
    </dgm:pt>
    <dgm:pt modelId="{7A2A71ED-9EA7-4041-9DA4-B73FF33B4A77}">
      <dgm:prSet phldrT="[Text]" custT="1"/>
      <dgm:spPr/>
      <dgm:t>
        <a:bodyPr/>
        <a:lstStyle/>
        <a:p>
          <a:r>
            <a:rPr lang="lt-LT" sz="2400" dirty="0" smtClean="0">
              <a:solidFill>
                <a:schemeClr val="bg1"/>
              </a:solidFill>
            </a:rPr>
            <a:t>Vado-vybė</a:t>
          </a:r>
          <a:r>
            <a:rPr lang="lt-LT" sz="2400" dirty="0" smtClean="0"/>
            <a:t> </a:t>
          </a:r>
          <a:endParaRPr lang="en-GB" sz="2400" dirty="0"/>
        </a:p>
      </dgm:t>
    </dgm:pt>
    <dgm:pt modelId="{8CDF5D5F-328F-4807-8B4B-2307C27E5093}" type="parTrans" cxnId="{D885E88A-4401-4B8A-8EAB-D0662148E15E}">
      <dgm:prSet/>
      <dgm:spPr/>
      <dgm:t>
        <a:bodyPr/>
        <a:lstStyle/>
        <a:p>
          <a:endParaRPr lang="en-GB"/>
        </a:p>
      </dgm:t>
    </dgm:pt>
    <dgm:pt modelId="{72C8F2D5-9626-4BFE-B4B6-60A76E95F617}" type="sibTrans" cxnId="{D885E88A-4401-4B8A-8EAB-D0662148E15E}">
      <dgm:prSet/>
      <dgm:spPr/>
      <dgm:t>
        <a:bodyPr/>
        <a:lstStyle/>
        <a:p>
          <a:endParaRPr lang="en-GB"/>
        </a:p>
      </dgm:t>
    </dgm:pt>
    <dgm:pt modelId="{B15DC8EA-ABAE-4DC7-9BC8-B658751D70A6}" type="pres">
      <dgm:prSet presAssocID="{7042D7EB-1F3A-45C0-B219-74ED82DB287B}" presName="composite" presStyleCnt="0">
        <dgm:presLayoutVars>
          <dgm:chMax val="3"/>
          <dgm:animLvl val="lvl"/>
          <dgm:resizeHandles val="exact"/>
        </dgm:presLayoutVars>
      </dgm:prSet>
      <dgm:spPr/>
    </dgm:pt>
    <dgm:pt modelId="{CD3BF503-4EEF-47AD-B038-C18DE67767DE}" type="pres">
      <dgm:prSet presAssocID="{A536CE72-A5A4-4EA0-BBDA-65DF27F1E792}" presName="gear1" presStyleLbl="node1" presStyleIdx="0" presStyleCnt="3">
        <dgm:presLayoutVars>
          <dgm:chMax val="1"/>
          <dgm:bulletEnabled val="1"/>
        </dgm:presLayoutVars>
      </dgm:prSet>
      <dgm:spPr/>
      <dgm:t>
        <a:bodyPr/>
        <a:lstStyle/>
        <a:p>
          <a:endParaRPr lang="en-GB"/>
        </a:p>
      </dgm:t>
    </dgm:pt>
    <dgm:pt modelId="{DBA55A11-9966-472E-8733-5FF867BB55B2}" type="pres">
      <dgm:prSet presAssocID="{A536CE72-A5A4-4EA0-BBDA-65DF27F1E792}" presName="gear1srcNode" presStyleLbl="node1" presStyleIdx="0" presStyleCnt="3"/>
      <dgm:spPr/>
      <dgm:t>
        <a:bodyPr/>
        <a:lstStyle/>
        <a:p>
          <a:endParaRPr lang="en-GB"/>
        </a:p>
      </dgm:t>
    </dgm:pt>
    <dgm:pt modelId="{901793E8-48B4-4730-86E5-6523B97DA55D}" type="pres">
      <dgm:prSet presAssocID="{A536CE72-A5A4-4EA0-BBDA-65DF27F1E792}" presName="gear1dstNode" presStyleLbl="node1" presStyleIdx="0" presStyleCnt="3"/>
      <dgm:spPr/>
      <dgm:t>
        <a:bodyPr/>
        <a:lstStyle/>
        <a:p>
          <a:endParaRPr lang="en-GB"/>
        </a:p>
      </dgm:t>
    </dgm:pt>
    <dgm:pt modelId="{995574EF-C463-4D3D-91A8-04ABC242076B}" type="pres">
      <dgm:prSet presAssocID="{B7A7C62E-927D-4898-B73F-B388AC25619E}" presName="gear2" presStyleLbl="node1" presStyleIdx="1" presStyleCnt="3">
        <dgm:presLayoutVars>
          <dgm:chMax val="1"/>
          <dgm:bulletEnabled val="1"/>
        </dgm:presLayoutVars>
      </dgm:prSet>
      <dgm:spPr/>
      <dgm:t>
        <a:bodyPr/>
        <a:lstStyle/>
        <a:p>
          <a:endParaRPr lang="en-GB"/>
        </a:p>
      </dgm:t>
    </dgm:pt>
    <dgm:pt modelId="{F72069E1-0F38-4F45-AEB6-34B8B6102461}" type="pres">
      <dgm:prSet presAssocID="{B7A7C62E-927D-4898-B73F-B388AC25619E}" presName="gear2srcNode" presStyleLbl="node1" presStyleIdx="1" presStyleCnt="3"/>
      <dgm:spPr/>
      <dgm:t>
        <a:bodyPr/>
        <a:lstStyle/>
        <a:p>
          <a:endParaRPr lang="en-GB"/>
        </a:p>
      </dgm:t>
    </dgm:pt>
    <dgm:pt modelId="{F00B68B2-2EF1-4F89-813A-527CD0126D1B}" type="pres">
      <dgm:prSet presAssocID="{B7A7C62E-927D-4898-B73F-B388AC25619E}" presName="gear2dstNode" presStyleLbl="node1" presStyleIdx="1" presStyleCnt="3"/>
      <dgm:spPr/>
      <dgm:t>
        <a:bodyPr/>
        <a:lstStyle/>
        <a:p>
          <a:endParaRPr lang="en-GB"/>
        </a:p>
      </dgm:t>
    </dgm:pt>
    <dgm:pt modelId="{D6D72FE8-4FBA-4D60-AD89-46B2ACFB41BA}" type="pres">
      <dgm:prSet presAssocID="{7A2A71ED-9EA7-4041-9DA4-B73FF33B4A77}" presName="gear3" presStyleLbl="node1" presStyleIdx="2" presStyleCnt="3"/>
      <dgm:spPr/>
      <dgm:t>
        <a:bodyPr/>
        <a:lstStyle/>
        <a:p>
          <a:endParaRPr lang="en-GB"/>
        </a:p>
      </dgm:t>
    </dgm:pt>
    <dgm:pt modelId="{150C9BDE-D7E4-4C6D-9D5B-155EC89571BC}" type="pres">
      <dgm:prSet presAssocID="{7A2A71ED-9EA7-4041-9DA4-B73FF33B4A77}" presName="gear3tx" presStyleLbl="node1" presStyleIdx="2" presStyleCnt="3">
        <dgm:presLayoutVars>
          <dgm:chMax val="1"/>
          <dgm:bulletEnabled val="1"/>
        </dgm:presLayoutVars>
      </dgm:prSet>
      <dgm:spPr/>
      <dgm:t>
        <a:bodyPr/>
        <a:lstStyle/>
        <a:p>
          <a:endParaRPr lang="en-GB"/>
        </a:p>
      </dgm:t>
    </dgm:pt>
    <dgm:pt modelId="{3EE5D8DC-D8D1-4DEB-AF05-2DB04F9382A4}" type="pres">
      <dgm:prSet presAssocID="{7A2A71ED-9EA7-4041-9DA4-B73FF33B4A77}" presName="gear3srcNode" presStyleLbl="node1" presStyleIdx="2" presStyleCnt="3"/>
      <dgm:spPr/>
      <dgm:t>
        <a:bodyPr/>
        <a:lstStyle/>
        <a:p>
          <a:endParaRPr lang="en-GB"/>
        </a:p>
      </dgm:t>
    </dgm:pt>
    <dgm:pt modelId="{6CD69A94-0552-422F-9798-31EFFE234123}" type="pres">
      <dgm:prSet presAssocID="{7A2A71ED-9EA7-4041-9DA4-B73FF33B4A77}" presName="gear3dstNode" presStyleLbl="node1" presStyleIdx="2" presStyleCnt="3"/>
      <dgm:spPr/>
      <dgm:t>
        <a:bodyPr/>
        <a:lstStyle/>
        <a:p>
          <a:endParaRPr lang="en-GB"/>
        </a:p>
      </dgm:t>
    </dgm:pt>
    <dgm:pt modelId="{6C1F2518-BE91-4D39-8750-85F88839F294}" type="pres">
      <dgm:prSet presAssocID="{8E28B017-0862-4FD6-85C5-E083379E2C2C}" presName="connector1" presStyleLbl="sibTrans2D1" presStyleIdx="0" presStyleCnt="3"/>
      <dgm:spPr/>
      <dgm:t>
        <a:bodyPr/>
        <a:lstStyle/>
        <a:p>
          <a:endParaRPr lang="en-GB"/>
        </a:p>
      </dgm:t>
    </dgm:pt>
    <dgm:pt modelId="{8AC00216-02BB-46D9-85F2-3D9A3ED81421}" type="pres">
      <dgm:prSet presAssocID="{347C2ADF-0B0A-4E2C-9D59-0C652FC6AFAF}" presName="connector2" presStyleLbl="sibTrans2D1" presStyleIdx="1" presStyleCnt="3"/>
      <dgm:spPr/>
      <dgm:t>
        <a:bodyPr/>
        <a:lstStyle/>
        <a:p>
          <a:endParaRPr lang="en-GB"/>
        </a:p>
      </dgm:t>
    </dgm:pt>
    <dgm:pt modelId="{BA3D6796-C117-46FA-8FFA-97085BB2D040}" type="pres">
      <dgm:prSet presAssocID="{72C8F2D5-9626-4BFE-B4B6-60A76E95F617}" presName="connector3" presStyleLbl="sibTrans2D1" presStyleIdx="2" presStyleCnt="3"/>
      <dgm:spPr/>
      <dgm:t>
        <a:bodyPr/>
        <a:lstStyle/>
        <a:p>
          <a:endParaRPr lang="en-GB"/>
        </a:p>
      </dgm:t>
    </dgm:pt>
  </dgm:ptLst>
  <dgm:cxnLst>
    <dgm:cxn modelId="{512FCF15-715D-4149-B4FA-E61828F2AF69}" type="presOf" srcId="{B7A7C62E-927D-4898-B73F-B388AC25619E}" destId="{F00B68B2-2EF1-4F89-813A-527CD0126D1B}" srcOrd="2" destOrd="0" presId="urn:microsoft.com/office/officeart/2005/8/layout/gear1"/>
    <dgm:cxn modelId="{9A624987-930E-42FA-8643-0014C2837978}" type="presOf" srcId="{7A2A71ED-9EA7-4041-9DA4-B73FF33B4A77}" destId="{6CD69A94-0552-422F-9798-31EFFE234123}" srcOrd="3" destOrd="0" presId="urn:microsoft.com/office/officeart/2005/8/layout/gear1"/>
    <dgm:cxn modelId="{C9517FAE-71D4-4644-8432-70761816DCAD}" type="presOf" srcId="{7042D7EB-1F3A-45C0-B219-74ED82DB287B}" destId="{B15DC8EA-ABAE-4DC7-9BC8-B658751D70A6}" srcOrd="0" destOrd="0" presId="urn:microsoft.com/office/officeart/2005/8/layout/gear1"/>
    <dgm:cxn modelId="{322000CA-E2BA-4FE4-9A45-B089024D8047}" type="presOf" srcId="{72C8F2D5-9626-4BFE-B4B6-60A76E95F617}" destId="{BA3D6796-C117-46FA-8FFA-97085BB2D040}" srcOrd="0" destOrd="0" presId="urn:microsoft.com/office/officeart/2005/8/layout/gear1"/>
    <dgm:cxn modelId="{1889C234-7BFF-4806-942A-988BB5335BC3}" type="presOf" srcId="{B7A7C62E-927D-4898-B73F-B388AC25619E}" destId="{995574EF-C463-4D3D-91A8-04ABC242076B}" srcOrd="0" destOrd="0" presId="urn:microsoft.com/office/officeart/2005/8/layout/gear1"/>
    <dgm:cxn modelId="{79C01631-5AC4-4139-9D18-C54370A1C8F9}" type="presOf" srcId="{B7A7C62E-927D-4898-B73F-B388AC25619E}" destId="{F72069E1-0F38-4F45-AEB6-34B8B6102461}" srcOrd="1" destOrd="0" presId="urn:microsoft.com/office/officeart/2005/8/layout/gear1"/>
    <dgm:cxn modelId="{E8301A95-7726-44B7-BBD7-6CECC001590A}" type="presOf" srcId="{A536CE72-A5A4-4EA0-BBDA-65DF27F1E792}" destId="{901793E8-48B4-4730-86E5-6523B97DA55D}" srcOrd="2" destOrd="0" presId="urn:microsoft.com/office/officeart/2005/8/layout/gear1"/>
    <dgm:cxn modelId="{64257863-28F1-4B73-8D98-C5422397CE1F}" srcId="{7042D7EB-1F3A-45C0-B219-74ED82DB287B}" destId="{B7A7C62E-927D-4898-B73F-B388AC25619E}" srcOrd="1" destOrd="0" parTransId="{C879E520-F52F-4E5C-9AD0-C7E8A968C4D6}" sibTransId="{347C2ADF-0B0A-4E2C-9D59-0C652FC6AFAF}"/>
    <dgm:cxn modelId="{D885E88A-4401-4B8A-8EAB-D0662148E15E}" srcId="{7042D7EB-1F3A-45C0-B219-74ED82DB287B}" destId="{7A2A71ED-9EA7-4041-9DA4-B73FF33B4A77}" srcOrd="2" destOrd="0" parTransId="{8CDF5D5F-328F-4807-8B4B-2307C27E5093}" sibTransId="{72C8F2D5-9626-4BFE-B4B6-60A76E95F617}"/>
    <dgm:cxn modelId="{DF6B4031-5B12-4156-B422-8FAD0C250CEE}" type="presOf" srcId="{8E28B017-0862-4FD6-85C5-E083379E2C2C}" destId="{6C1F2518-BE91-4D39-8750-85F88839F294}" srcOrd="0" destOrd="0" presId="urn:microsoft.com/office/officeart/2005/8/layout/gear1"/>
    <dgm:cxn modelId="{6D5903FB-CCAD-415B-AE02-425AE40B6000}" type="presOf" srcId="{347C2ADF-0B0A-4E2C-9D59-0C652FC6AFAF}" destId="{8AC00216-02BB-46D9-85F2-3D9A3ED81421}" srcOrd="0" destOrd="0" presId="urn:microsoft.com/office/officeart/2005/8/layout/gear1"/>
    <dgm:cxn modelId="{E83CED3B-BCD8-4208-AAF1-FE372BBB0DC9}" type="presOf" srcId="{7A2A71ED-9EA7-4041-9DA4-B73FF33B4A77}" destId="{D6D72FE8-4FBA-4D60-AD89-46B2ACFB41BA}" srcOrd="0" destOrd="0" presId="urn:microsoft.com/office/officeart/2005/8/layout/gear1"/>
    <dgm:cxn modelId="{22942DC0-C3FA-4FED-A71C-2AB2E7073312}" type="presOf" srcId="{A536CE72-A5A4-4EA0-BBDA-65DF27F1E792}" destId="{DBA55A11-9966-472E-8733-5FF867BB55B2}" srcOrd="1" destOrd="0" presId="urn:microsoft.com/office/officeart/2005/8/layout/gear1"/>
    <dgm:cxn modelId="{6CC00539-5E01-4E2F-99A8-F7DF9A2C7F5B}" type="presOf" srcId="{7A2A71ED-9EA7-4041-9DA4-B73FF33B4A77}" destId="{150C9BDE-D7E4-4C6D-9D5B-155EC89571BC}" srcOrd="1" destOrd="0" presId="urn:microsoft.com/office/officeart/2005/8/layout/gear1"/>
    <dgm:cxn modelId="{99B1AF00-644A-4184-9D0C-E63CDE019A13}" srcId="{7042D7EB-1F3A-45C0-B219-74ED82DB287B}" destId="{A536CE72-A5A4-4EA0-BBDA-65DF27F1E792}" srcOrd="0" destOrd="0" parTransId="{A13A6EF8-B366-42A4-B9AB-6AB8EE6E62E3}" sibTransId="{8E28B017-0862-4FD6-85C5-E083379E2C2C}"/>
    <dgm:cxn modelId="{060C9F37-D0C1-41BF-9F0B-C95118A316A9}" type="presOf" srcId="{7A2A71ED-9EA7-4041-9DA4-B73FF33B4A77}" destId="{3EE5D8DC-D8D1-4DEB-AF05-2DB04F9382A4}" srcOrd="2" destOrd="0" presId="urn:microsoft.com/office/officeart/2005/8/layout/gear1"/>
    <dgm:cxn modelId="{28D8E8D9-0DA6-4239-88BF-500CA96948FC}" type="presOf" srcId="{A536CE72-A5A4-4EA0-BBDA-65DF27F1E792}" destId="{CD3BF503-4EEF-47AD-B038-C18DE67767DE}" srcOrd="0" destOrd="0" presId="urn:microsoft.com/office/officeart/2005/8/layout/gear1"/>
    <dgm:cxn modelId="{F5612352-B6A6-4F91-A87A-CDE4C0F896E1}" type="presParOf" srcId="{B15DC8EA-ABAE-4DC7-9BC8-B658751D70A6}" destId="{CD3BF503-4EEF-47AD-B038-C18DE67767DE}" srcOrd="0" destOrd="0" presId="urn:microsoft.com/office/officeart/2005/8/layout/gear1"/>
    <dgm:cxn modelId="{A090B232-C4B7-453B-BF3C-5AE212C6B7EF}" type="presParOf" srcId="{B15DC8EA-ABAE-4DC7-9BC8-B658751D70A6}" destId="{DBA55A11-9966-472E-8733-5FF867BB55B2}" srcOrd="1" destOrd="0" presId="urn:microsoft.com/office/officeart/2005/8/layout/gear1"/>
    <dgm:cxn modelId="{112CEBBF-8CF3-413E-9984-D02F43BD8303}" type="presParOf" srcId="{B15DC8EA-ABAE-4DC7-9BC8-B658751D70A6}" destId="{901793E8-48B4-4730-86E5-6523B97DA55D}" srcOrd="2" destOrd="0" presId="urn:microsoft.com/office/officeart/2005/8/layout/gear1"/>
    <dgm:cxn modelId="{43610D13-C088-44DD-8515-046126220C56}" type="presParOf" srcId="{B15DC8EA-ABAE-4DC7-9BC8-B658751D70A6}" destId="{995574EF-C463-4D3D-91A8-04ABC242076B}" srcOrd="3" destOrd="0" presId="urn:microsoft.com/office/officeart/2005/8/layout/gear1"/>
    <dgm:cxn modelId="{9B65F1D9-9A83-4C4C-806E-E84C87384916}" type="presParOf" srcId="{B15DC8EA-ABAE-4DC7-9BC8-B658751D70A6}" destId="{F72069E1-0F38-4F45-AEB6-34B8B6102461}" srcOrd="4" destOrd="0" presId="urn:microsoft.com/office/officeart/2005/8/layout/gear1"/>
    <dgm:cxn modelId="{D3983C84-197A-4CBD-98FF-25C5C4812DAF}" type="presParOf" srcId="{B15DC8EA-ABAE-4DC7-9BC8-B658751D70A6}" destId="{F00B68B2-2EF1-4F89-813A-527CD0126D1B}" srcOrd="5" destOrd="0" presId="urn:microsoft.com/office/officeart/2005/8/layout/gear1"/>
    <dgm:cxn modelId="{84A94DBF-2B04-473C-A245-9BEEEC71481E}" type="presParOf" srcId="{B15DC8EA-ABAE-4DC7-9BC8-B658751D70A6}" destId="{D6D72FE8-4FBA-4D60-AD89-46B2ACFB41BA}" srcOrd="6" destOrd="0" presId="urn:microsoft.com/office/officeart/2005/8/layout/gear1"/>
    <dgm:cxn modelId="{04915221-3A36-4A34-A00C-2EB66A456662}" type="presParOf" srcId="{B15DC8EA-ABAE-4DC7-9BC8-B658751D70A6}" destId="{150C9BDE-D7E4-4C6D-9D5B-155EC89571BC}" srcOrd="7" destOrd="0" presId="urn:microsoft.com/office/officeart/2005/8/layout/gear1"/>
    <dgm:cxn modelId="{E888D32B-2A77-41B8-BD93-60246720C15D}" type="presParOf" srcId="{B15DC8EA-ABAE-4DC7-9BC8-B658751D70A6}" destId="{3EE5D8DC-D8D1-4DEB-AF05-2DB04F9382A4}" srcOrd="8" destOrd="0" presId="urn:microsoft.com/office/officeart/2005/8/layout/gear1"/>
    <dgm:cxn modelId="{E9566A3E-1B44-4E7D-AF8F-78BD2CEFDD5E}" type="presParOf" srcId="{B15DC8EA-ABAE-4DC7-9BC8-B658751D70A6}" destId="{6CD69A94-0552-422F-9798-31EFFE234123}" srcOrd="9" destOrd="0" presId="urn:microsoft.com/office/officeart/2005/8/layout/gear1"/>
    <dgm:cxn modelId="{B4412709-B20C-4F80-996E-43D4BA349C51}" type="presParOf" srcId="{B15DC8EA-ABAE-4DC7-9BC8-B658751D70A6}" destId="{6C1F2518-BE91-4D39-8750-85F88839F294}" srcOrd="10" destOrd="0" presId="urn:microsoft.com/office/officeart/2005/8/layout/gear1"/>
    <dgm:cxn modelId="{5FD22EE8-2AE0-4243-B61B-E123A04ABFE6}" type="presParOf" srcId="{B15DC8EA-ABAE-4DC7-9BC8-B658751D70A6}" destId="{8AC00216-02BB-46D9-85F2-3D9A3ED81421}" srcOrd="11" destOrd="0" presId="urn:microsoft.com/office/officeart/2005/8/layout/gear1"/>
    <dgm:cxn modelId="{874E3826-6240-4AAC-A85C-28B30462F9F4}" type="presParOf" srcId="{B15DC8EA-ABAE-4DC7-9BC8-B658751D70A6}" destId="{BA3D6796-C117-46FA-8FFA-97085BB2D040}"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383415-21EC-4959-8958-4EC75BA5D911}"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lt-LT"/>
        </a:p>
      </dgm:t>
    </dgm:pt>
    <dgm:pt modelId="{B3FBBAE7-2732-4AA8-9DBC-2534C506CAE4}">
      <dgm:prSet phldrT="[Text]"/>
      <dgm:spPr>
        <a:solidFill>
          <a:srgbClr val="FF0000">
            <a:alpha val="50000"/>
          </a:srgbClr>
        </a:solidFill>
      </dgm:spPr>
      <dgm:t>
        <a:bodyPr/>
        <a:lstStyle/>
        <a:p>
          <a:r>
            <a:rPr lang="lt-LT" dirty="0" smtClean="0"/>
            <a:t>Pilietinis pasipriešinimas</a:t>
          </a:r>
          <a:endParaRPr lang="lt-LT" dirty="0"/>
        </a:p>
      </dgm:t>
    </dgm:pt>
    <dgm:pt modelId="{2CB94C64-5758-4598-992D-C5C3FFB729AA}" type="parTrans" cxnId="{EA713427-FA70-4875-B3DB-F0A6329CB392}">
      <dgm:prSet/>
      <dgm:spPr/>
      <dgm:t>
        <a:bodyPr/>
        <a:lstStyle/>
        <a:p>
          <a:endParaRPr lang="lt-LT"/>
        </a:p>
      </dgm:t>
    </dgm:pt>
    <dgm:pt modelId="{CE909B32-0D7E-4EB6-BA92-E28E2DB02E46}" type="sibTrans" cxnId="{EA713427-FA70-4875-B3DB-F0A6329CB392}">
      <dgm:prSet/>
      <dgm:spPr/>
      <dgm:t>
        <a:bodyPr/>
        <a:lstStyle/>
        <a:p>
          <a:endParaRPr lang="lt-LT"/>
        </a:p>
      </dgm:t>
    </dgm:pt>
    <dgm:pt modelId="{A3031414-6AE7-4735-A18F-C2BBDC6DB225}">
      <dgm:prSet phldrT="[Text]" custT="1"/>
      <dgm:spPr>
        <a:solidFill>
          <a:schemeClr val="accent1">
            <a:lumMod val="75000"/>
            <a:alpha val="50000"/>
          </a:schemeClr>
        </a:solidFill>
      </dgm:spPr>
      <dgm:t>
        <a:bodyPr/>
        <a:lstStyle/>
        <a:p>
          <a:r>
            <a:rPr lang="lt-LT" sz="1600" dirty="0" smtClean="0">
              <a:solidFill>
                <a:schemeClr val="bg1"/>
              </a:solidFill>
            </a:rPr>
            <a:t>Politika, gynybos doktrina </a:t>
          </a:r>
          <a:endParaRPr lang="lt-LT" sz="1600" dirty="0">
            <a:solidFill>
              <a:schemeClr val="bg1"/>
            </a:solidFill>
          </a:endParaRPr>
        </a:p>
      </dgm:t>
    </dgm:pt>
    <dgm:pt modelId="{805780B5-36ED-4C7D-823F-BFD3A25AAE73}" type="parTrans" cxnId="{ACD6AD0A-1DBC-4554-8C26-C0BF194E0C7B}">
      <dgm:prSet/>
      <dgm:spPr/>
      <dgm:t>
        <a:bodyPr/>
        <a:lstStyle/>
        <a:p>
          <a:endParaRPr lang="lt-LT"/>
        </a:p>
      </dgm:t>
    </dgm:pt>
    <dgm:pt modelId="{85B211D9-800C-460F-9ACB-E4EF2EAD282D}" type="sibTrans" cxnId="{ACD6AD0A-1DBC-4554-8C26-C0BF194E0C7B}">
      <dgm:prSet/>
      <dgm:spPr/>
      <dgm:t>
        <a:bodyPr/>
        <a:lstStyle/>
        <a:p>
          <a:endParaRPr lang="lt-LT"/>
        </a:p>
      </dgm:t>
    </dgm:pt>
    <dgm:pt modelId="{AE26F10C-42B4-40F4-8950-8B16457D3951}">
      <dgm:prSet phldrT="[Text]" custT="1"/>
      <dgm:spPr>
        <a:solidFill>
          <a:schemeClr val="accent1">
            <a:lumMod val="75000"/>
            <a:alpha val="50000"/>
          </a:schemeClr>
        </a:solidFill>
      </dgm:spPr>
      <dgm:t>
        <a:bodyPr/>
        <a:lstStyle/>
        <a:p>
          <a:r>
            <a:rPr lang="lt-LT" sz="1600" dirty="0" smtClean="0">
              <a:solidFill>
                <a:schemeClr val="bg1"/>
              </a:solidFill>
            </a:rPr>
            <a:t>Ekono-</a:t>
          </a:r>
        </a:p>
        <a:p>
          <a:r>
            <a:rPr lang="lt-LT" sz="1600" dirty="0" smtClean="0">
              <a:solidFill>
                <a:schemeClr val="bg1"/>
              </a:solidFill>
            </a:rPr>
            <a:t>mika</a:t>
          </a:r>
          <a:endParaRPr lang="lt-LT" sz="1600" dirty="0">
            <a:solidFill>
              <a:schemeClr val="bg1"/>
            </a:solidFill>
          </a:endParaRPr>
        </a:p>
      </dgm:t>
    </dgm:pt>
    <dgm:pt modelId="{4CE68EC8-7CA9-4D9C-90DE-BB8566527429}" type="parTrans" cxnId="{3262AD3D-8BA7-4036-A20A-CCBB158C4030}">
      <dgm:prSet/>
      <dgm:spPr/>
      <dgm:t>
        <a:bodyPr/>
        <a:lstStyle/>
        <a:p>
          <a:endParaRPr lang="lt-LT"/>
        </a:p>
      </dgm:t>
    </dgm:pt>
    <dgm:pt modelId="{B138BBEA-FEFE-4BC4-8C97-7C9804C399F5}" type="sibTrans" cxnId="{3262AD3D-8BA7-4036-A20A-CCBB158C4030}">
      <dgm:prSet/>
      <dgm:spPr/>
      <dgm:t>
        <a:bodyPr/>
        <a:lstStyle/>
        <a:p>
          <a:endParaRPr lang="lt-LT"/>
        </a:p>
      </dgm:t>
    </dgm:pt>
    <dgm:pt modelId="{730053B8-0920-48B5-98D5-F782851D7A3D}">
      <dgm:prSet phldrT="[Text]" custT="1"/>
      <dgm:spPr>
        <a:solidFill>
          <a:schemeClr val="accent4">
            <a:lumMod val="75000"/>
            <a:alpha val="50000"/>
          </a:schemeClr>
        </a:solidFill>
      </dgm:spPr>
      <dgm:t>
        <a:bodyPr/>
        <a:lstStyle/>
        <a:p>
          <a:r>
            <a:rPr lang="lt-LT" sz="1600" dirty="0" smtClean="0">
              <a:solidFill>
                <a:schemeClr val="bg1"/>
              </a:solidFill>
            </a:rPr>
            <a:t>Logistika</a:t>
          </a:r>
          <a:endParaRPr lang="lt-LT" sz="1600" dirty="0">
            <a:solidFill>
              <a:schemeClr val="bg1"/>
            </a:solidFill>
          </a:endParaRPr>
        </a:p>
      </dgm:t>
    </dgm:pt>
    <dgm:pt modelId="{48B5C6A2-6BF8-4346-B3E7-8024414F0C03}" type="parTrans" cxnId="{F879CD9F-E0EF-4D3E-8F83-C8F325EC3040}">
      <dgm:prSet/>
      <dgm:spPr/>
      <dgm:t>
        <a:bodyPr/>
        <a:lstStyle/>
        <a:p>
          <a:endParaRPr lang="lt-LT"/>
        </a:p>
      </dgm:t>
    </dgm:pt>
    <dgm:pt modelId="{0D22989D-093F-429B-AD81-4CA7694BB61D}" type="sibTrans" cxnId="{F879CD9F-E0EF-4D3E-8F83-C8F325EC3040}">
      <dgm:prSet/>
      <dgm:spPr/>
      <dgm:t>
        <a:bodyPr/>
        <a:lstStyle/>
        <a:p>
          <a:endParaRPr lang="lt-LT"/>
        </a:p>
      </dgm:t>
    </dgm:pt>
    <dgm:pt modelId="{4D9B733E-68CC-40E7-815E-951AE0E0AD28}">
      <dgm:prSet custT="1"/>
      <dgm:spPr>
        <a:solidFill>
          <a:schemeClr val="accent4">
            <a:lumMod val="75000"/>
            <a:alpha val="50000"/>
          </a:schemeClr>
        </a:solidFill>
      </dgm:spPr>
      <dgm:t>
        <a:bodyPr/>
        <a:lstStyle/>
        <a:p>
          <a:r>
            <a:rPr lang="lt-LT" sz="1600" dirty="0" smtClean="0">
              <a:solidFill>
                <a:schemeClr val="bg1"/>
              </a:solidFill>
            </a:rPr>
            <a:t>Moralė </a:t>
          </a:r>
          <a:endParaRPr lang="lt-LT" sz="1600" dirty="0">
            <a:solidFill>
              <a:schemeClr val="bg1"/>
            </a:solidFill>
          </a:endParaRPr>
        </a:p>
      </dgm:t>
    </dgm:pt>
    <dgm:pt modelId="{66DB6CBD-5C3E-4D8F-98D3-D6615F4E7659}" type="parTrans" cxnId="{36DD0C8E-06B7-4F85-9CDB-DF2A063140F0}">
      <dgm:prSet/>
      <dgm:spPr/>
      <dgm:t>
        <a:bodyPr/>
        <a:lstStyle/>
        <a:p>
          <a:endParaRPr lang="lt-LT"/>
        </a:p>
      </dgm:t>
    </dgm:pt>
    <dgm:pt modelId="{789FB7F5-B181-4318-AAEF-100445F3CFB3}" type="sibTrans" cxnId="{36DD0C8E-06B7-4F85-9CDB-DF2A063140F0}">
      <dgm:prSet/>
      <dgm:spPr/>
      <dgm:t>
        <a:bodyPr/>
        <a:lstStyle/>
        <a:p>
          <a:endParaRPr lang="lt-LT"/>
        </a:p>
      </dgm:t>
    </dgm:pt>
    <dgm:pt modelId="{BDB4385E-C785-486E-AF96-520723387C2B}">
      <dgm:prSet custT="1"/>
      <dgm:spPr>
        <a:solidFill>
          <a:schemeClr val="accent4">
            <a:lumMod val="75000"/>
            <a:alpha val="50000"/>
          </a:schemeClr>
        </a:solidFill>
      </dgm:spPr>
      <dgm:t>
        <a:bodyPr/>
        <a:lstStyle/>
        <a:p>
          <a:r>
            <a:rPr lang="lt-LT" sz="1600" dirty="0" smtClean="0">
              <a:solidFill>
                <a:schemeClr val="bg1"/>
              </a:solidFill>
            </a:rPr>
            <a:t>Moky- mas</a:t>
          </a:r>
          <a:endParaRPr lang="lt-LT" sz="1600" dirty="0">
            <a:solidFill>
              <a:schemeClr val="bg1"/>
            </a:solidFill>
          </a:endParaRPr>
        </a:p>
      </dgm:t>
    </dgm:pt>
    <dgm:pt modelId="{F03B7DC9-E09A-4DAD-B8BE-E0E6D4D9C2CC}" type="parTrans" cxnId="{7051EEA4-71F5-471D-B109-C06200AB270A}">
      <dgm:prSet/>
      <dgm:spPr/>
      <dgm:t>
        <a:bodyPr/>
        <a:lstStyle/>
        <a:p>
          <a:endParaRPr lang="lt-LT"/>
        </a:p>
      </dgm:t>
    </dgm:pt>
    <dgm:pt modelId="{F916CB40-93A6-45A6-A836-933AD7B5CA2F}" type="sibTrans" cxnId="{7051EEA4-71F5-471D-B109-C06200AB270A}">
      <dgm:prSet/>
      <dgm:spPr/>
      <dgm:t>
        <a:bodyPr/>
        <a:lstStyle/>
        <a:p>
          <a:endParaRPr lang="lt-LT"/>
        </a:p>
      </dgm:t>
    </dgm:pt>
    <dgm:pt modelId="{38AC4197-FAA5-48F0-9DF7-B15AE33411F9}">
      <dgm:prSet custT="1"/>
      <dgm:spPr>
        <a:solidFill>
          <a:schemeClr val="accent4">
            <a:lumMod val="75000"/>
            <a:alpha val="50000"/>
          </a:schemeClr>
        </a:solidFill>
      </dgm:spPr>
      <dgm:t>
        <a:bodyPr/>
        <a:lstStyle/>
        <a:p>
          <a:r>
            <a:rPr lang="en-US" sz="1600" dirty="0" err="1" smtClean="0">
              <a:solidFill>
                <a:schemeClr val="bg1"/>
              </a:solidFill>
            </a:rPr>
            <a:t>Organi</a:t>
          </a:r>
          <a:r>
            <a:rPr lang="lt-LT" sz="1600" dirty="0" smtClean="0">
              <a:solidFill>
                <a:schemeClr val="bg1"/>
              </a:solidFill>
            </a:rPr>
            <a:t>-</a:t>
          </a:r>
          <a:r>
            <a:rPr lang="en-US" sz="1600" dirty="0" smtClean="0">
              <a:solidFill>
                <a:schemeClr val="bg1"/>
              </a:solidFill>
            </a:rPr>
            <a:t> </a:t>
          </a:r>
          <a:r>
            <a:rPr lang="en-US" sz="1600" dirty="0" err="1" smtClean="0">
              <a:solidFill>
                <a:schemeClr val="bg1"/>
              </a:solidFill>
            </a:rPr>
            <a:t>zacija</a:t>
          </a:r>
          <a:endParaRPr lang="lt-LT" sz="1600" dirty="0">
            <a:solidFill>
              <a:schemeClr val="bg1"/>
            </a:solidFill>
          </a:endParaRPr>
        </a:p>
      </dgm:t>
    </dgm:pt>
    <dgm:pt modelId="{89D62537-4D29-4AA4-BC5B-2BBC8C11FBFA}" type="parTrans" cxnId="{545C6AD3-8736-4392-B17D-648B3E436ACC}">
      <dgm:prSet/>
      <dgm:spPr/>
      <dgm:t>
        <a:bodyPr/>
        <a:lstStyle/>
        <a:p>
          <a:endParaRPr lang="lt-LT"/>
        </a:p>
      </dgm:t>
    </dgm:pt>
    <dgm:pt modelId="{85179629-17A3-44BE-9A0B-884107C530C0}" type="sibTrans" cxnId="{545C6AD3-8736-4392-B17D-648B3E436ACC}">
      <dgm:prSet/>
      <dgm:spPr/>
      <dgm:t>
        <a:bodyPr/>
        <a:lstStyle/>
        <a:p>
          <a:endParaRPr lang="lt-LT"/>
        </a:p>
      </dgm:t>
    </dgm:pt>
    <dgm:pt modelId="{405C4164-1287-4372-B445-D03C91F18DC0}" type="pres">
      <dgm:prSet presAssocID="{92383415-21EC-4959-8958-4EC75BA5D911}" presName="composite" presStyleCnt="0">
        <dgm:presLayoutVars>
          <dgm:chMax val="1"/>
          <dgm:dir/>
          <dgm:resizeHandles val="exact"/>
        </dgm:presLayoutVars>
      </dgm:prSet>
      <dgm:spPr/>
      <dgm:t>
        <a:bodyPr/>
        <a:lstStyle/>
        <a:p>
          <a:endParaRPr lang="lt-LT"/>
        </a:p>
      </dgm:t>
    </dgm:pt>
    <dgm:pt modelId="{74B609CB-195B-4D6C-AE45-47B8D4044E30}" type="pres">
      <dgm:prSet presAssocID="{92383415-21EC-4959-8958-4EC75BA5D911}" presName="radial" presStyleCnt="0">
        <dgm:presLayoutVars>
          <dgm:animLvl val="ctr"/>
        </dgm:presLayoutVars>
      </dgm:prSet>
      <dgm:spPr/>
    </dgm:pt>
    <dgm:pt modelId="{F766A466-8E51-4ADA-AD05-A9A1312BA595}" type="pres">
      <dgm:prSet presAssocID="{B3FBBAE7-2732-4AA8-9DBC-2534C506CAE4}" presName="centerShape" presStyleLbl="vennNode1" presStyleIdx="0" presStyleCnt="7" custLinFactNeighborX="1668" custLinFactNeighborY="-719"/>
      <dgm:spPr/>
      <dgm:t>
        <a:bodyPr/>
        <a:lstStyle/>
        <a:p>
          <a:endParaRPr lang="lt-LT"/>
        </a:p>
      </dgm:t>
    </dgm:pt>
    <dgm:pt modelId="{A22FAB95-5B6B-4443-BD9C-130C9D00123E}" type="pres">
      <dgm:prSet presAssocID="{A3031414-6AE7-4735-A18F-C2BBDC6DB225}" presName="node" presStyleLbl="vennNode1" presStyleIdx="1" presStyleCnt="7">
        <dgm:presLayoutVars>
          <dgm:bulletEnabled val="1"/>
        </dgm:presLayoutVars>
      </dgm:prSet>
      <dgm:spPr/>
      <dgm:t>
        <a:bodyPr/>
        <a:lstStyle/>
        <a:p>
          <a:endParaRPr lang="lt-LT"/>
        </a:p>
      </dgm:t>
    </dgm:pt>
    <dgm:pt modelId="{116EA1AA-772D-4956-9845-4382B15FFAED}" type="pres">
      <dgm:prSet presAssocID="{AE26F10C-42B4-40F4-8950-8B16457D3951}" presName="node" presStyleLbl="vennNode1" presStyleIdx="2" presStyleCnt="7">
        <dgm:presLayoutVars>
          <dgm:bulletEnabled val="1"/>
        </dgm:presLayoutVars>
      </dgm:prSet>
      <dgm:spPr/>
      <dgm:t>
        <a:bodyPr/>
        <a:lstStyle/>
        <a:p>
          <a:endParaRPr lang="lt-LT"/>
        </a:p>
      </dgm:t>
    </dgm:pt>
    <dgm:pt modelId="{6F0B0BD7-89CA-4EB6-9FB5-F432795BCF2A}" type="pres">
      <dgm:prSet presAssocID="{38AC4197-FAA5-48F0-9DF7-B15AE33411F9}" presName="node" presStyleLbl="vennNode1" presStyleIdx="3" presStyleCnt="7">
        <dgm:presLayoutVars>
          <dgm:bulletEnabled val="1"/>
        </dgm:presLayoutVars>
      </dgm:prSet>
      <dgm:spPr/>
      <dgm:t>
        <a:bodyPr/>
        <a:lstStyle/>
        <a:p>
          <a:endParaRPr lang="lt-LT"/>
        </a:p>
      </dgm:t>
    </dgm:pt>
    <dgm:pt modelId="{CBDEC1F9-4779-45A3-8AC3-F30F59BB4611}" type="pres">
      <dgm:prSet presAssocID="{4D9B733E-68CC-40E7-815E-951AE0E0AD28}" presName="node" presStyleLbl="vennNode1" presStyleIdx="4" presStyleCnt="7">
        <dgm:presLayoutVars>
          <dgm:bulletEnabled val="1"/>
        </dgm:presLayoutVars>
      </dgm:prSet>
      <dgm:spPr/>
      <dgm:t>
        <a:bodyPr/>
        <a:lstStyle/>
        <a:p>
          <a:endParaRPr lang="lt-LT"/>
        </a:p>
      </dgm:t>
    </dgm:pt>
    <dgm:pt modelId="{4EB3819E-815A-4E65-959F-E6F1BD259F55}" type="pres">
      <dgm:prSet presAssocID="{BDB4385E-C785-486E-AF96-520723387C2B}" presName="node" presStyleLbl="vennNode1" presStyleIdx="5" presStyleCnt="7">
        <dgm:presLayoutVars>
          <dgm:bulletEnabled val="1"/>
        </dgm:presLayoutVars>
      </dgm:prSet>
      <dgm:spPr/>
      <dgm:t>
        <a:bodyPr/>
        <a:lstStyle/>
        <a:p>
          <a:endParaRPr lang="lt-LT"/>
        </a:p>
      </dgm:t>
    </dgm:pt>
    <dgm:pt modelId="{FD25A00B-D24E-4C28-8C90-7A65D5E0EA2F}" type="pres">
      <dgm:prSet presAssocID="{730053B8-0920-48B5-98D5-F782851D7A3D}" presName="node" presStyleLbl="vennNode1" presStyleIdx="6" presStyleCnt="7">
        <dgm:presLayoutVars>
          <dgm:bulletEnabled val="1"/>
        </dgm:presLayoutVars>
      </dgm:prSet>
      <dgm:spPr/>
      <dgm:t>
        <a:bodyPr/>
        <a:lstStyle/>
        <a:p>
          <a:endParaRPr lang="lt-LT"/>
        </a:p>
      </dgm:t>
    </dgm:pt>
  </dgm:ptLst>
  <dgm:cxnLst>
    <dgm:cxn modelId="{82C12E3B-F768-4828-8EDE-57299E328A45}" type="presOf" srcId="{A3031414-6AE7-4735-A18F-C2BBDC6DB225}" destId="{A22FAB95-5B6B-4443-BD9C-130C9D00123E}" srcOrd="0" destOrd="0" presId="urn:microsoft.com/office/officeart/2005/8/layout/radial3"/>
    <dgm:cxn modelId="{ACD6AD0A-1DBC-4554-8C26-C0BF194E0C7B}" srcId="{B3FBBAE7-2732-4AA8-9DBC-2534C506CAE4}" destId="{A3031414-6AE7-4735-A18F-C2BBDC6DB225}" srcOrd="0" destOrd="0" parTransId="{805780B5-36ED-4C7D-823F-BFD3A25AAE73}" sibTransId="{85B211D9-800C-460F-9ACB-E4EF2EAD282D}"/>
    <dgm:cxn modelId="{5ECEC8F8-BBDA-436D-9D79-2AB9CCCDA8D4}" type="presOf" srcId="{38AC4197-FAA5-48F0-9DF7-B15AE33411F9}" destId="{6F0B0BD7-89CA-4EB6-9FB5-F432795BCF2A}" srcOrd="0" destOrd="0" presId="urn:microsoft.com/office/officeart/2005/8/layout/radial3"/>
    <dgm:cxn modelId="{3262AD3D-8BA7-4036-A20A-CCBB158C4030}" srcId="{B3FBBAE7-2732-4AA8-9DBC-2534C506CAE4}" destId="{AE26F10C-42B4-40F4-8950-8B16457D3951}" srcOrd="1" destOrd="0" parTransId="{4CE68EC8-7CA9-4D9C-90DE-BB8566527429}" sibTransId="{B138BBEA-FEFE-4BC4-8C97-7C9804C399F5}"/>
    <dgm:cxn modelId="{36DD0C8E-06B7-4F85-9CDB-DF2A063140F0}" srcId="{B3FBBAE7-2732-4AA8-9DBC-2534C506CAE4}" destId="{4D9B733E-68CC-40E7-815E-951AE0E0AD28}" srcOrd="3" destOrd="0" parTransId="{66DB6CBD-5C3E-4D8F-98D3-D6615F4E7659}" sibTransId="{789FB7F5-B181-4318-AAEF-100445F3CFB3}"/>
    <dgm:cxn modelId="{F879CD9F-E0EF-4D3E-8F83-C8F325EC3040}" srcId="{B3FBBAE7-2732-4AA8-9DBC-2534C506CAE4}" destId="{730053B8-0920-48B5-98D5-F782851D7A3D}" srcOrd="5" destOrd="0" parTransId="{48B5C6A2-6BF8-4346-B3E7-8024414F0C03}" sibTransId="{0D22989D-093F-429B-AD81-4CA7694BB61D}"/>
    <dgm:cxn modelId="{50AB8EFF-B80A-4AF4-BBDD-617B06A4D195}" type="presOf" srcId="{92383415-21EC-4959-8958-4EC75BA5D911}" destId="{405C4164-1287-4372-B445-D03C91F18DC0}" srcOrd="0" destOrd="0" presId="urn:microsoft.com/office/officeart/2005/8/layout/radial3"/>
    <dgm:cxn modelId="{7051EEA4-71F5-471D-B109-C06200AB270A}" srcId="{B3FBBAE7-2732-4AA8-9DBC-2534C506CAE4}" destId="{BDB4385E-C785-486E-AF96-520723387C2B}" srcOrd="4" destOrd="0" parTransId="{F03B7DC9-E09A-4DAD-B8BE-E0E6D4D9C2CC}" sibTransId="{F916CB40-93A6-45A6-A836-933AD7B5CA2F}"/>
    <dgm:cxn modelId="{EA713427-FA70-4875-B3DB-F0A6329CB392}" srcId="{92383415-21EC-4959-8958-4EC75BA5D911}" destId="{B3FBBAE7-2732-4AA8-9DBC-2534C506CAE4}" srcOrd="0" destOrd="0" parTransId="{2CB94C64-5758-4598-992D-C5C3FFB729AA}" sibTransId="{CE909B32-0D7E-4EB6-BA92-E28E2DB02E46}"/>
    <dgm:cxn modelId="{38B49007-0733-4C05-97C9-5543F1B05ABC}" type="presOf" srcId="{BDB4385E-C785-486E-AF96-520723387C2B}" destId="{4EB3819E-815A-4E65-959F-E6F1BD259F55}" srcOrd="0" destOrd="0" presId="urn:microsoft.com/office/officeart/2005/8/layout/radial3"/>
    <dgm:cxn modelId="{8E2E007F-E743-41C1-B8FA-698EE6065853}" type="presOf" srcId="{AE26F10C-42B4-40F4-8950-8B16457D3951}" destId="{116EA1AA-772D-4956-9845-4382B15FFAED}" srcOrd="0" destOrd="0" presId="urn:microsoft.com/office/officeart/2005/8/layout/radial3"/>
    <dgm:cxn modelId="{DA701932-BC35-4604-97A2-2E7D8AE89AB1}" type="presOf" srcId="{730053B8-0920-48B5-98D5-F782851D7A3D}" destId="{FD25A00B-D24E-4C28-8C90-7A65D5E0EA2F}" srcOrd="0" destOrd="0" presId="urn:microsoft.com/office/officeart/2005/8/layout/radial3"/>
    <dgm:cxn modelId="{7EF7CEFF-2741-42B9-8996-C37C44A0BA51}" type="presOf" srcId="{4D9B733E-68CC-40E7-815E-951AE0E0AD28}" destId="{CBDEC1F9-4779-45A3-8AC3-F30F59BB4611}" srcOrd="0" destOrd="0" presId="urn:microsoft.com/office/officeart/2005/8/layout/radial3"/>
    <dgm:cxn modelId="{545C6AD3-8736-4392-B17D-648B3E436ACC}" srcId="{B3FBBAE7-2732-4AA8-9DBC-2534C506CAE4}" destId="{38AC4197-FAA5-48F0-9DF7-B15AE33411F9}" srcOrd="2" destOrd="0" parTransId="{89D62537-4D29-4AA4-BC5B-2BBC8C11FBFA}" sibTransId="{85179629-17A3-44BE-9A0B-884107C530C0}"/>
    <dgm:cxn modelId="{834E3C7C-5A0F-4406-920C-4555759F2C2A}" type="presOf" srcId="{B3FBBAE7-2732-4AA8-9DBC-2534C506CAE4}" destId="{F766A466-8E51-4ADA-AD05-A9A1312BA595}" srcOrd="0" destOrd="0" presId="urn:microsoft.com/office/officeart/2005/8/layout/radial3"/>
    <dgm:cxn modelId="{147BBF61-551E-451A-A5A6-C85A846C2C77}" type="presParOf" srcId="{405C4164-1287-4372-B445-D03C91F18DC0}" destId="{74B609CB-195B-4D6C-AE45-47B8D4044E30}" srcOrd="0" destOrd="0" presId="urn:microsoft.com/office/officeart/2005/8/layout/radial3"/>
    <dgm:cxn modelId="{00EEC561-4FC7-4F84-AF53-036F69C5E184}" type="presParOf" srcId="{74B609CB-195B-4D6C-AE45-47B8D4044E30}" destId="{F766A466-8E51-4ADA-AD05-A9A1312BA595}" srcOrd="0" destOrd="0" presId="urn:microsoft.com/office/officeart/2005/8/layout/radial3"/>
    <dgm:cxn modelId="{EC5E2DC2-1BB2-43A5-B02B-CAA346A41BE8}" type="presParOf" srcId="{74B609CB-195B-4D6C-AE45-47B8D4044E30}" destId="{A22FAB95-5B6B-4443-BD9C-130C9D00123E}" srcOrd="1" destOrd="0" presId="urn:microsoft.com/office/officeart/2005/8/layout/radial3"/>
    <dgm:cxn modelId="{5E58C104-4177-47E1-B336-961395CB8EB4}" type="presParOf" srcId="{74B609CB-195B-4D6C-AE45-47B8D4044E30}" destId="{116EA1AA-772D-4956-9845-4382B15FFAED}" srcOrd="2" destOrd="0" presId="urn:microsoft.com/office/officeart/2005/8/layout/radial3"/>
    <dgm:cxn modelId="{2961EC18-DBBC-433C-8AAC-E1EACC105C7F}" type="presParOf" srcId="{74B609CB-195B-4D6C-AE45-47B8D4044E30}" destId="{6F0B0BD7-89CA-4EB6-9FB5-F432795BCF2A}" srcOrd="3" destOrd="0" presId="urn:microsoft.com/office/officeart/2005/8/layout/radial3"/>
    <dgm:cxn modelId="{E7DA2651-DEF0-4290-8F42-E7A76B464EBC}" type="presParOf" srcId="{74B609CB-195B-4D6C-AE45-47B8D4044E30}" destId="{CBDEC1F9-4779-45A3-8AC3-F30F59BB4611}" srcOrd="4" destOrd="0" presId="urn:microsoft.com/office/officeart/2005/8/layout/radial3"/>
    <dgm:cxn modelId="{8FA3509F-A39F-4B73-928B-CA9591B7D476}" type="presParOf" srcId="{74B609CB-195B-4D6C-AE45-47B8D4044E30}" destId="{4EB3819E-815A-4E65-959F-E6F1BD259F55}" srcOrd="5" destOrd="0" presId="urn:microsoft.com/office/officeart/2005/8/layout/radial3"/>
    <dgm:cxn modelId="{8724C555-887A-4F18-9F03-F189FCAB5421}" type="presParOf" srcId="{74B609CB-195B-4D6C-AE45-47B8D4044E30}" destId="{FD25A00B-D24E-4C28-8C90-7A65D5E0EA2F}" srcOrd="6"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2383415-21EC-4959-8958-4EC75BA5D911}"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lt-LT"/>
        </a:p>
      </dgm:t>
    </dgm:pt>
    <dgm:pt modelId="{B3FBBAE7-2732-4AA8-9DBC-2534C506CAE4}">
      <dgm:prSet phldrT="[Text]"/>
      <dgm:spPr>
        <a:solidFill>
          <a:srgbClr val="FF0000">
            <a:alpha val="50000"/>
          </a:srgbClr>
        </a:solidFill>
      </dgm:spPr>
      <dgm:t>
        <a:bodyPr/>
        <a:lstStyle/>
        <a:p>
          <a:r>
            <a:rPr lang="lt-LT" dirty="0" smtClean="0"/>
            <a:t>Pilietinis pasipriešinimas</a:t>
          </a:r>
          <a:endParaRPr lang="lt-LT" dirty="0"/>
        </a:p>
      </dgm:t>
    </dgm:pt>
    <dgm:pt modelId="{2CB94C64-5758-4598-992D-C5C3FFB729AA}" type="parTrans" cxnId="{EA713427-FA70-4875-B3DB-F0A6329CB392}">
      <dgm:prSet/>
      <dgm:spPr/>
      <dgm:t>
        <a:bodyPr/>
        <a:lstStyle/>
        <a:p>
          <a:endParaRPr lang="lt-LT"/>
        </a:p>
      </dgm:t>
    </dgm:pt>
    <dgm:pt modelId="{CE909B32-0D7E-4EB6-BA92-E28E2DB02E46}" type="sibTrans" cxnId="{EA713427-FA70-4875-B3DB-F0A6329CB392}">
      <dgm:prSet/>
      <dgm:spPr/>
      <dgm:t>
        <a:bodyPr/>
        <a:lstStyle/>
        <a:p>
          <a:endParaRPr lang="lt-LT"/>
        </a:p>
      </dgm:t>
    </dgm:pt>
    <dgm:pt modelId="{A3031414-6AE7-4735-A18F-C2BBDC6DB225}">
      <dgm:prSet phldrT="[Text]" custT="1"/>
      <dgm:spPr/>
      <dgm:t>
        <a:bodyPr/>
        <a:lstStyle/>
        <a:p>
          <a:r>
            <a:rPr lang="lt-LT" sz="1600" dirty="0" smtClean="0"/>
            <a:t>Politika, gynybos doktrina </a:t>
          </a:r>
          <a:endParaRPr lang="lt-LT" sz="1600" dirty="0"/>
        </a:p>
      </dgm:t>
    </dgm:pt>
    <dgm:pt modelId="{805780B5-36ED-4C7D-823F-BFD3A25AAE73}" type="parTrans" cxnId="{ACD6AD0A-1DBC-4554-8C26-C0BF194E0C7B}">
      <dgm:prSet/>
      <dgm:spPr/>
      <dgm:t>
        <a:bodyPr/>
        <a:lstStyle/>
        <a:p>
          <a:endParaRPr lang="lt-LT"/>
        </a:p>
      </dgm:t>
    </dgm:pt>
    <dgm:pt modelId="{85B211D9-800C-460F-9ACB-E4EF2EAD282D}" type="sibTrans" cxnId="{ACD6AD0A-1DBC-4554-8C26-C0BF194E0C7B}">
      <dgm:prSet/>
      <dgm:spPr/>
      <dgm:t>
        <a:bodyPr/>
        <a:lstStyle/>
        <a:p>
          <a:endParaRPr lang="lt-LT"/>
        </a:p>
      </dgm:t>
    </dgm:pt>
    <dgm:pt modelId="{AE26F10C-42B4-40F4-8950-8B16457D3951}">
      <dgm:prSet phldrT="[Text]" custT="1"/>
      <dgm:spPr/>
      <dgm:t>
        <a:bodyPr/>
        <a:lstStyle/>
        <a:p>
          <a:r>
            <a:rPr lang="lt-LT" sz="1600" dirty="0" smtClean="0"/>
            <a:t>Ekono-</a:t>
          </a:r>
        </a:p>
        <a:p>
          <a:r>
            <a:rPr lang="lt-LT" sz="1600" dirty="0" smtClean="0"/>
            <a:t>mika</a:t>
          </a:r>
          <a:endParaRPr lang="lt-LT" sz="1600" dirty="0"/>
        </a:p>
      </dgm:t>
    </dgm:pt>
    <dgm:pt modelId="{4CE68EC8-7CA9-4D9C-90DE-BB8566527429}" type="parTrans" cxnId="{3262AD3D-8BA7-4036-A20A-CCBB158C4030}">
      <dgm:prSet/>
      <dgm:spPr/>
      <dgm:t>
        <a:bodyPr/>
        <a:lstStyle/>
        <a:p>
          <a:endParaRPr lang="lt-LT"/>
        </a:p>
      </dgm:t>
    </dgm:pt>
    <dgm:pt modelId="{B138BBEA-FEFE-4BC4-8C97-7C9804C399F5}" type="sibTrans" cxnId="{3262AD3D-8BA7-4036-A20A-CCBB158C4030}">
      <dgm:prSet/>
      <dgm:spPr/>
      <dgm:t>
        <a:bodyPr/>
        <a:lstStyle/>
        <a:p>
          <a:endParaRPr lang="lt-LT"/>
        </a:p>
      </dgm:t>
    </dgm:pt>
    <dgm:pt modelId="{730053B8-0920-48B5-98D5-F782851D7A3D}">
      <dgm:prSet phldrT="[Text]" custT="1"/>
      <dgm:spPr>
        <a:solidFill>
          <a:srgbClr val="00B0F0">
            <a:alpha val="50000"/>
          </a:srgbClr>
        </a:solidFill>
      </dgm:spPr>
      <dgm:t>
        <a:bodyPr/>
        <a:lstStyle/>
        <a:p>
          <a:r>
            <a:rPr lang="lt-LT" sz="1600" dirty="0" smtClean="0"/>
            <a:t>Logistika</a:t>
          </a:r>
          <a:endParaRPr lang="lt-LT" sz="1600" dirty="0"/>
        </a:p>
      </dgm:t>
    </dgm:pt>
    <dgm:pt modelId="{48B5C6A2-6BF8-4346-B3E7-8024414F0C03}" type="parTrans" cxnId="{F879CD9F-E0EF-4D3E-8F83-C8F325EC3040}">
      <dgm:prSet/>
      <dgm:spPr/>
      <dgm:t>
        <a:bodyPr/>
        <a:lstStyle/>
        <a:p>
          <a:endParaRPr lang="lt-LT"/>
        </a:p>
      </dgm:t>
    </dgm:pt>
    <dgm:pt modelId="{0D22989D-093F-429B-AD81-4CA7694BB61D}" type="sibTrans" cxnId="{F879CD9F-E0EF-4D3E-8F83-C8F325EC3040}">
      <dgm:prSet/>
      <dgm:spPr/>
      <dgm:t>
        <a:bodyPr/>
        <a:lstStyle/>
        <a:p>
          <a:endParaRPr lang="lt-LT"/>
        </a:p>
      </dgm:t>
    </dgm:pt>
    <dgm:pt modelId="{4D9B733E-68CC-40E7-815E-951AE0E0AD28}">
      <dgm:prSet custT="1"/>
      <dgm:spPr>
        <a:solidFill>
          <a:srgbClr val="00B0F0">
            <a:alpha val="50000"/>
          </a:srgbClr>
        </a:solidFill>
      </dgm:spPr>
      <dgm:t>
        <a:bodyPr/>
        <a:lstStyle/>
        <a:p>
          <a:r>
            <a:rPr lang="lt-LT" sz="1600" dirty="0" smtClean="0"/>
            <a:t>Moralė </a:t>
          </a:r>
          <a:endParaRPr lang="lt-LT" sz="1600" dirty="0"/>
        </a:p>
      </dgm:t>
    </dgm:pt>
    <dgm:pt modelId="{66DB6CBD-5C3E-4D8F-98D3-D6615F4E7659}" type="parTrans" cxnId="{36DD0C8E-06B7-4F85-9CDB-DF2A063140F0}">
      <dgm:prSet/>
      <dgm:spPr/>
      <dgm:t>
        <a:bodyPr/>
        <a:lstStyle/>
        <a:p>
          <a:endParaRPr lang="lt-LT"/>
        </a:p>
      </dgm:t>
    </dgm:pt>
    <dgm:pt modelId="{789FB7F5-B181-4318-AAEF-100445F3CFB3}" type="sibTrans" cxnId="{36DD0C8E-06B7-4F85-9CDB-DF2A063140F0}">
      <dgm:prSet/>
      <dgm:spPr/>
      <dgm:t>
        <a:bodyPr/>
        <a:lstStyle/>
        <a:p>
          <a:endParaRPr lang="lt-LT"/>
        </a:p>
      </dgm:t>
    </dgm:pt>
    <dgm:pt modelId="{BDB4385E-C785-486E-AF96-520723387C2B}">
      <dgm:prSet custT="1"/>
      <dgm:spPr>
        <a:solidFill>
          <a:srgbClr val="00B0F0">
            <a:alpha val="50000"/>
          </a:srgbClr>
        </a:solidFill>
      </dgm:spPr>
      <dgm:t>
        <a:bodyPr/>
        <a:lstStyle/>
        <a:p>
          <a:r>
            <a:rPr lang="lt-LT" sz="1600" dirty="0" smtClean="0"/>
            <a:t>Moky- mas</a:t>
          </a:r>
          <a:endParaRPr lang="lt-LT" sz="1600" dirty="0"/>
        </a:p>
      </dgm:t>
    </dgm:pt>
    <dgm:pt modelId="{F03B7DC9-E09A-4DAD-B8BE-E0E6D4D9C2CC}" type="parTrans" cxnId="{7051EEA4-71F5-471D-B109-C06200AB270A}">
      <dgm:prSet/>
      <dgm:spPr/>
      <dgm:t>
        <a:bodyPr/>
        <a:lstStyle/>
        <a:p>
          <a:endParaRPr lang="lt-LT"/>
        </a:p>
      </dgm:t>
    </dgm:pt>
    <dgm:pt modelId="{F916CB40-93A6-45A6-A836-933AD7B5CA2F}" type="sibTrans" cxnId="{7051EEA4-71F5-471D-B109-C06200AB270A}">
      <dgm:prSet/>
      <dgm:spPr/>
      <dgm:t>
        <a:bodyPr/>
        <a:lstStyle/>
        <a:p>
          <a:endParaRPr lang="lt-LT"/>
        </a:p>
      </dgm:t>
    </dgm:pt>
    <dgm:pt modelId="{38AC4197-FAA5-48F0-9DF7-B15AE33411F9}">
      <dgm:prSet custT="1"/>
      <dgm:spPr>
        <a:solidFill>
          <a:srgbClr val="00B0F0">
            <a:alpha val="50000"/>
          </a:srgbClr>
        </a:solidFill>
      </dgm:spPr>
      <dgm:t>
        <a:bodyPr/>
        <a:lstStyle/>
        <a:p>
          <a:r>
            <a:rPr lang="en-US" sz="1600" dirty="0" err="1" smtClean="0"/>
            <a:t>Organi</a:t>
          </a:r>
          <a:r>
            <a:rPr lang="lt-LT" sz="1600" dirty="0" smtClean="0"/>
            <a:t>-</a:t>
          </a:r>
          <a:r>
            <a:rPr lang="en-US" sz="1600" dirty="0" smtClean="0"/>
            <a:t> </a:t>
          </a:r>
          <a:r>
            <a:rPr lang="en-US" sz="1600" dirty="0" err="1" smtClean="0"/>
            <a:t>zacija</a:t>
          </a:r>
          <a:endParaRPr lang="lt-LT" sz="1600" dirty="0"/>
        </a:p>
      </dgm:t>
    </dgm:pt>
    <dgm:pt modelId="{89D62537-4D29-4AA4-BC5B-2BBC8C11FBFA}" type="parTrans" cxnId="{545C6AD3-8736-4392-B17D-648B3E436ACC}">
      <dgm:prSet/>
      <dgm:spPr/>
      <dgm:t>
        <a:bodyPr/>
        <a:lstStyle/>
        <a:p>
          <a:endParaRPr lang="lt-LT"/>
        </a:p>
      </dgm:t>
    </dgm:pt>
    <dgm:pt modelId="{85179629-17A3-44BE-9A0B-884107C530C0}" type="sibTrans" cxnId="{545C6AD3-8736-4392-B17D-648B3E436ACC}">
      <dgm:prSet/>
      <dgm:spPr/>
      <dgm:t>
        <a:bodyPr/>
        <a:lstStyle/>
        <a:p>
          <a:endParaRPr lang="lt-LT"/>
        </a:p>
      </dgm:t>
    </dgm:pt>
    <dgm:pt modelId="{405C4164-1287-4372-B445-D03C91F18DC0}" type="pres">
      <dgm:prSet presAssocID="{92383415-21EC-4959-8958-4EC75BA5D911}" presName="composite" presStyleCnt="0">
        <dgm:presLayoutVars>
          <dgm:chMax val="1"/>
          <dgm:dir/>
          <dgm:resizeHandles val="exact"/>
        </dgm:presLayoutVars>
      </dgm:prSet>
      <dgm:spPr/>
      <dgm:t>
        <a:bodyPr/>
        <a:lstStyle/>
        <a:p>
          <a:endParaRPr lang="lt-LT"/>
        </a:p>
      </dgm:t>
    </dgm:pt>
    <dgm:pt modelId="{74B609CB-195B-4D6C-AE45-47B8D4044E30}" type="pres">
      <dgm:prSet presAssocID="{92383415-21EC-4959-8958-4EC75BA5D911}" presName="radial" presStyleCnt="0">
        <dgm:presLayoutVars>
          <dgm:animLvl val="ctr"/>
        </dgm:presLayoutVars>
      </dgm:prSet>
      <dgm:spPr/>
    </dgm:pt>
    <dgm:pt modelId="{F766A466-8E51-4ADA-AD05-A9A1312BA595}" type="pres">
      <dgm:prSet presAssocID="{B3FBBAE7-2732-4AA8-9DBC-2534C506CAE4}" presName="centerShape" presStyleLbl="vennNode1" presStyleIdx="0" presStyleCnt="7" custLinFactNeighborX="1668" custLinFactNeighborY="-719"/>
      <dgm:spPr/>
      <dgm:t>
        <a:bodyPr/>
        <a:lstStyle/>
        <a:p>
          <a:endParaRPr lang="lt-LT"/>
        </a:p>
      </dgm:t>
    </dgm:pt>
    <dgm:pt modelId="{A22FAB95-5B6B-4443-BD9C-130C9D00123E}" type="pres">
      <dgm:prSet presAssocID="{A3031414-6AE7-4735-A18F-C2BBDC6DB225}" presName="node" presStyleLbl="vennNode1" presStyleIdx="1" presStyleCnt="7">
        <dgm:presLayoutVars>
          <dgm:bulletEnabled val="1"/>
        </dgm:presLayoutVars>
      </dgm:prSet>
      <dgm:spPr/>
      <dgm:t>
        <a:bodyPr/>
        <a:lstStyle/>
        <a:p>
          <a:endParaRPr lang="lt-LT"/>
        </a:p>
      </dgm:t>
    </dgm:pt>
    <dgm:pt modelId="{116EA1AA-772D-4956-9845-4382B15FFAED}" type="pres">
      <dgm:prSet presAssocID="{AE26F10C-42B4-40F4-8950-8B16457D3951}" presName="node" presStyleLbl="vennNode1" presStyleIdx="2" presStyleCnt="7">
        <dgm:presLayoutVars>
          <dgm:bulletEnabled val="1"/>
        </dgm:presLayoutVars>
      </dgm:prSet>
      <dgm:spPr/>
      <dgm:t>
        <a:bodyPr/>
        <a:lstStyle/>
        <a:p>
          <a:endParaRPr lang="lt-LT"/>
        </a:p>
      </dgm:t>
    </dgm:pt>
    <dgm:pt modelId="{6F0B0BD7-89CA-4EB6-9FB5-F432795BCF2A}" type="pres">
      <dgm:prSet presAssocID="{38AC4197-FAA5-48F0-9DF7-B15AE33411F9}" presName="node" presStyleLbl="vennNode1" presStyleIdx="3" presStyleCnt="7">
        <dgm:presLayoutVars>
          <dgm:bulletEnabled val="1"/>
        </dgm:presLayoutVars>
      </dgm:prSet>
      <dgm:spPr/>
      <dgm:t>
        <a:bodyPr/>
        <a:lstStyle/>
        <a:p>
          <a:endParaRPr lang="lt-LT"/>
        </a:p>
      </dgm:t>
    </dgm:pt>
    <dgm:pt modelId="{CBDEC1F9-4779-45A3-8AC3-F30F59BB4611}" type="pres">
      <dgm:prSet presAssocID="{4D9B733E-68CC-40E7-815E-951AE0E0AD28}" presName="node" presStyleLbl="vennNode1" presStyleIdx="4" presStyleCnt="7">
        <dgm:presLayoutVars>
          <dgm:bulletEnabled val="1"/>
        </dgm:presLayoutVars>
      </dgm:prSet>
      <dgm:spPr/>
      <dgm:t>
        <a:bodyPr/>
        <a:lstStyle/>
        <a:p>
          <a:endParaRPr lang="lt-LT"/>
        </a:p>
      </dgm:t>
    </dgm:pt>
    <dgm:pt modelId="{4EB3819E-815A-4E65-959F-E6F1BD259F55}" type="pres">
      <dgm:prSet presAssocID="{BDB4385E-C785-486E-AF96-520723387C2B}" presName="node" presStyleLbl="vennNode1" presStyleIdx="5" presStyleCnt="7">
        <dgm:presLayoutVars>
          <dgm:bulletEnabled val="1"/>
        </dgm:presLayoutVars>
      </dgm:prSet>
      <dgm:spPr/>
      <dgm:t>
        <a:bodyPr/>
        <a:lstStyle/>
        <a:p>
          <a:endParaRPr lang="lt-LT"/>
        </a:p>
      </dgm:t>
    </dgm:pt>
    <dgm:pt modelId="{FD25A00B-D24E-4C28-8C90-7A65D5E0EA2F}" type="pres">
      <dgm:prSet presAssocID="{730053B8-0920-48B5-98D5-F782851D7A3D}" presName="node" presStyleLbl="vennNode1" presStyleIdx="6" presStyleCnt="7">
        <dgm:presLayoutVars>
          <dgm:bulletEnabled val="1"/>
        </dgm:presLayoutVars>
      </dgm:prSet>
      <dgm:spPr/>
      <dgm:t>
        <a:bodyPr/>
        <a:lstStyle/>
        <a:p>
          <a:endParaRPr lang="lt-LT"/>
        </a:p>
      </dgm:t>
    </dgm:pt>
  </dgm:ptLst>
  <dgm:cxnLst>
    <dgm:cxn modelId="{1DA07ADF-DFBA-47BF-8005-573521FFE7E5}" type="presOf" srcId="{AE26F10C-42B4-40F4-8950-8B16457D3951}" destId="{116EA1AA-772D-4956-9845-4382B15FFAED}" srcOrd="0" destOrd="0" presId="urn:microsoft.com/office/officeart/2005/8/layout/radial3"/>
    <dgm:cxn modelId="{ACD6AD0A-1DBC-4554-8C26-C0BF194E0C7B}" srcId="{B3FBBAE7-2732-4AA8-9DBC-2534C506CAE4}" destId="{A3031414-6AE7-4735-A18F-C2BBDC6DB225}" srcOrd="0" destOrd="0" parTransId="{805780B5-36ED-4C7D-823F-BFD3A25AAE73}" sibTransId="{85B211D9-800C-460F-9ACB-E4EF2EAD282D}"/>
    <dgm:cxn modelId="{3262AD3D-8BA7-4036-A20A-CCBB158C4030}" srcId="{B3FBBAE7-2732-4AA8-9DBC-2534C506CAE4}" destId="{AE26F10C-42B4-40F4-8950-8B16457D3951}" srcOrd="1" destOrd="0" parTransId="{4CE68EC8-7CA9-4D9C-90DE-BB8566527429}" sibTransId="{B138BBEA-FEFE-4BC4-8C97-7C9804C399F5}"/>
    <dgm:cxn modelId="{36DD0C8E-06B7-4F85-9CDB-DF2A063140F0}" srcId="{B3FBBAE7-2732-4AA8-9DBC-2534C506CAE4}" destId="{4D9B733E-68CC-40E7-815E-951AE0E0AD28}" srcOrd="3" destOrd="0" parTransId="{66DB6CBD-5C3E-4D8F-98D3-D6615F4E7659}" sibTransId="{789FB7F5-B181-4318-AAEF-100445F3CFB3}"/>
    <dgm:cxn modelId="{F879CD9F-E0EF-4D3E-8F83-C8F325EC3040}" srcId="{B3FBBAE7-2732-4AA8-9DBC-2534C506CAE4}" destId="{730053B8-0920-48B5-98D5-F782851D7A3D}" srcOrd="5" destOrd="0" parTransId="{48B5C6A2-6BF8-4346-B3E7-8024414F0C03}" sibTransId="{0D22989D-093F-429B-AD81-4CA7694BB61D}"/>
    <dgm:cxn modelId="{88A0A89C-3608-4E0F-A173-BAA38143C252}" type="presOf" srcId="{B3FBBAE7-2732-4AA8-9DBC-2534C506CAE4}" destId="{F766A466-8E51-4ADA-AD05-A9A1312BA595}" srcOrd="0" destOrd="0" presId="urn:microsoft.com/office/officeart/2005/8/layout/radial3"/>
    <dgm:cxn modelId="{39C0C895-9521-4315-B789-9B4852EB409A}" type="presOf" srcId="{4D9B733E-68CC-40E7-815E-951AE0E0AD28}" destId="{CBDEC1F9-4779-45A3-8AC3-F30F59BB4611}" srcOrd="0" destOrd="0" presId="urn:microsoft.com/office/officeart/2005/8/layout/radial3"/>
    <dgm:cxn modelId="{7051EEA4-71F5-471D-B109-C06200AB270A}" srcId="{B3FBBAE7-2732-4AA8-9DBC-2534C506CAE4}" destId="{BDB4385E-C785-486E-AF96-520723387C2B}" srcOrd="4" destOrd="0" parTransId="{F03B7DC9-E09A-4DAD-B8BE-E0E6D4D9C2CC}" sibTransId="{F916CB40-93A6-45A6-A836-933AD7B5CA2F}"/>
    <dgm:cxn modelId="{EA713427-FA70-4875-B3DB-F0A6329CB392}" srcId="{92383415-21EC-4959-8958-4EC75BA5D911}" destId="{B3FBBAE7-2732-4AA8-9DBC-2534C506CAE4}" srcOrd="0" destOrd="0" parTransId="{2CB94C64-5758-4598-992D-C5C3FFB729AA}" sibTransId="{CE909B32-0D7E-4EB6-BA92-E28E2DB02E46}"/>
    <dgm:cxn modelId="{ED63173E-3659-4610-AE72-96CF0867808B}" type="presOf" srcId="{92383415-21EC-4959-8958-4EC75BA5D911}" destId="{405C4164-1287-4372-B445-D03C91F18DC0}" srcOrd="0" destOrd="0" presId="urn:microsoft.com/office/officeart/2005/8/layout/radial3"/>
    <dgm:cxn modelId="{A7546845-760A-47F4-9D40-93C2170F1D95}" type="presOf" srcId="{38AC4197-FAA5-48F0-9DF7-B15AE33411F9}" destId="{6F0B0BD7-89CA-4EB6-9FB5-F432795BCF2A}" srcOrd="0" destOrd="0" presId="urn:microsoft.com/office/officeart/2005/8/layout/radial3"/>
    <dgm:cxn modelId="{0BDD2902-1E7F-4B0B-B27C-0BCE535E67DF}" type="presOf" srcId="{730053B8-0920-48B5-98D5-F782851D7A3D}" destId="{FD25A00B-D24E-4C28-8C90-7A65D5E0EA2F}" srcOrd="0" destOrd="0" presId="urn:microsoft.com/office/officeart/2005/8/layout/radial3"/>
    <dgm:cxn modelId="{62C884EF-877A-4C82-85A3-4435C0B77417}" type="presOf" srcId="{A3031414-6AE7-4735-A18F-C2BBDC6DB225}" destId="{A22FAB95-5B6B-4443-BD9C-130C9D00123E}" srcOrd="0" destOrd="0" presId="urn:microsoft.com/office/officeart/2005/8/layout/radial3"/>
    <dgm:cxn modelId="{31C5BC3C-0B10-46AF-A845-99ECC7EA5983}" type="presOf" srcId="{BDB4385E-C785-486E-AF96-520723387C2B}" destId="{4EB3819E-815A-4E65-959F-E6F1BD259F55}" srcOrd="0" destOrd="0" presId="urn:microsoft.com/office/officeart/2005/8/layout/radial3"/>
    <dgm:cxn modelId="{545C6AD3-8736-4392-B17D-648B3E436ACC}" srcId="{B3FBBAE7-2732-4AA8-9DBC-2534C506CAE4}" destId="{38AC4197-FAA5-48F0-9DF7-B15AE33411F9}" srcOrd="2" destOrd="0" parTransId="{89D62537-4D29-4AA4-BC5B-2BBC8C11FBFA}" sibTransId="{85179629-17A3-44BE-9A0B-884107C530C0}"/>
    <dgm:cxn modelId="{65B6FD96-14BA-41B6-8182-664600D4EF64}" type="presParOf" srcId="{405C4164-1287-4372-B445-D03C91F18DC0}" destId="{74B609CB-195B-4D6C-AE45-47B8D4044E30}" srcOrd="0" destOrd="0" presId="urn:microsoft.com/office/officeart/2005/8/layout/radial3"/>
    <dgm:cxn modelId="{3254E707-F74F-42BB-A571-5229DD47E843}" type="presParOf" srcId="{74B609CB-195B-4D6C-AE45-47B8D4044E30}" destId="{F766A466-8E51-4ADA-AD05-A9A1312BA595}" srcOrd="0" destOrd="0" presId="urn:microsoft.com/office/officeart/2005/8/layout/radial3"/>
    <dgm:cxn modelId="{2A5FACDE-D138-4383-8B9F-91F0D2531334}" type="presParOf" srcId="{74B609CB-195B-4D6C-AE45-47B8D4044E30}" destId="{A22FAB95-5B6B-4443-BD9C-130C9D00123E}" srcOrd="1" destOrd="0" presId="urn:microsoft.com/office/officeart/2005/8/layout/radial3"/>
    <dgm:cxn modelId="{DB3AA314-A206-420C-B6B1-442ABBC4F944}" type="presParOf" srcId="{74B609CB-195B-4D6C-AE45-47B8D4044E30}" destId="{116EA1AA-772D-4956-9845-4382B15FFAED}" srcOrd="2" destOrd="0" presId="urn:microsoft.com/office/officeart/2005/8/layout/radial3"/>
    <dgm:cxn modelId="{DE20894C-010B-48B2-A9E3-5D1146BEDB1D}" type="presParOf" srcId="{74B609CB-195B-4D6C-AE45-47B8D4044E30}" destId="{6F0B0BD7-89CA-4EB6-9FB5-F432795BCF2A}" srcOrd="3" destOrd="0" presId="urn:microsoft.com/office/officeart/2005/8/layout/radial3"/>
    <dgm:cxn modelId="{4FC85B99-E477-4141-B08B-B2DC4BDCBBB6}" type="presParOf" srcId="{74B609CB-195B-4D6C-AE45-47B8D4044E30}" destId="{CBDEC1F9-4779-45A3-8AC3-F30F59BB4611}" srcOrd="4" destOrd="0" presId="urn:microsoft.com/office/officeart/2005/8/layout/radial3"/>
    <dgm:cxn modelId="{24F8DD9C-AF55-49BA-96BC-66D26FFBD37C}" type="presParOf" srcId="{74B609CB-195B-4D6C-AE45-47B8D4044E30}" destId="{4EB3819E-815A-4E65-959F-E6F1BD259F55}" srcOrd="5" destOrd="0" presId="urn:microsoft.com/office/officeart/2005/8/layout/radial3"/>
    <dgm:cxn modelId="{245F49E6-F6B4-431D-8D41-33AE51FE797E}" type="presParOf" srcId="{74B609CB-195B-4D6C-AE45-47B8D4044E30}" destId="{FD25A00B-D24E-4C28-8C90-7A65D5E0EA2F}" srcOrd="6"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3BF503-4EEF-47AD-B038-C18DE67767DE}">
      <dsp:nvSpPr>
        <dsp:cNvPr id="0" name=""/>
        <dsp:cNvSpPr/>
      </dsp:nvSpPr>
      <dsp:spPr>
        <a:xfrm>
          <a:off x="4015740" y="2263140"/>
          <a:ext cx="2766059" cy="2766059"/>
        </a:xfrm>
        <a:prstGeom prst="gear9">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lt-LT" sz="1800" kern="1200" dirty="0" smtClean="0"/>
            <a:t>Pasyvus pilietiinis pasipriešinimas</a:t>
          </a:r>
          <a:endParaRPr lang="en-GB" sz="1800" kern="1200" dirty="0"/>
        </a:p>
      </dsp:txBody>
      <dsp:txXfrm>
        <a:off x="4571841" y="2911076"/>
        <a:ext cx="1653857" cy="1421812"/>
      </dsp:txXfrm>
    </dsp:sp>
    <dsp:sp modelId="{995574EF-C463-4D3D-91A8-04ABC242076B}">
      <dsp:nvSpPr>
        <dsp:cNvPr id="0" name=""/>
        <dsp:cNvSpPr/>
      </dsp:nvSpPr>
      <dsp:spPr>
        <a:xfrm>
          <a:off x="2406396" y="1609344"/>
          <a:ext cx="2011680" cy="2011680"/>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lt-LT" sz="1800" kern="1200" dirty="0" smtClean="0">
              <a:solidFill>
                <a:schemeClr val="bg1"/>
              </a:solidFill>
            </a:rPr>
            <a:t>Orga-nizuotos PP kuopelės </a:t>
          </a:r>
          <a:endParaRPr lang="en-GB" sz="1800" kern="1200" dirty="0">
            <a:solidFill>
              <a:schemeClr val="bg1"/>
            </a:solidFill>
          </a:endParaRPr>
        </a:p>
      </dsp:txBody>
      <dsp:txXfrm>
        <a:off x="2912842" y="2118851"/>
        <a:ext cx="998788" cy="992666"/>
      </dsp:txXfrm>
    </dsp:sp>
    <dsp:sp modelId="{D6D72FE8-4FBA-4D60-AD89-46B2ACFB41BA}">
      <dsp:nvSpPr>
        <dsp:cNvPr id="0" name=""/>
        <dsp:cNvSpPr/>
      </dsp:nvSpPr>
      <dsp:spPr>
        <a:xfrm rot="20700000">
          <a:off x="3533142" y="221490"/>
          <a:ext cx="1971035" cy="1971035"/>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lt-LT" sz="2400" kern="1200" dirty="0" smtClean="0">
              <a:solidFill>
                <a:schemeClr val="bg1"/>
              </a:solidFill>
            </a:rPr>
            <a:t>Vado-vybė</a:t>
          </a:r>
          <a:r>
            <a:rPr lang="lt-LT" sz="2400" kern="1200" dirty="0" smtClean="0"/>
            <a:t> </a:t>
          </a:r>
          <a:endParaRPr lang="en-GB" sz="2400" kern="1200" dirty="0"/>
        </a:p>
      </dsp:txBody>
      <dsp:txXfrm rot="-20700000">
        <a:off x="3965448" y="653795"/>
        <a:ext cx="1106424" cy="1106424"/>
      </dsp:txXfrm>
    </dsp:sp>
    <dsp:sp modelId="{6C1F2518-BE91-4D39-8750-85F88839F294}">
      <dsp:nvSpPr>
        <dsp:cNvPr id="0" name=""/>
        <dsp:cNvSpPr/>
      </dsp:nvSpPr>
      <dsp:spPr>
        <a:xfrm>
          <a:off x="3812322" y="1840451"/>
          <a:ext cx="3540556" cy="3540556"/>
        </a:xfrm>
        <a:prstGeom prst="circularArrow">
          <a:avLst>
            <a:gd name="adj1" fmla="val 4687"/>
            <a:gd name="adj2" fmla="val 299029"/>
            <a:gd name="adj3" fmla="val 2533047"/>
            <a:gd name="adj4" fmla="val 15825379"/>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AC00216-02BB-46D9-85F2-3D9A3ED81421}">
      <dsp:nvSpPr>
        <dsp:cNvPr id="0" name=""/>
        <dsp:cNvSpPr/>
      </dsp:nvSpPr>
      <dsp:spPr>
        <a:xfrm>
          <a:off x="2050131" y="1160652"/>
          <a:ext cx="2572435" cy="2572435"/>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A3D6796-C117-46FA-8FFA-97085BB2D040}">
      <dsp:nvSpPr>
        <dsp:cNvPr id="0" name=""/>
        <dsp:cNvSpPr/>
      </dsp:nvSpPr>
      <dsp:spPr>
        <a:xfrm>
          <a:off x="3077221" y="-213823"/>
          <a:ext cx="2773603" cy="2773603"/>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66A466-8E51-4ADA-AD05-A9A1312BA595}">
      <dsp:nvSpPr>
        <dsp:cNvPr id="0" name=""/>
        <dsp:cNvSpPr/>
      </dsp:nvSpPr>
      <dsp:spPr>
        <a:xfrm>
          <a:off x="2338941" y="1143370"/>
          <a:ext cx="2916435" cy="2916435"/>
        </a:xfrm>
        <a:prstGeom prst="ellipse">
          <a:avLst/>
        </a:prstGeom>
        <a:solidFill>
          <a:srgbClr val="FF00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lt-LT" sz="2200" kern="1200" dirty="0" smtClean="0"/>
            <a:t>Pilietinis pasipriešinimas</a:t>
          </a:r>
          <a:endParaRPr lang="lt-LT" sz="2200" kern="1200" dirty="0"/>
        </a:p>
      </dsp:txBody>
      <dsp:txXfrm>
        <a:off x="2766043" y="1570472"/>
        <a:ext cx="2062231" cy="2062231"/>
      </dsp:txXfrm>
    </dsp:sp>
    <dsp:sp modelId="{A22FAB95-5B6B-4443-BD9C-130C9D00123E}">
      <dsp:nvSpPr>
        <dsp:cNvPr id="0" name=""/>
        <dsp:cNvSpPr/>
      </dsp:nvSpPr>
      <dsp:spPr>
        <a:xfrm>
          <a:off x="3004691" y="520"/>
          <a:ext cx="1458217" cy="1458217"/>
        </a:xfrm>
        <a:prstGeom prst="ellipse">
          <a:avLst/>
        </a:prstGeom>
        <a:solidFill>
          <a:schemeClr val="accent1">
            <a:lumMod val="75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lt-LT" sz="1600" kern="1200" dirty="0" smtClean="0">
              <a:solidFill>
                <a:schemeClr val="bg1"/>
              </a:solidFill>
            </a:rPr>
            <a:t>Politika, gynybos doktrina </a:t>
          </a:r>
          <a:endParaRPr lang="lt-LT" sz="1600" kern="1200" dirty="0">
            <a:solidFill>
              <a:schemeClr val="bg1"/>
            </a:solidFill>
          </a:endParaRPr>
        </a:p>
      </dsp:txBody>
      <dsp:txXfrm>
        <a:off x="3218242" y="214071"/>
        <a:ext cx="1031115" cy="1031115"/>
      </dsp:txXfrm>
    </dsp:sp>
    <dsp:sp modelId="{116EA1AA-772D-4956-9845-4382B15FFAED}">
      <dsp:nvSpPr>
        <dsp:cNvPr id="0" name=""/>
        <dsp:cNvSpPr/>
      </dsp:nvSpPr>
      <dsp:spPr>
        <a:xfrm>
          <a:off x="4649507" y="950155"/>
          <a:ext cx="1458217" cy="1458217"/>
        </a:xfrm>
        <a:prstGeom prst="ellipse">
          <a:avLst/>
        </a:prstGeom>
        <a:solidFill>
          <a:schemeClr val="accent1">
            <a:lumMod val="75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lt-LT" sz="1600" kern="1200" dirty="0" smtClean="0">
              <a:solidFill>
                <a:schemeClr val="bg1"/>
              </a:solidFill>
            </a:rPr>
            <a:t>Ekono-</a:t>
          </a:r>
        </a:p>
        <a:p>
          <a:pPr lvl="0" algn="ctr" defTabSz="711200">
            <a:lnSpc>
              <a:spcPct val="90000"/>
            </a:lnSpc>
            <a:spcBef>
              <a:spcPct val="0"/>
            </a:spcBef>
            <a:spcAft>
              <a:spcPct val="35000"/>
            </a:spcAft>
          </a:pPr>
          <a:r>
            <a:rPr lang="lt-LT" sz="1600" kern="1200" dirty="0" smtClean="0">
              <a:solidFill>
                <a:schemeClr val="bg1"/>
              </a:solidFill>
            </a:rPr>
            <a:t>mika</a:t>
          </a:r>
          <a:endParaRPr lang="lt-LT" sz="1600" kern="1200" dirty="0">
            <a:solidFill>
              <a:schemeClr val="bg1"/>
            </a:solidFill>
          </a:endParaRPr>
        </a:p>
      </dsp:txBody>
      <dsp:txXfrm>
        <a:off x="4863058" y="1163706"/>
        <a:ext cx="1031115" cy="1031115"/>
      </dsp:txXfrm>
    </dsp:sp>
    <dsp:sp modelId="{6F0B0BD7-89CA-4EB6-9FB5-F432795BCF2A}">
      <dsp:nvSpPr>
        <dsp:cNvPr id="0" name=""/>
        <dsp:cNvSpPr/>
      </dsp:nvSpPr>
      <dsp:spPr>
        <a:xfrm>
          <a:off x="4649507" y="2849426"/>
          <a:ext cx="1458217" cy="1458217"/>
        </a:xfrm>
        <a:prstGeom prst="ellipse">
          <a:avLst/>
        </a:prstGeom>
        <a:solidFill>
          <a:schemeClr val="accent4">
            <a:lumMod val="75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err="1" smtClean="0">
              <a:solidFill>
                <a:schemeClr val="bg1"/>
              </a:solidFill>
            </a:rPr>
            <a:t>Organi</a:t>
          </a:r>
          <a:r>
            <a:rPr lang="lt-LT" sz="1600" kern="1200" dirty="0" smtClean="0">
              <a:solidFill>
                <a:schemeClr val="bg1"/>
              </a:solidFill>
            </a:rPr>
            <a:t>-</a:t>
          </a:r>
          <a:r>
            <a:rPr lang="en-US" sz="1600" kern="1200" dirty="0" smtClean="0">
              <a:solidFill>
                <a:schemeClr val="bg1"/>
              </a:solidFill>
            </a:rPr>
            <a:t> </a:t>
          </a:r>
          <a:r>
            <a:rPr lang="en-US" sz="1600" kern="1200" dirty="0" err="1" smtClean="0">
              <a:solidFill>
                <a:schemeClr val="bg1"/>
              </a:solidFill>
            </a:rPr>
            <a:t>zacija</a:t>
          </a:r>
          <a:endParaRPr lang="lt-LT" sz="1600" kern="1200" dirty="0">
            <a:solidFill>
              <a:schemeClr val="bg1"/>
            </a:solidFill>
          </a:endParaRPr>
        </a:p>
      </dsp:txBody>
      <dsp:txXfrm>
        <a:off x="4863058" y="3062977"/>
        <a:ext cx="1031115" cy="1031115"/>
      </dsp:txXfrm>
    </dsp:sp>
    <dsp:sp modelId="{CBDEC1F9-4779-45A3-8AC3-F30F59BB4611}">
      <dsp:nvSpPr>
        <dsp:cNvPr id="0" name=""/>
        <dsp:cNvSpPr/>
      </dsp:nvSpPr>
      <dsp:spPr>
        <a:xfrm>
          <a:off x="3004691" y="3799061"/>
          <a:ext cx="1458217" cy="1458217"/>
        </a:xfrm>
        <a:prstGeom prst="ellipse">
          <a:avLst/>
        </a:prstGeom>
        <a:solidFill>
          <a:schemeClr val="accent4">
            <a:lumMod val="75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lt-LT" sz="1600" kern="1200" dirty="0" smtClean="0">
              <a:solidFill>
                <a:schemeClr val="bg1"/>
              </a:solidFill>
            </a:rPr>
            <a:t>Moralė </a:t>
          </a:r>
          <a:endParaRPr lang="lt-LT" sz="1600" kern="1200" dirty="0">
            <a:solidFill>
              <a:schemeClr val="bg1"/>
            </a:solidFill>
          </a:endParaRPr>
        </a:p>
      </dsp:txBody>
      <dsp:txXfrm>
        <a:off x="3218242" y="4012612"/>
        <a:ext cx="1031115" cy="1031115"/>
      </dsp:txXfrm>
    </dsp:sp>
    <dsp:sp modelId="{4EB3819E-815A-4E65-959F-E6F1BD259F55}">
      <dsp:nvSpPr>
        <dsp:cNvPr id="0" name=""/>
        <dsp:cNvSpPr/>
      </dsp:nvSpPr>
      <dsp:spPr>
        <a:xfrm>
          <a:off x="1359874" y="2849426"/>
          <a:ext cx="1458217" cy="1458217"/>
        </a:xfrm>
        <a:prstGeom prst="ellipse">
          <a:avLst/>
        </a:prstGeom>
        <a:solidFill>
          <a:schemeClr val="accent4">
            <a:lumMod val="75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lt-LT" sz="1600" kern="1200" dirty="0" smtClean="0">
              <a:solidFill>
                <a:schemeClr val="bg1"/>
              </a:solidFill>
            </a:rPr>
            <a:t>Moky- mas</a:t>
          </a:r>
          <a:endParaRPr lang="lt-LT" sz="1600" kern="1200" dirty="0">
            <a:solidFill>
              <a:schemeClr val="bg1"/>
            </a:solidFill>
          </a:endParaRPr>
        </a:p>
      </dsp:txBody>
      <dsp:txXfrm>
        <a:off x="1573425" y="3062977"/>
        <a:ext cx="1031115" cy="1031115"/>
      </dsp:txXfrm>
    </dsp:sp>
    <dsp:sp modelId="{FD25A00B-D24E-4C28-8C90-7A65D5E0EA2F}">
      <dsp:nvSpPr>
        <dsp:cNvPr id="0" name=""/>
        <dsp:cNvSpPr/>
      </dsp:nvSpPr>
      <dsp:spPr>
        <a:xfrm>
          <a:off x="1359874" y="950155"/>
          <a:ext cx="1458217" cy="1458217"/>
        </a:xfrm>
        <a:prstGeom prst="ellipse">
          <a:avLst/>
        </a:prstGeom>
        <a:solidFill>
          <a:schemeClr val="accent4">
            <a:lumMod val="75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lt-LT" sz="1600" kern="1200" dirty="0" smtClean="0">
              <a:solidFill>
                <a:schemeClr val="bg1"/>
              </a:solidFill>
            </a:rPr>
            <a:t>Logistika</a:t>
          </a:r>
          <a:endParaRPr lang="lt-LT" sz="1600" kern="1200" dirty="0">
            <a:solidFill>
              <a:schemeClr val="bg1"/>
            </a:solidFill>
          </a:endParaRPr>
        </a:p>
      </dsp:txBody>
      <dsp:txXfrm>
        <a:off x="1573425" y="1163706"/>
        <a:ext cx="1031115" cy="10311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66A466-8E51-4ADA-AD05-A9A1312BA595}">
      <dsp:nvSpPr>
        <dsp:cNvPr id="0" name=""/>
        <dsp:cNvSpPr/>
      </dsp:nvSpPr>
      <dsp:spPr>
        <a:xfrm>
          <a:off x="2338941" y="1143370"/>
          <a:ext cx="2916435" cy="2916435"/>
        </a:xfrm>
        <a:prstGeom prst="ellipse">
          <a:avLst/>
        </a:prstGeom>
        <a:solidFill>
          <a:srgbClr val="FF00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lt-LT" sz="2200" kern="1200" dirty="0" smtClean="0"/>
            <a:t>Pilietinis pasipriešinimas</a:t>
          </a:r>
          <a:endParaRPr lang="lt-LT" sz="2200" kern="1200" dirty="0"/>
        </a:p>
      </dsp:txBody>
      <dsp:txXfrm>
        <a:off x="2766043" y="1570472"/>
        <a:ext cx="2062231" cy="2062231"/>
      </dsp:txXfrm>
    </dsp:sp>
    <dsp:sp modelId="{A22FAB95-5B6B-4443-BD9C-130C9D00123E}">
      <dsp:nvSpPr>
        <dsp:cNvPr id="0" name=""/>
        <dsp:cNvSpPr/>
      </dsp:nvSpPr>
      <dsp:spPr>
        <a:xfrm>
          <a:off x="3004691" y="520"/>
          <a:ext cx="1458217" cy="1458217"/>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lt-LT" sz="1600" kern="1200" dirty="0" smtClean="0"/>
            <a:t>Politika, gynybos doktrina </a:t>
          </a:r>
          <a:endParaRPr lang="lt-LT" sz="1600" kern="1200" dirty="0"/>
        </a:p>
      </dsp:txBody>
      <dsp:txXfrm>
        <a:off x="3218242" y="214071"/>
        <a:ext cx="1031115" cy="1031115"/>
      </dsp:txXfrm>
    </dsp:sp>
    <dsp:sp modelId="{116EA1AA-772D-4956-9845-4382B15FFAED}">
      <dsp:nvSpPr>
        <dsp:cNvPr id="0" name=""/>
        <dsp:cNvSpPr/>
      </dsp:nvSpPr>
      <dsp:spPr>
        <a:xfrm>
          <a:off x="4649507" y="950155"/>
          <a:ext cx="1458217" cy="1458217"/>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lt-LT" sz="1600" kern="1200" dirty="0" smtClean="0"/>
            <a:t>Ekono-</a:t>
          </a:r>
        </a:p>
        <a:p>
          <a:pPr lvl="0" algn="ctr" defTabSz="711200">
            <a:lnSpc>
              <a:spcPct val="90000"/>
            </a:lnSpc>
            <a:spcBef>
              <a:spcPct val="0"/>
            </a:spcBef>
            <a:spcAft>
              <a:spcPct val="35000"/>
            </a:spcAft>
          </a:pPr>
          <a:r>
            <a:rPr lang="lt-LT" sz="1600" kern="1200" dirty="0" smtClean="0"/>
            <a:t>mika</a:t>
          </a:r>
          <a:endParaRPr lang="lt-LT" sz="1600" kern="1200" dirty="0"/>
        </a:p>
      </dsp:txBody>
      <dsp:txXfrm>
        <a:off x="4863058" y="1163706"/>
        <a:ext cx="1031115" cy="1031115"/>
      </dsp:txXfrm>
    </dsp:sp>
    <dsp:sp modelId="{6F0B0BD7-89CA-4EB6-9FB5-F432795BCF2A}">
      <dsp:nvSpPr>
        <dsp:cNvPr id="0" name=""/>
        <dsp:cNvSpPr/>
      </dsp:nvSpPr>
      <dsp:spPr>
        <a:xfrm>
          <a:off x="4649507" y="2849426"/>
          <a:ext cx="1458217" cy="1458217"/>
        </a:xfrm>
        <a:prstGeom prst="ellipse">
          <a:avLst/>
        </a:prstGeom>
        <a:solidFill>
          <a:srgbClr val="00B0F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err="1" smtClean="0"/>
            <a:t>Organi</a:t>
          </a:r>
          <a:r>
            <a:rPr lang="lt-LT" sz="1600" kern="1200" dirty="0" smtClean="0"/>
            <a:t>-</a:t>
          </a:r>
          <a:r>
            <a:rPr lang="en-US" sz="1600" kern="1200" dirty="0" smtClean="0"/>
            <a:t> </a:t>
          </a:r>
          <a:r>
            <a:rPr lang="en-US" sz="1600" kern="1200" dirty="0" err="1" smtClean="0"/>
            <a:t>zacija</a:t>
          </a:r>
          <a:endParaRPr lang="lt-LT" sz="1600" kern="1200" dirty="0"/>
        </a:p>
      </dsp:txBody>
      <dsp:txXfrm>
        <a:off x="4863058" y="3062977"/>
        <a:ext cx="1031115" cy="1031115"/>
      </dsp:txXfrm>
    </dsp:sp>
    <dsp:sp modelId="{CBDEC1F9-4779-45A3-8AC3-F30F59BB4611}">
      <dsp:nvSpPr>
        <dsp:cNvPr id="0" name=""/>
        <dsp:cNvSpPr/>
      </dsp:nvSpPr>
      <dsp:spPr>
        <a:xfrm>
          <a:off x="3004691" y="3799061"/>
          <a:ext cx="1458217" cy="1458217"/>
        </a:xfrm>
        <a:prstGeom prst="ellipse">
          <a:avLst/>
        </a:prstGeom>
        <a:solidFill>
          <a:srgbClr val="00B0F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lt-LT" sz="1600" kern="1200" dirty="0" smtClean="0"/>
            <a:t>Moralė </a:t>
          </a:r>
          <a:endParaRPr lang="lt-LT" sz="1600" kern="1200" dirty="0"/>
        </a:p>
      </dsp:txBody>
      <dsp:txXfrm>
        <a:off x="3218242" y="4012612"/>
        <a:ext cx="1031115" cy="1031115"/>
      </dsp:txXfrm>
    </dsp:sp>
    <dsp:sp modelId="{4EB3819E-815A-4E65-959F-E6F1BD259F55}">
      <dsp:nvSpPr>
        <dsp:cNvPr id="0" name=""/>
        <dsp:cNvSpPr/>
      </dsp:nvSpPr>
      <dsp:spPr>
        <a:xfrm>
          <a:off x="1359874" y="2849426"/>
          <a:ext cx="1458217" cy="1458217"/>
        </a:xfrm>
        <a:prstGeom prst="ellipse">
          <a:avLst/>
        </a:prstGeom>
        <a:solidFill>
          <a:srgbClr val="00B0F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lt-LT" sz="1600" kern="1200" dirty="0" smtClean="0"/>
            <a:t>Moky- mas</a:t>
          </a:r>
          <a:endParaRPr lang="lt-LT" sz="1600" kern="1200" dirty="0"/>
        </a:p>
      </dsp:txBody>
      <dsp:txXfrm>
        <a:off x="1573425" y="3062977"/>
        <a:ext cx="1031115" cy="1031115"/>
      </dsp:txXfrm>
    </dsp:sp>
    <dsp:sp modelId="{FD25A00B-D24E-4C28-8C90-7A65D5E0EA2F}">
      <dsp:nvSpPr>
        <dsp:cNvPr id="0" name=""/>
        <dsp:cNvSpPr/>
      </dsp:nvSpPr>
      <dsp:spPr>
        <a:xfrm>
          <a:off x="1359874" y="950155"/>
          <a:ext cx="1458217" cy="1458217"/>
        </a:xfrm>
        <a:prstGeom prst="ellipse">
          <a:avLst/>
        </a:prstGeom>
        <a:solidFill>
          <a:srgbClr val="00B0F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lt-LT" sz="1600" kern="1200" dirty="0" smtClean="0"/>
            <a:t>Logistika</a:t>
          </a:r>
          <a:endParaRPr lang="lt-LT" sz="1600" kern="1200" dirty="0"/>
        </a:p>
      </dsp:txBody>
      <dsp:txXfrm>
        <a:off x="1573425" y="1163706"/>
        <a:ext cx="1031115" cy="1031115"/>
      </dsp:txXfrm>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25837C-845F-4A23-8ED2-2B89A00D8B39}" type="datetimeFigureOut">
              <a:rPr lang="lt-LT" smtClean="0"/>
              <a:t>2020-09-21</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B28D36-D3DF-4570-B1A4-1FCD383D1FCA}" type="slidenum">
              <a:rPr lang="lt-LT" smtClean="0"/>
              <a:t>‹#›</a:t>
            </a:fld>
            <a:endParaRPr lang="lt-LT"/>
          </a:p>
        </p:txBody>
      </p:sp>
    </p:spTree>
    <p:extLst>
      <p:ext uri="{BB962C8B-B14F-4D97-AF65-F5344CB8AC3E}">
        <p14:creationId xmlns:p14="http://schemas.microsoft.com/office/powerpoint/2010/main" val="1383608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lt.wikipedia.org/wiki/1948" TargetMode="External"/><Relationship Id="rId13" Type="http://schemas.openxmlformats.org/officeDocument/2006/relationships/hyperlink" Target="https://lt.wikipedia.org/wiki/1987" TargetMode="External"/><Relationship Id="rId3" Type="http://schemas.openxmlformats.org/officeDocument/2006/relationships/hyperlink" Target="https://lt.wikipedia.org/wiki/1946" TargetMode="External"/><Relationship Id="rId7" Type="http://schemas.openxmlformats.org/officeDocument/2006/relationships/hyperlink" Target="https://lt.wikipedia.org/wiki/1947" TargetMode="External"/><Relationship Id="rId12" Type="http://schemas.openxmlformats.org/officeDocument/2006/relationships/hyperlink" Target="https://lt.wikipedia.org/wiki/1953"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s://lt.wikipedia.org/wiki/FK_%C5%BDalgiris#cite_note-3" TargetMode="External"/><Relationship Id="rId11" Type="http://schemas.openxmlformats.org/officeDocument/2006/relationships/hyperlink" Target="https://lt.wikipedia.org/wiki/1989" TargetMode="External"/><Relationship Id="rId5" Type="http://schemas.openxmlformats.org/officeDocument/2006/relationships/hyperlink" Target="https://lt.wikipedia.org/wiki/Vilnius" TargetMode="External"/><Relationship Id="rId15" Type="http://schemas.openxmlformats.org/officeDocument/2006/relationships/hyperlink" Target="https://lt.wikipedia.org/wiki/FK_Dn%C3%ACpro_Dn%C3%ACpropetrovs%CA%B9k" TargetMode="External"/><Relationship Id="rId10" Type="http://schemas.openxmlformats.org/officeDocument/2006/relationships/hyperlink" Target="https://lt.wikipedia.org/wiki/1962" TargetMode="External"/><Relationship Id="rId4" Type="http://schemas.openxmlformats.org/officeDocument/2006/relationships/hyperlink" Target="https://lt.wikipedia.org/wiki/FK_%C5%BDalgiris#cite_note-2" TargetMode="External"/><Relationship Id="rId9" Type="http://schemas.openxmlformats.org/officeDocument/2006/relationships/hyperlink" Target="https://lt.wikipedia.org/wiki/1961" TargetMode="External"/><Relationship Id="rId14" Type="http://schemas.openxmlformats.org/officeDocument/2006/relationships/hyperlink" Target="https://lt.wikipedia.org/wiki/FK_Spartak_Moskva"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delfi.lt/news/daily/world/per-tyliojo-protesto-akcija-minske-sulaikyta-apie-50-zmoniu.d?id=47820309"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8" Type="http://schemas.openxmlformats.org/officeDocument/2006/relationships/hyperlink" Target="https://en.wikipedia.org/wiki/Marxist" TargetMode="External"/><Relationship Id="rId13" Type="http://schemas.openxmlformats.org/officeDocument/2006/relationships/hyperlink" Target="https://en.wikipedia.org/wiki/The_Freedom_Fighter's_Manual#cite_note-2" TargetMode="External"/><Relationship Id="rId18" Type="http://schemas.openxmlformats.org/officeDocument/2006/relationships/hyperlink" Target="https://lt.wikipedia.org/wiki/Anastasio_Somoza" TargetMode="External"/><Relationship Id="rId26" Type="http://schemas.openxmlformats.org/officeDocument/2006/relationships/hyperlink" Target="https://lt.wikipedia.org/wiki/Centrin%C4%97_Amerika" TargetMode="External"/><Relationship Id="rId3" Type="http://schemas.openxmlformats.org/officeDocument/2006/relationships/hyperlink" Target="https://en.wikipedia.org/wiki/Propaganda" TargetMode="External"/><Relationship Id="rId21" Type="http://schemas.openxmlformats.org/officeDocument/2006/relationships/hyperlink" Target="https://lt.wikipedia.org/w/index.php?title=Nikaragvos_revoliucija&amp;veaction=edit&amp;section=1" TargetMode="External"/><Relationship Id="rId7" Type="http://schemas.openxmlformats.org/officeDocument/2006/relationships/hyperlink" Target="https://en.wikipedia.org/wiki/Military-industrial_complex" TargetMode="External"/><Relationship Id="rId12" Type="http://schemas.openxmlformats.org/officeDocument/2006/relationships/hyperlink" Target="https://en.wikipedia.org/wiki/Honduras" TargetMode="External"/><Relationship Id="rId17" Type="http://schemas.openxmlformats.org/officeDocument/2006/relationships/hyperlink" Target="https://lt.wikipedia.org/wiki/1979" TargetMode="External"/><Relationship Id="rId25" Type="http://schemas.openxmlformats.org/officeDocument/2006/relationships/hyperlink" Target="https://lt.wikipedia.org/wiki/Hegemonija" TargetMode="External"/><Relationship Id="rId2" Type="http://schemas.openxmlformats.org/officeDocument/2006/relationships/slide" Target="../slides/slide50.xml"/><Relationship Id="rId16" Type="http://schemas.openxmlformats.org/officeDocument/2006/relationships/hyperlink" Target="https://lt.wikipedia.org/wiki/1962" TargetMode="External"/><Relationship Id="rId20" Type="http://schemas.openxmlformats.org/officeDocument/2006/relationships/hyperlink" Target="https://lt.wikipedia.org/wiki/Nikaragvos_sandinist%C5%B3_nacionalinis_i%C5%A1vadavimo_frontas" TargetMode="External"/><Relationship Id="rId29" Type="http://schemas.openxmlformats.org/officeDocument/2006/relationships/hyperlink" Target="https://lt.wikipedia.org/wiki/1934" TargetMode="External"/><Relationship Id="rId1" Type="http://schemas.openxmlformats.org/officeDocument/2006/relationships/notesMaster" Target="../notesMasters/notesMaster1.xml"/><Relationship Id="rId6" Type="http://schemas.openxmlformats.org/officeDocument/2006/relationships/hyperlink" Target="https://en.wikipedia.org/wiki/Nicaragua" TargetMode="External"/><Relationship Id="rId11" Type="http://schemas.openxmlformats.org/officeDocument/2006/relationships/hyperlink" Target="https://en.wikipedia.org/wiki/Contras" TargetMode="External"/><Relationship Id="rId24" Type="http://schemas.openxmlformats.org/officeDocument/2006/relationships/hyperlink" Target="https://lt.wikipedia.org/wiki/Lotyn%C5%B3_Amerika" TargetMode="External"/><Relationship Id="rId5" Type="http://schemas.openxmlformats.org/officeDocument/2006/relationships/hyperlink" Target="https://en.wikipedia.org/wiki/Airdrop" TargetMode="External"/><Relationship Id="rId15" Type="http://schemas.openxmlformats.org/officeDocument/2006/relationships/hyperlink" Target="https://lt.wikipedia.org/wiki/Nikaragva" TargetMode="External"/><Relationship Id="rId23" Type="http://schemas.openxmlformats.org/officeDocument/2006/relationships/hyperlink" Target="https://lt.wikipedia.org/wiki/JAV" TargetMode="External"/><Relationship Id="rId28" Type="http://schemas.openxmlformats.org/officeDocument/2006/relationships/hyperlink" Target="https://lt.wikipedia.org/wiki/1961" TargetMode="External"/><Relationship Id="rId10" Type="http://schemas.openxmlformats.org/officeDocument/2006/relationships/hyperlink" Target="https://en.wikipedia.org/wiki/The_Freedom_Fighter's_Manual#cite_note-1" TargetMode="External"/><Relationship Id="rId19" Type="http://schemas.openxmlformats.org/officeDocument/2006/relationships/hyperlink" Target="https://lt.wikipedia.org/wiki/Daniel_Ortega" TargetMode="External"/><Relationship Id="rId31" Type="http://schemas.openxmlformats.org/officeDocument/2006/relationships/hyperlink" Target="https://lt.wikipedia.org/wiki/Fidelis_Kastro" TargetMode="External"/><Relationship Id="rId4" Type="http://schemas.openxmlformats.org/officeDocument/2006/relationships/hyperlink" Target="https://en.wikipedia.org/wiki/Central_Intelligence_Agency" TargetMode="External"/><Relationship Id="rId9" Type="http://schemas.openxmlformats.org/officeDocument/2006/relationships/hyperlink" Target="https://en.wikipedia.org/wiki/Civil_disorder" TargetMode="External"/><Relationship Id="rId14" Type="http://schemas.openxmlformats.org/officeDocument/2006/relationships/hyperlink" Target="https://lt.wikipedia.org/wiki/Ispan%C5%B3_kalba" TargetMode="External"/><Relationship Id="rId22" Type="http://schemas.openxmlformats.org/officeDocument/2006/relationships/hyperlink" Target="https://lt.wikipedia.org/w/index.php?title=Nikaragvos_revoliucija&amp;action=edit&amp;section=1" TargetMode="External"/><Relationship Id="rId27" Type="http://schemas.openxmlformats.org/officeDocument/2006/relationships/hyperlink" Target="https://lt.wikipedia.org/wiki/Karib%C5%B3_j%C5%ABra" TargetMode="External"/><Relationship Id="rId30" Type="http://schemas.openxmlformats.org/officeDocument/2006/relationships/hyperlink" Target="https://lt.wikipedia.org/wiki/Kubos_revoliucija"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Kam pavyko?</a:t>
            </a:r>
            <a:r>
              <a:rPr lang="lt-LT" baseline="0" dirty="0" smtClean="0"/>
              <a:t> Kodėl?</a:t>
            </a:r>
          </a:p>
          <a:p>
            <a:r>
              <a:rPr lang="lt-LT" baseline="0" dirty="0" smtClean="0"/>
              <a:t>Teisingas variantas.....</a:t>
            </a:r>
          </a:p>
          <a:p>
            <a:r>
              <a:rPr lang="lt-LT" baseline="0" dirty="0" smtClean="0"/>
              <a:t>Ką atskleidžia ši užduotis? (atrodo nereikšminga, lengva, bet kad ją įvykdytum, būtina išeiti iš įprastų rėmų, ieškoti nestandartinių variantų, turėti specifinių įgūdžių, žinių....Lygiai to paties reikia ir vykdant PP). Tad...(pereinu prie kitos skaidrės).</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3</a:t>
            </a:fld>
            <a:endParaRPr lang="lt-LT"/>
          </a:p>
        </p:txBody>
      </p:sp>
    </p:spTree>
    <p:extLst>
      <p:ext uri="{BB962C8B-B14F-4D97-AF65-F5344CB8AC3E}">
        <p14:creationId xmlns:p14="http://schemas.microsoft.com/office/powerpoint/2010/main" val="3872648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PG – pilietinė gynyba</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5</a:t>
            </a:fld>
            <a:endParaRPr lang="lt-LT"/>
          </a:p>
        </p:txBody>
      </p:sp>
    </p:spTree>
    <p:extLst>
      <p:ext uri="{BB962C8B-B14F-4D97-AF65-F5344CB8AC3E}">
        <p14:creationId xmlns:p14="http://schemas.microsoft.com/office/powerpoint/2010/main" val="4196294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200" dirty="0" smtClean="0"/>
              <a:t>Nesmurtiniai veiksmai – tai būdas priešintis ko nors nedarant arba ką nors darant.</a:t>
            </a:r>
            <a:endParaRPr lang="en-GB" sz="1200" dirty="0" smtClean="0"/>
          </a:p>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6</a:t>
            </a:fld>
            <a:endParaRPr lang="lt-LT"/>
          </a:p>
        </p:txBody>
      </p:sp>
    </p:spTree>
    <p:extLst>
      <p:ext uri="{BB962C8B-B14F-4D97-AF65-F5344CB8AC3E}">
        <p14:creationId xmlns:p14="http://schemas.microsoft.com/office/powerpoint/2010/main" val="2805454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sz="1200" b="0" i="0" kern="1200" dirty="0" smtClean="0">
                <a:solidFill>
                  <a:schemeClr val="tx1"/>
                </a:solidFill>
                <a:effectLst/>
                <a:latin typeface="+mn-lt"/>
                <a:ea typeface="+mn-ea"/>
                <a:cs typeface="+mn-cs"/>
              </a:rPr>
              <a:t>1988</a:t>
            </a:r>
            <a:r>
              <a:rPr lang="pl-PL" sz="1200" b="0" i="0" kern="1200" baseline="0" dirty="0" smtClean="0">
                <a:solidFill>
                  <a:schemeClr val="tx1"/>
                </a:solidFill>
                <a:effectLst/>
                <a:latin typeface="+mn-lt"/>
                <a:ea typeface="+mn-ea"/>
                <a:cs typeface="+mn-cs"/>
              </a:rPr>
              <a:t> m. vasara. </a:t>
            </a:r>
            <a:r>
              <a:rPr lang="lt-LT" sz="1200" b="0" i="0" kern="1200" dirty="0" smtClean="0">
                <a:solidFill>
                  <a:schemeClr val="tx1"/>
                </a:solidFill>
                <a:effectLst/>
                <a:latin typeface="+mn-lt"/>
                <a:ea typeface="+mn-ea"/>
                <a:cs typeface="+mn-cs"/>
              </a:rPr>
              <a:t>Bado streikas, kurį centrinėje sostinės aikštėje paskelbė Algimantas Andreika, iškėlęs esminį ir iki tol negirdėtą reikalavimą paleisti iš Rusijos lagerių ir kalėjimų lietuvių politinius kalinius, buvo istorinis įvykis ir nepaprastai drąsus veiksmas, laisvės priešaušryje ypatingai sujudinęs visą Lietuvos atgimimo judėjimą, telkęs ir įkvėpęs žmones nebijoti priešintis ir aktyviais veiksmais reikalauti tikrų laisvės garantijų – nepriklausomybės.</a:t>
            </a:r>
            <a:r>
              <a:rPr lang="lt-LT" dirty="0" smtClean="0"/>
              <a:t/>
            </a:r>
            <a:br>
              <a:rPr lang="lt-LT" dirty="0" smtClean="0"/>
            </a:br>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11</a:t>
            </a:fld>
            <a:endParaRPr lang="lt-LT"/>
          </a:p>
        </p:txBody>
      </p:sp>
    </p:spTree>
    <p:extLst>
      <p:ext uri="{BB962C8B-B14F-4D97-AF65-F5344CB8AC3E}">
        <p14:creationId xmlns:p14="http://schemas.microsoft.com/office/powerpoint/2010/main" val="511113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Honkongo ,,skėčių“ protestai, visuotiniai</a:t>
            </a:r>
            <a:r>
              <a:rPr lang="lt-LT" baseline="0" dirty="0" smtClean="0"/>
              <a:t> streikai</a:t>
            </a:r>
            <a:endParaRPr lang="en-GB" dirty="0"/>
          </a:p>
        </p:txBody>
      </p:sp>
      <p:sp>
        <p:nvSpPr>
          <p:cNvPr id="4" name="Slide Number Placeholder 3"/>
          <p:cNvSpPr>
            <a:spLocks noGrp="1"/>
          </p:cNvSpPr>
          <p:nvPr>
            <p:ph type="sldNum" sz="quarter" idx="10"/>
          </p:nvPr>
        </p:nvSpPr>
        <p:spPr/>
        <p:txBody>
          <a:bodyPr/>
          <a:lstStyle/>
          <a:p>
            <a:fld id="{1F1037CF-105A-4E04-A43E-B0D0A2C18562}" type="slidenum">
              <a:rPr lang="en-GB" smtClean="0"/>
              <a:t>13</a:t>
            </a:fld>
            <a:endParaRPr lang="en-GB"/>
          </a:p>
        </p:txBody>
      </p:sp>
    </p:spTree>
    <p:extLst>
      <p:ext uri="{BB962C8B-B14F-4D97-AF65-F5344CB8AC3E}">
        <p14:creationId xmlns:p14="http://schemas.microsoft.com/office/powerpoint/2010/main" val="1364970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200" b="0" i="0" u="none" strike="noStrike" kern="1200" dirty="0" smtClean="0">
                <a:solidFill>
                  <a:schemeClr val="tx1"/>
                </a:solidFill>
                <a:effectLst/>
                <a:latin typeface="+mn-lt"/>
                <a:ea typeface="+mn-ea"/>
                <a:cs typeface="+mn-cs"/>
                <a:hlinkClick r:id="rId3" tooltip="1946"/>
              </a:rPr>
              <a:t>1946</a:t>
            </a:r>
            <a:r>
              <a:rPr lang="lt-LT" sz="1200" b="0" i="0" kern="1200" dirty="0" smtClean="0">
                <a:solidFill>
                  <a:schemeClr val="tx1"/>
                </a:solidFill>
                <a:effectLst/>
                <a:latin typeface="+mn-lt"/>
                <a:ea typeface="+mn-ea"/>
                <a:cs typeface="+mn-cs"/>
              </a:rPr>
              <a:t> metais SSRS III grupės 4-osios zonos varžybose dalyvavusi bei triumfavusi LTSR rinktinė (tuo metu vienintelė tarp klubinių komandų), sudaryta iš Kauno „Spartako“ ir Kauno „Dinamo“ ekipų</a:t>
            </a:r>
            <a:r>
              <a:rPr lang="lt-LT" sz="1200" b="0" i="0" u="none" strike="noStrike" kern="1200" baseline="30000" dirty="0" smtClean="0">
                <a:solidFill>
                  <a:schemeClr val="tx1"/>
                </a:solidFill>
                <a:effectLst/>
                <a:latin typeface="+mn-lt"/>
                <a:ea typeface="+mn-ea"/>
                <a:cs typeface="+mn-cs"/>
                <a:hlinkClick r:id="rId4"/>
              </a:rPr>
              <a:t>[2]</a:t>
            </a:r>
            <a:r>
              <a:rPr lang="lt-LT" sz="1200" b="0" i="0" kern="1200" dirty="0" smtClean="0">
                <a:solidFill>
                  <a:schemeClr val="tx1"/>
                </a:solidFill>
                <a:effectLst/>
                <a:latin typeface="+mn-lt"/>
                <a:ea typeface="+mn-ea"/>
                <a:cs typeface="+mn-cs"/>
              </a:rPr>
              <a:t>, po metų buvo perkelta į </a:t>
            </a:r>
            <a:r>
              <a:rPr lang="lt-LT" sz="1200" b="0" i="0" u="none" strike="noStrike" kern="1200" dirty="0" smtClean="0">
                <a:solidFill>
                  <a:schemeClr val="tx1"/>
                </a:solidFill>
                <a:effectLst/>
                <a:latin typeface="+mn-lt"/>
                <a:ea typeface="+mn-ea"/>
                <a:cs typeface="+mn-cs"/>
                <a:hlinkClick r:id="rId5" tooltip="Vilnius"/>
              </a:rPr>
              <a:t>Vilnių</a:t>
            </a:r>
            <a:r>
              <a:rPr lang="lt-LT" sz="1200" b="0" i="0" kern="1200" dirty="0" smtClean="0">
                <a:solidFill>
                  <a:schemeClr val="tx1"/>
                </a:solidFill>
                <a:effectLst/>
                <a:latin typeface="+mn-lt"/>
                <a:ea typeface="+mn-ea"/>
                <a:cs typeface="+mn-cs"/>
              </a:rPr>
              <a:t> ir pervadinta „Dinamo“ vardu</a:t>
            </a:r>
            <a:r>
              <a:rPr lang="lt-LT" sz="1200" b="0" i="0" u="none" strike="noStrike" kern="1200" baseline="30000" dirty="0" smtClean="0">
                <a:solidFill>
                  <a:schemeClr val="tx1"/>
                </a:solidFill>
                <a:effectLst/>
                <a:latin typeface="+mn-lt"/>
                <a:ea typeface="+mn-ea"/>
                <a:cs typeface="+mn-cs"/>
                <a:hlinkClick r:id="rId6"/>
              </a:rPr>
              <a:t>[3]</a:t>
            </a:r>
            <a:r>
              <a:rPr lang="lt-LT" sz="1200" b="0" i="0" kern="1200" dirty="0" smtClean="0">
                <a:solidFill>
                  <a:schemeClr val="tx1"/>
                </a:solidFill>
                <a:effectLst/>
                <a:latin typeface="+mn-lt"/>
                <a:ea typeface="+mn-ea"/>
                <a:cs typeface="+mn-cs"/>
              </a:rPr>
              <a:t>. Tai yra laikoma dabartinio Vilniaus „Žalgirio“ klubo istorine pradžia.</a:t>
            </a:r>
          </a:p>
          <a:p>
            <a:r>
              <a:rPr lang="lt-LT" sz="1200" b="0" i="0" kern="1200" dirty="0" smtClean="0">
                <a:solidFill>
                  <a:schemeClr val="tx1"/>
                </a:solidFill>
                <a:effectLst/>
                <a:latin typeface="+mn-lt"/>
                <a:ea typeface="+mn-ea"/>
                <a:cs typeface="+mn-cs"/>
              </a:rPr>
              <a:t>Klubas buvo įkurtas </a:t>
            </a:r>
            <a:r>
              <a:rPr lang="lt-LT" sz="1200" b="0" i="0" u="none" strike="noStrike" kern="1200" dirty="0" smtClean="0">
                <a:solidFill>
                  <a:schemeClr val="tx1"/>
                </a:solidFill>
                <a:effectLst/>
                <a:latin typeface="+mn-lt"/>
                <a:ea typeface="+mn-ea"/>
                <a:cs typeface="+mn-cs"/>
                <a:hlinkClick r:id="rId7" tooltip="1947"/>
              </a:rPr>
              <a:t>1947</a:t>
            </a:r>
            <a:r>
              <a:rPr lang="lt-LT" sz="1200" b="0" i="0" kern="1200" dirty="0" smtClean="0">
                <a:solidFill>
                  <a:schemeClr val="tx1"/>
                </a:solidFill>
                <a:effectLst/>
                <a:latin typeface="+mn-lt"/>
                <a:ea typeface="+mn-ea"/>
                <a:cs typeface="+mn-cs"/>
              </a:rPr>
              <a:t> metais. Vieną sezoną Vilniaus ekipa vadinosi „Dinamo“ vardu, nuo </a:t>
            </a:r>
            <a:r>
              <a:rPr lang="lt-LT" sz="1200" b="0" i="0" u="none" strike="noStrike" kern="1200" dirty="0" smtClean="0">
                <a:solidFill>
                  <a:schemeClr val="tx1"/>
                </a:solidFill>
                <a:effectLst/>
                <a:latin typeface="+mn-lt"/>
                <a:ea typeface="+mn-ea"/>
                <a:cs typeface="+mn-cs"/>
                <a:hlinkClick r:id="rId8" tooltip="1948"/>
              </a:rPr>
              <a:t>1948</a:t>
            </a:r>
            <a:r>
              <a:rPr lang="lt-LT" sz="1200" b="0" i="0" kern="1200" dirty="0" smtClean="0">
                <a:solidFill>
                  <a:schemeClr val="tx1"/>
                </a:solidFill>
                <a:effectLst/>
                <a:latin typeface="+mn-lt"/>
                <a:ea typeface="+mn-ea"/>
                <a:cs typeface="+mn-cs"/>
              </a:rPr>
              <a:t> iki </a:t>
            </a:r>
            <a:r>
              <a:rPr lang="lt-LT" sz="1200" b="0" i="0" u="none" strike="noStrike" kern="1200" dirty="0" smtClean="0">
                <a:solidFill>
                  <a:schemeClr val="tx1"/>
                </a:solidFill>
                <a:effectLst/>
                <a:latin typeface="+mn-lt"/>
                <a:ea typeface="+mn-ea"/>
                <a:cs typeface="+mn-cs"/>
                <a:hlinkClick r:id="rId9" tooltip="1961"/>
              </a:rPr>
              <a:t>1961</a:t>
            </a:r>
            <a:r>
              <a:rPr lang="lt-LT" sz="1200" b="0" i="0" kern="1200" dirty="0" smtClean="0">
                <a:solidFill>
                  <a:schemeClr val="tx1"/>
                </a:solidFill>
                <a:effectLst/>
                <a:latin typeface="+mn-lt"/>
                <a:ea typeface="+mn-ea"/>
                <a:cs typeface="+mn-cs"/>
              </a:rPr>
              <a:t> m. – „Spartaku“, o nuo </a:t>
            </a:r>
            <a:r>
              <a:rPr lang="lt-LT" sz="1200" b="0" i="0" u="none" strike="noStrike" kern="1200" dirty="0" smtClean="0">
                <a:solidFill>
                  <a:schemeClr val="tx1"/>
                </a:solidFill>
                <a:effectLst/>
                <a:latin typeface="+mn-lt"/>
                <a:ea typeface="+mn-ea"/>
                <a:cs typeface="+mn-cs"/>
                <a:hlinkClick r:id="rId10" tooltip="1962"/>
              </a:rPr>
              <a:t>1962</a:t>
            </a:r>
            <a:r>
              <a:rPr lang="lt-LT" sz="1200" b="0" i="0" kern="1200" dirty="0" smtClean="0">
                <a:solidFill>
                  <a:schemeClr val="tx1"/>
                </a:solidFill>
                <a:effectLst/>
                <a:latin typeface="+mn-lt"/>
                <a:ea typeface="+mn-ea"/>
                <a:cs typeface="+mn-cs"/>
              </a:rPr>
              <a:t> m. – „Žalgiriu“. 1947–</a:t>
            </a:r>
            <a:r>
              <a:rPr lang="lt-LT" sz="1200" b="0" i="0" u="none" strike="noStrike" kern="1200" dirty="0" smtClean="0">
                <a:solidFill>
                  <a:schemeClr val="tx1"/>
                </a:solidFill>
                <a:effectLst/>
                <a:latin typeface="+mn-lt"/>
                <a:ea typeface="+mn-ea"/>
                <a:cs typeface="+mn-cs"/>
                <a:hlinkClick r:id="rId11" tooltip="1989"/>
              </a:rPr>
              <a:t>1989</a:t>
            </a:r>
            <a:r>
              <a:rPr lang="lt-LT" sz="1200" b="0" i="0" kern="1200" dirty="0" smtClean="0">
                <a:solidFill>
                  <a:schemeClr val="tx1"/>
                </a:solidFill>
                <a:effectLst/>
                <a:latin typeface="+mn-lt"/>
                <a:ea typeface="+mn-ea"/>
                <a:cs typeface="+mn-cs"/>
              </a:rPr>
              <a:t> m. klubas dalyvavo SSRS čempionatuose. </a:t>
            </a:r>
            <a:r>
              <a:rPr lang="lt-LT" sz="1200" b="0" i="0" u="none" strike="noStrike" kern="1200" dirty="0" smtClean="0">
                <a:solidFill>
                  <a:schemeClr val="tx1"/>
                </a:solidFill>
                <a:effectLst/>
                <a:latin typeface="+mn-lt"/>
                <a:ea typeface="+mn-ea"/>
                <a:cs typeface="+mn-cs"/>
                <a:hlinkClick r:id="rId12" tooltip="1953"/>
              </a:rPr>
              <a:t>1953</a:t>
            </a:r>
            <a:r>
              <a:rPr lang="lt-LT" sz="1200" b="0" i="0" kern="1200" dirty="0" smtClean="0">
                <a:solidFill>
                  <a:schemeClr val="tx1"/>
                </a:solidFill>
                <a:effectLst/>
                <a:latin typeface="+mn-lt"/>
                <a:ea typeface="+mn-ea"/>
                <a:cs typeface="+mn-cs"/>
              </a:rPr>
              <a:t> m. ekipa pirmą kartą rungtyniavo aukščiausiajame SSRS divizione. Sėkmingiausiai SSRS čempionate „Žalgiriui“ susiklostė </a:t>
            </a:r>
            <a:r>
              <a:rPr lang="lt-LT" sz="1200" b="0" i="0" u="none" strike="noStrike" kern="1200" dirty="0" smtClean="0">
                <a:solidFill>
                  <a:schemeClr val="tx1"/>
                </a:solidFill>
                <a:effectLst/>
                <a:latin typeface="+mn-lt"/>
                <a:ea typeface="+mn-ea"/>
                <a:cs typeface="+mn-cs"/>
                <a:hlinkClick r:id="rId13" tooltip="1987"/>
              </a:rPr>
              <a:t>1987</a:t>
            </a:r>
            <a:r>
              <a:rPr lang="lt-LT" sz="1200" b="0" i="0" kern="1200" dirty="0" smtClean="0">
                <a:solidFill>
                  <a:schemeClr val="tx1"/>
                </a:solidFill>
                <a:effectLst/>
                <a:latin typeface="+mn-lt"/>
                <a:ea typeface="+mn-ea"/>
                <a:cs typeface="+mn-cs"/>
              </a:rPr>
              <a:t> m. sezonas, kuriame vilniečiai iškovojo bronzos medalius, į priekį praleidę tik </a:t>
            </a:r>
            <a:r>
              <a:rPr lang="lt-LT" sz="1200" b="0" i="0" u="none" strike="noStrike" kern="1200" dirty="0" smtClean="0">
                <a:solidFill>
                  <a:schemeClr val="tx1"/>
                </a:solidFill>
                <a:effectLst/>
                <a:latin typeface="+mn-lt"/>
                <a:ea typeface="+mn-ea"/>
                <a:cs typeface="+mn-cs"/>
                <a:hlinkClick r:id="rId14" tooltip="FK Spartak Moskva"/>
              </a:rPr>
              <a:t>Maskvos „Spartaką“</a:t>
            </a:r>
            <a:r>
              <a:rPr lang="lt-LT" sz="1200" b="0" i="0" kern="1200" dirty="0" smtClean="0">
                <a:solidFill>
                  <a:schemeClr val="tx1"/>
                </a:solidFill>
                <a:effectLst/>
                <a:latin typeface="+mn-lt"/>
                <a:ea typeface="+mn-ea"/>
                <a:cs typeface="+mn-cs"/>
              </a:rPr>
              <a:t> ir </a:t>
            </a:r>
            <a:r>
              <a:rPr lang="lt-LT" sz="1200" b="0" i="0" u="none" strike="noStrike" kern="1200" dirty="0" smtClean="0">
                <a:solidFill>
                  <a:schemeClr val="tx1"/>
                </a:solidFill>
                <a:effectLst/>
                <a:latin typeface="+mn-lt"/>
                <a:ea typeface="+mn-ea"/>
                <a:cs typeface="+mn-cs"/>
                <a:hlinkClick r:id="rId15" tooltip="FK Dnìpro Dnìpropetrovsʹk"/>
              </a:rPr>
              <a:t>Dnepropetrovsko „Dneprą“</a:t>
            </a:r>
            <a:r>
              <a:rPr lang="lt-LT" sz="1200" b="0" i="0" kern="1200" dirty="0" smtClean="0">
                <a:solidFill>
                  <a:schemeClr val="tx1"/>
                </a:solidFill>
                <a:effectLst/>
                <a:latin typeface="+mn-lt"/>
                <a:ea typeface="+mn-ea"/>
                <a:cs typeface="+mn-cs"/>
              </a:rPr>
              <a:t>.</a:t>
            </a:r>
          </a:p>
          <a:p>
            <a:r>
              <a:rPr lang="lt-LT" sz="1200" b="0" i="0" kern="1200" dirty="0" smtClean="0">
                <a:solidFill>
                  <a:schemeClr val="tx1"/>
                </a:solidFill>
                <a:effectLst/>
                <a:latin typeface="+mn-lt"/>
                <a:ea typeface="+mn-ea"/>
                <a:cs typeface="+mn-cs"/>
              </a:rPr>
              <a:t>1978 metais „Žalgiris“ įsitvirtino Pirmoje lygoje (7 vieta). Iki 1981 metų žalgiriečiai buvo jos tvirti vidutiniokai, o 1982 metais pasiryžo įkopti į Aukščiausiąją lygą ir pasiekė šį tikslą, užėmė Pirmoje lygoje pirmąją vietą (papildomose rungtynėse Simferopolyje 1:0 po S. Jakubausko gražaus įvarčio nugalėjo Kišiniovo „Nistru“ ekipą).</a:t>
            </a:r>
          </a:p>
          <a:p>
            <a:r>
              <a:rPr lang="lt-LT" sz="1200" b="0" i="0" kern="1200" dirty="0" smtClean="0">
                <a:solidFill>
                  <a:schemeClr val="tx1"/>
                </a:solidFill>
                <a:effectLst/>
                <a:latin typeface="+mn-lt"/>
                <a:ea typeface="+mn-ea"/>
                <a:cs typeface="+mn-cs"/>
              </a:rPr>
              <a:t>Mažaisiais aukso medaliais už pirmąją vietą buvo įvertinti ne tik treneriai B. Zelkevičius, S. Ramelis, G. Kalėdinskas, bet ir puikiu žaidimu įgalinę komandą kopti į viršų S. Danisevičius, S. Jakubauskas (23 įvarčiai), V. Rasiukas, K. Latoža, V. Kasparavičius, vartininkas V. Jurkus, R. Turskis, A. Janonis, A. Mackevičius, E. Malkevičius, S. Baranauskas, K. Gražulis ir kiti.</a:t>
            </a:r>
          </a:p>
          <a:p>
            <a:r>
              <a:rPr lang="lt-LT" sz="1200" b="0" i="0" kern="1200" dirty="0" smtClean="0">
                <a:solidFill>
                  <a:schemeClr val="tx1"/>
                </a:solidFill>
                <a:effectLst/>
                <a:latin typeface="+mn-lt"/>
                <a:ea typeface="+mn-ea"/>
                <a:cs typeface="+mn-cs"/>
              </a:rPr>
              <a:t>Prieš 1983 metų sezono Aukščiausioje lygoje startą Lietuvą supurtė konfliktas „Žalgiryje“: žaidėjų iniciatyvinė grupė pareikalavo atsistatydinti trenerį B. Zelkevičių, apkaltinusi jį paėmus sau per didelę dalį komandai skirtų dovanų ir apdovanojimų. Žaidėjų noras buvo patenkintas, treneriu tapo A. Liubinskas.</a:t>
            </a:r>
          </a:p>
          <a:p>
            <a:r>
              <a:rPr lang="lt-LT" sz="1200" b="0" i="0" kern="1200" dirty="0" smtClean="0">
                <a:solidFill>
                  <a:schemeClr val="tx1"/>
                </a:solidFill>
                <a:effectLst/>
                <a:latin typeface="+mn-lt"/>
                <a:ea typeface="+mn-ea"/>
                <a:cs typeface="+mn-cs"/>
              </a:rPr>
              <a:t>Startas buvo atsargus. Vienodu rezultatu 0:0 sužaista Taškente su „Pachtakoru“, Leningrade su „Zenitu“, Vilniuje su Tbilisio „Dinamo“. Ketvirtose rungtynėse namie su Baku „Neftči“ K.Gražulis įmušė pirmą „Žalgirio“ įvartį, kuris atnešė pergalę 1:0. Toliau būta pergalių, neišvengta ir nesėkmių, bet kaip stebuklingoje pasakoje žalgiriečiai tapo pirmojo rato nugalėtojais, pavergė visos Tarybų Sąjungos futbolo gerbėjus darniu, apgalvotu ir korektišku žaidimu.</a:t>
            </a:r>
          </a:p>
          <a:p>
            <a:r>
              <a:rPr lang="lt-LT" sz="1200" b="0" i="0" kern="1200" dirty="0" smtClean="0">
                <a:solidFill>
                  <a:schemeClr val="tx1"/>
                </a:solidFill>
                <a:effectLst/>
                <a:latin typeface="+mn-lt"/>
                <a:ea typeface="+mn-ea"/>
                <a:cs typeface="+mn-cs"/>
              </a:rPr>
              <a:t>Pirmoje vietoje išsilaikyta trumpai, nes traumą gavo pagrindinis vartininkas V.Jurkus, o tinkamos pamainos jam tada dar nebuvo. Vis dėlto galutinė penktoji vieta – aukščiausias ligi tol Lietuvos futbolo pasiekimas ir didelė viltis ateičiai. Tame sezone komandoje sėkmingai debiutavo A. Narbekovas, R. Mažeikis, V. Buzmakovas. Paskutines, 515 rungtynes „Žalgiryje“ sužaidė Kęstutis Latoža (Kutaisyje). Jis iki šiol išlieka pirmasis pagal sužaistų Vilniaus reprezentacinėje komandoje rungtynių skaičių.</a:t>
            </a:r>
          </a:p>
          <a:p>
            <a:r>
              <a:rPr lang="lt-LT" sz="1200" b="0" i="0" kern="1200" dirty="0" smtClean="0">
                <a:solidFill>
                  <a:schemeClr val="tx1"/>
                </a:solidFill>
                <a:effectLst/>
                <a:latin typeface="+mn-lt"/>
                <a:ea typeface="+mn-ea"/>
                <a:cs typeface="+mn-cs"/>
              </a:rPr>
              <a:t>1984 metų sezoną žalgiriečiai baigė devinti tarp 18 komandų, bet nudžiugino pergalėmis prieš Kijevo „Dinamo“ (1:0 namie), Maskvos „Spartaką“ (du kartus po 2:1), Maskvos „Dinamo“ (1:0 namie, 2:1 Maskvoje). Komandoje debiutavo V. Ivanauskas.</a:t>
            </a:r>
          </a:p>
          <a:p>
            <a:r>
              <a:rPr lang="lt-LT" sz="1200" b="0" i="0" kern="1200" dirty="0" smtClean="0">
                <a:solidFill>
                  <a:schemeClr val="tx1"/>
                </a:solidFill>
                <a:effectLst/>
                <a:latin typeface="+mn-lt"/>
                <a:ea typeface="+mn-ea"/>
                <a:cs typeface="+mn-cs"/>
              </a:rPr>
              <a:t>1985 metų sezonas vėl prasidėjo maištu komandoje. Ta pati iniciatyvinė grupė, kuri neseniai nuėmė B. Zelkevičių, dabar reikalavo jį grąžinti vietoje A. Liubinsko. Sezono pradžia, suprantama, prisvilo.</a:t>
            </a:r>
          </a:p>
          <a:p>
            <a:r>
              <a:rPr lang="lt-LT" sz="1200" b="0" i="0" kern="1200" dirty="0" smtClean="0">
                <a:solidFill>
                  <a:schemeClr val="tx1"/>
                </a:solidFill>
                <a:effectLst/>
                <a:latin typeface="+mn-lt"/>
                <a:ea typeface="+mn-ea"/>
                <a:cs typeface="+mn-cs"/>
              </a:rPr>
              <a:t>Sugrįžus B. Zelkevičiui ne iš karto, o palaipsniui žaidimas gerėjo. Teko pergyventi 11 turą, kai „Žalgiris“ namie pralaimėjo 1:5 Maskvos „Dinamo“ ir buvo paskutinis lentelėje. Po pergalės dvyliktame ture prieš Donecko „Šachtiorą“ 1:0 prasidėjo „Žalgirio“ atgimimas. 12 rungtynių be pralaimėjimo, ir „Žalgiris“ – jau šeštas. Galutinė septintoji vieta atrodė visai gražiai.</a:t>
            </a:r>
          </a:p>
          <a:p>
            <a:r>
              <a:rPr lang="lt-LT" sz="1200" b="0" i="0" kern="1200" dirty="0" smtClean="0">
                <a:solidFill>
                  <a:schemeClr val="tx1"/>
                </a:solidFill>
                <a:effectLst/>
                <a:latin typeface="+mn-lt"/>
                <a:ea typeface="+mn-ea"/>
                <a:cs typeface="+mn-cs"/>
              </a:rPr>
              <a:t>1986 metų pagrindinis akcentas – fantastiška pergalė 3:0 lapkričio 17 dieną Kijeve prieš kovojusį dėl čempionų vardo „Dinamo“. A. Mackevičiaus, K. Ruzgio, I. Pankratjevo taiklūs smūgiai leido pasiekti tai, kas atrodė neįmanoma. Galutinė vieta – aštuntoji.</a:t>
            </a:r>
          </a:p>
          <a:p>
            <a:r>
              <a:rPr lang="lt-LT" sz="1200" b="0" i="0" kern="1200" dirty="0" smtClean="0">
                <a:solidFill>
                  <a:schemeClr val="tx1"/>
                </a:solidFill>
                <a:effectLst/>
                <a:latin typeface="+mn-lt"/>
                <a:ea typeface="+mn-ea"/>
                <a:cs typeface="+mn-cs"/>
              </a:rPr>
              <a:t>1987 metais šventėme žalgiriečių bronzos medalius TSRS čempionate ir auksą Universiadoje Zagrebe, kur jie atstovavo visai TSRS studentijai, bet žaidė žaliai baltais dryžuotais „Žalgirio“ marškinėliais.</a:t>
            </a:r>
          </a:p>
          <a:p>
            <a:r>
              <a:rPr lang="lt-LT" sz="1200" b="0" i="0" kern="1200" dirty="0" smtClean="0">
                <a:solidFill>
                  <a:schemeClr val="tx1"/>
                </a:solidFill>
                <a:effectLst/>
                <a:latin typeface="+mn-lt"/>
                <a:ea typeface="+mn-ea"/>
                <a:cs typeface="+mn-cs"/>
              </a:rPr>
              <a:t>Sėkmingiausio Lietuvos futbolo istorijoje sezono didvyriai: treneriai B. Zelkevičius, G. Kalėdinskas, E. Riabovas, V. Jančiauskas, vartininkai V. Jurkus ir A. Kalinauskas, aikštės žaidėjai A.Narbekovas (16 įvarčių čempionate), V. Rasiukas, S. Jakubauskas, A. Janonis, R. Mažeikis, V. Sukristovas, S. Baranauskas, I. Pankratjevas, V. Ivanauskas, V. Buzmakovas, K. Ruzgys, A. Mackevičius. Ryškiausi akcentai – pergalės Vilniuje prieš Maskvos „Spartaką“ (5:2), Maskvos CSKA (3:0) ir Maskvos „Dinamo“ (4:0).</a:t>
            </a:r>
          </a:p>
          <a:p>
            <a:r>
              <a:rPr lang="lt-LT" sz="1200" b="0" i="0" kern="1200" dirty="0" smtClean="0">
                <a:solidFill>
                  <a:schemeClr val="tx1"/>
                </a:solidFill>
                <a:effectLst/>
                <a:latin typeface="+mn-lt"/>
                <a:ea typeface="+mn-ea"/>
                <a:cs typeface="+mn-cs"/>
              </a:rPr>
              <a:t>1988 metai leido „Žalgiriui“ aukščiausiai klubo istorijoje įkopti TSRS taurėje – į pusfinalį. Deja, kelią į finalą užtvėrė Charkovo „Metalistas“, laimėjęs Vilniuje rezultatu 2:1, o vėliau iškovojęs ir taurę.</a:t>
            </a:r>
          </a:p>
          <a:p>
            <a:r>
              <a:rPr lang="lt-LT" sz="1200" b="0" i="0" kern="1200" dirty="0" smtClean="0">
                <a:solidFill>
                  <a:schemeClr val="tx1"/>
                </a:solidFill>
                <a:effectLst/>
                <a:latin typeface="+mn-lt"/>
                <a:ea typeface="+mn-ea"/>
                <a:cs typeface="+mn-cs"/>
              </a:rPr>
              <a:t>TSRS čempionate „Žalgiris“ penktas. Debiutas UEFA taurėje gerai prasidėjo Vilniuje (2:0 prieš „Austria“ ekipą), bet liūdnai baigėsi Vienoje (2:5).</a:t>
            </a:r>
          </a:p>
          <a:p>
            <a:r>
              <a:rPr lang="lt-LT" sz="1200" b="0" i="0" kern="1200" dirty="0" smtClean="0">
                <a:solidFill>
                  <a:schemeClr val="tx1"/>
                </a:solidFill>
                <a:effectLst/>
                <a:latin typeface="+mn-lt"/>
                <a:ea typeface="+mn-ea"/>
                <a:cs typeface="+mn-cs"/>
              </a:rPr>
              <a:t>1988 metais keli žalgiriečiai pasipuošė medaliais TSRS rinktinių sudėtyje: V.Sukristovas gavo Europos čempionato sidabrą, o A. Narbekovas ir A. Janonis parsivežė iš Seulo olimpinį auksą.</a:t>
            </a:r>
          </a:p>
          <a:p>
            <a:r>
              <a:rPr lang="lt-LT" sz="1200" b="0" i="0" kern="1200" dirty="0" smtClean="0">
                <a:solidFill>
                  <a:schemeClr val="tx1"/>
                </a:solidFill>
                <a:effectLst/>
                <a:latin typeface="+mn-lt"/>
                <a:ea typeface="+mn-ea"/>
                <a:cs typeface="+mn-cs"/>
              </a:rPr>
              <a:t>1989 metų sezonas buvo paskutinis, kurį „Žalgiris“ TSRS čempionate sužaidė iki galo. Galutinė ketvirtoji vieta, kurią žalgiriečiai užsitikrino įveikdami paskutinėse rungtynėse Vilniuje 2:1 naujuosius čempionus Maskvos spartakiečius, nuteikė labai maloniai. „Žalgiris“ savo stadione nepralaimėjo nė vienerių čempionato rungtynių: 10 pergalių, 5 lygiosios.</a:t>
            </a:r>
          </a:p>
          <a:p>
            <a:r>
              <a:rPr lang="lt-LT" sz="1200" b="0" i="0" kern="1200" dirty="0" smtClean="0">
                <a:solidFill>
                  <a:schemeClr val="tx1"/>
                </a:solidFill>
                <a:effectLst/>
                <a:latin typeface="+mn-lt"/>
                <a:ea typeface="+mn-ea"/>
                <a:cs typeface="+mn-cs"/>
              </a:rPr>
              <a:t>UEFA taurėje įveiktas pirmasis barjeras – Geteborgo IFK klubas (2:0 Vilniuje, 0:1 svečiuose). Pergalingus įvarčius į švedų klubo vartus įmušė R. Fridrikas. Deja, Belgrado „Crvena Zvezda“ buvo per stipri (1:4 ir 0:1).</a:t>
            </a:r>
          </a:p>
          <a:p>
            <a:r>
              <a:rPr lang="lt-LT" sz="1200" b="0" i="0" kern="1200" dirty="0" smtClean="0">
                <a:solidFill>
                  <a:schemeClr val="tx1"/>
                </a:solidFill>
                <a:effectLst/>
                <a:latin typeface="+mn-lt"/>
                <a:ea typeface="+mn-ea"/>
                <a:cs typeface="+mn-cs"/>
              </a:rPr>
              <a:t>1990 metais spėjus sužaisti vos vienerias rungtynes Odesoje (kovo 9 d. 0:1 pralaimėta „Černomorecui“) Vilniaus „Žalgirio“ meistrų komandos istorija nutrūko, kaip kartais trūksta smuiko styga, grojanti nuostabią melodiją. Kovo 11 d. Lietuvos Aukščiausioji Taryba atkūrė Lietuvos nepriklausomybę ir „Žalgiris" nusprendė pasitraukti iš SSRS pirmenybių.</a:t>
            </a:r>
          </a:p>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14</a:t>
            </a:fld>
            <a:endParaRPr lang="lt-LT"/>
          </a:p>
        </p:txBody>
      </p:sp>
    </p:spTree>
    <p:extLst>
      <p:ext uri="{BB962C8B-B14F-4D97-AF65-F5344CB8AC3E}">
        <p14:creationId xmlns:p14="http://schemas.microsoft.com/office/powerpoint/2010/main" val="3560506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Sovietų okupacijos metais Lietuvos laisvės ir tikėjimo simboliu tapęs Kauno „Žalgirio“ klubas SSRS pirmenybėse iškovojo penkis čempiono titulus.</a:t>
            </a:r>
          </a:p>
          <a:p>
            <a:r>
              <a:rPr lang="lt-LT" dirty="0" smtClean="0"/>
              <a:t>SSRS čempionu „Žalgiris“ tapo 1947, 1951, </a:t>
            </a:r>
            <a:r>
              <a:rPr lang="lt-LT" b="1" dirty="0" smtClean="0"/>
              <a:t>1985, 1986 ir 1987 </a:t>
            </a:r>
            <a:r>
              <a:rPr lang="lt-LT" dirty="0" smtClean="0"/>
              <a:t>m. Kauniečiai septynis sykius tapo vicečempionais. „Žalgiris“ – antras daugiausia titulų ir daugiausia kartų finale rungtyniavęs SSRS klubas, kurį lenkia tik 24 kartus čempione tapusi CSKA komanda.</a:t>
            </a:r>
          </a:p>
          <a:p>
            <a:endParaRPr lang="lt-LT" dirty="0" smtClean="0"/>
          </a:p>
          <a:p>
            <a:r>
              <a:rPr lang="lt-LT" dirty="0" smtClean="0"/>
              <a:t>Daugiau: https://www.krepsinis.net/naujiena/istorinis-ivykis-kaip-zalgiris-1987-m-laimejo-musius-su-cska-aiksteje-ir-uz-jos-ribu/243985?utm_source=copy&amp;utm_medium=txt&amp;utm_campaign=copy-txt</a:t>
            </a:r>
          </a:p>
          <a:p>
            <a:endParaRPr lang="lt-LT" dirty="0" smtClean="0"/>
          </a:p>
          <a:p>
            <a:r>
              <a:rPr lang="lt-LT" dirty="0" smtClean="0"/>
              <a:t>Daugiau: https://www.krepsinis.net/naujiena/istorinis-ivykis-kaip-zalgiris-1987-m-laimejo-musius-su-cska-aiksteje-ir-uz-jos-ribu/243985?utm_source=copy&amp;utm_medium=txt&amp;utm_campaign=copy-txt</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15</a:t>
            </a:fld>
            <a:endParaRPr lang="lt-LT"/>
          </a:p>
        </p:txBody>
      </p:sp>
    </p:spTree>
    <p:extLst>
      <p:ext uri="{BB962C8B-B14F-4D97-AF65-F5344CB8AC3E}">
        <p14:creationId xmlns:p14="http://schemas.microsoft.com/office/powerpoint/2010/main" val="6879637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Honkongo ,,skėčių“ protestai, visuotiniai</a:t>
            </a:r>
            <a:r>
              <a:rPr lang="lt-LT" baseline="0" dirty="0" smtClean="0"/>
              <a:t> streikai</a:t>
            </a:r>
          </a:p>
          <a:p>
            <a:r>
              <a:rPr lang="lt-LT" baseline="0" dirty="0" smtClean="0"/>
              <a:t>Baltarusija, 2011, tylieji protestai:</a:t>
            </a:r>
          </a:p>
          <a:p>
            <a:r>
              <a:rPr lang="lt-LT" sz="1200" b="0" i="0" kern="1200" dirty="0" smtClean="0">
                <a:solidFill>
                  <a:schemeClr val="tx1"/>
                </a:solidFill>
                <a:effectLst/>
                <a:latin typeface="+mn-lt"/>
                <a:ea typeface="+mn-ea"/>
                <a:cs typeface="+mn-cs"/>
              </a:rPr>
              <a:t>Riaušių milicija užblokavo kelius į sostinės Minsko centrinę aikštę, kur susirinko keli šimtai žmonių, atsiliepusių į internetu paskelbtus raginimus trečiadienių vakarais reikšti protestus plojimu. Milicija sulaikė apie 50 žmonių, įskaitant moteris ir nepilnamečius, kurie buvo nutempti į laukiančius mikroautobusus. Daugelis protestuotojų plojo, naudodami naująją opozicijos taktiką reikšti nepasitenkinimui jau 17 metų trunkančiu A.Lukašenkos valdymu. Vairuotojai prisidėjo prie protestų, leisdami savo automobiliuose Sovietų Sąjungos laikų legendinio roko atlikėjo Viktoro Cojaus garsią dainą "My ždem peremen" ("Mes laukiame permainų"). Ši daina buvo itin populiari prieš Sovietų Sąjungos subyrėjimą. Dabar ji tapo Baltarusijos opozicijos neoficialiu himnu, tad kelias pastarąsias savaites ji ir kelios kitos Rusijos bei Baltarusijos roko atlikėjų dainos nebebuvo leidžiamos vyriausybės kontroliuojamų radijo stočių. Tačiau šįsyk tvarkos saugotojai nelietė spaudos atstovų, nors buvo sulaikytas vienas fotokorespondentas.</a:t>
            </a:r>
            <a:r>
              <a:rPr lang="lt-LT" dirty="0" smtClean="0"/>
              <a:t/>
            </a:r>
            <a:br>
              <a:rPr lang="lt-LT" dirty="0" smtClean="0"/>
            </a:br>
            <a:r>
              <a:rPr lang="lt-LT" dirty="0" smtClean="0"/>
              <a:t/>
            </a:r>
            <a:br>
              <a:rPr lang="lt-LT" dirty="0" smtClean="0"/>
            </a:br>
            <a:r>
              <a:rPr lang="lt-LT" sz="1200" b="0" i="0" kern="1200" dirty="0" smtClean="0">
                <a:solidFill>
                  <a:schemeClr val="tx1"/>
                </a:solidFill>
                <a:effectLst/>
                <a:latin typeface="+mn-lt"/>
                <a:ea typeface="+mn-ea"/>
                <a:cs typeface="+mn-cs"/>
              </a:rPr>
              <a:t>Skaitykite daugiau: </a:t>
            </a:r>
            <a:r>
              <a:rPr lang="lt-LT" sz="1200" b="0" i="0" u="none" strike="noStrike" kern="1200" dirty="0" smtClean="0">
                <a:solidFill>
                  <a:schemeClr val="tx1"/>
                </a:solidFill>
                <a:effectLst/>
                <a:latin typeface="+mn-lt"/>
                <a:ea typeface="+mn-ea"/>
                <a:cs typeface="+mn-cs"/>
                <a:hlinkClick r:id="rId3"/>
              </a:rPr>
              <a:t>https://www.delfi.lt/news/daily/world/per-tyliojo-protesto-akcija-minske-sulaikyta-apie-50-zmoniu.d?id=47820309</a:t>
            </a:r>
            <a:r>
              <a:rPr lang="lt-LT" dirty="0" smtClean="0"/>
              <a:t/>
            </a:r>
            <a:br>
              <a:rPr lang="lt-LT" dirty="0" smtClean="0"/>
            </a:br>
            <a:endParaRPr lang="en-GB" dirty="0"/>
          </a:p>
        </p:txBody>
      </p:sp>
      <p:sp>
        <p:nvSpPr>
          <p:cNvPr id="4" name="Slide Number Placeholder 3"/>
          <p:cNvSpPr>
            <a:spLocks noGrp="1"/>
          </p:cNvSpPr>
          <p:nvPr>
            <p:ph type="sldNum" sz="quarter" idx="10"/>
          </p:nvPr>
        </p:nvSpPr>
        <p:spPr/>
        <p:txBody>
          <a:bodyPr/>
          <a:lstStyle/>
          <a:p>
            <a:fld id="{1F1037CF-105A-4E04-A43E-B0D0A2C18562}" type="slidenum">
              <a:rPr lang="en-GB" smtClean="0"/>
              <a:t>16</a:t>
            </a:fld>
            <a:endParaRPr lang="en-GB"/>
          </a:p>
        </p:txBody>
      </p:sp>
    </p:spTree>
    <p:extLst>
      <p:ext uri="{BB962C8B-B14F-4D97-AF65-F5344CB8AC3E}">
        <p14:creationId xmlns:p14="http://schemas.microsoft.com/office/powerpoint/2010/main" val="1467812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Spalio 24 dieną Lietuvos Respublikos Seime įvyko konferencija „Etnokultūrinio sąjūdžio ištakos, raida ir reikšmė“, skirta Lietuvos valstybės atkūrimo 100-mečiui ir folklorinio judėjimo bei žygeivystės 50-mečiui. Konferenciją organizavo Lietuvos Respublikos Seimo Kultūros komitetas ir Etninės kultūros globos taryba.</a:t>
            </a:r>
          </a:p>
          <a:p>
            <a:endParaRPr lang="lt-LT" dirty="0" smtClean="0"/>
          </a:p>
          <a:p>
            <a:endParaRPr lang="lt-LT" dirty="0" smtClean="0"/>
          </a:p>
          <a:p>
            <a:r>
              <a:rPr lang="lt-LT" dirty="0" smtClean="0"/>
              <a:t>Konferencijoje keltas tikslas – atkreipti visuomenės ir politikų dėmesį į folklorinių ansamblių, kraštotyrininkų bei žygeivių judėjimo reikšmę išsivaduojant Lietuvai iš sovietinio režimo. Konferencijoje pranešimus skaitė mokslininkai, tiriantys etnokultūrinio sąjūdžio ypatumus, folklorinių ansamblių, žygeivių, kraštotyrininkų ir ramuviečių judėjimo pradininkai, aktyvūs dalyviai. Aptarta šio judėjimo reikšmė ir prasmė Lietuvos istorijoje. Dalyvavo apie 100 žmonių.</a:t>
            </a:r>
          </a:p>
          <a:p>
            <a:endParaRPr lang="lt-LT" dirty="0" smtClean="0"/>
          </a:p>
          <a:p>
            <a:r>
              <a:rPr lang="lt-LT" dirty="0" smtClean="0"/>
              <a:t>Konferencijos dalyvius pasveikino Seimo Kultūros komiteto narys Stasys Tumėnas. Jis atkreipė dėmesį į tai, kad folklorininkai ir žygeiviai sovietmečiu buvo tylieji rezistentai, Sąjūdžio šaukliai. Seimo Švietimo ir mokslo komiteto narė Aušra Papirtienė taip pat pripažino folklorinio judėjimo reikšmę išsaugant tradicijos gyvastį bei tautinį sąmoningumą sovietmečiu. Seimo Kultūros komiteto narys ir Seimo Laikinosios etninės kultūros grupės primininkas Robertas Šarknickas pabrėžė, kad šiandieninėje situacijoje būtina surasti vietą etninei kultūrai švietimo sistemoje. Seimo narys Mindaugas Puidokas taip pat pastebėjo, kad būtini politiniai sprendimai, orientuoti į etninės kultūros saugojimą ir aktualinimą. Etninės kultūros globos tarybos pirmininkė Dalia Urbanavičienė pakvietė folkloro ansamblių, žygeivių, kraštotyrininkų ir ramuviečių judėjimo dalyvius bei šio judėjimo tyrėjus pasidalinti mintimis apie jo reikšmę Lietuvai išsivaduojant iš sovietinio režimo.</a:t>
            </a:r>
          </a:p>
          <a:p>
            <a:endParaRPr lang="lt-LT" dirty="0" smtClean="0"/>
          </a:p>
          <a:p>
            <a:r>
              <a:rPr lang="lt-LT" dirty="0" smtClean="0"/>
              <a:t>Sovietmečiu kilusį folklorinį, ramuviečių, žygeivių judėjimą tirianti prof. dr. Ainė Ramonaitė akcentavo, kad dalyvavimas šiame judėjime to meto žmonėms buvo galimybė atsiriboti nuo sovietinės visuomenės, sovietinių ritualų ir kartu kurti savo, alternatyvų pasaulį, kuriame jie galėjo jaustis oriai. A. Ramonaitės teigimu, šis alternatyvus etnokultūrinis judėjimas buvo svarbus veiksnys, nuo kurio prasidėjo sovietinės sistemos griūtis: neatsitiktinai pirmasis Sąjūdžio mitingas  įvyko savaitė po festivalio „Skamba skamba kankliai“.</a:t>
            </a:r>
          </a:p>
          <a:p>
            <a:endParaRPr lang="lt-LT" dirty="0" smtClean="0"/>
          </a:p>
          <a:p>
            <a:r>
              <a:rPr lang="lt-LT" dirty="0" smtClean="0"/>
              <a:t>Konferencijos pranešėjų, kurie buvo aktyvūs folkloro ansamblių, žygeivių, kraštotyrininkų ir ramuviečių judėjimo dalyviai nuo pat šio judėjimo ištakų, pasisakymai buvo jausmingi ir įkvepiantys. Vienas iš Vilniaus universiteto kraštotyrininkų ramuvos kūrėjų, poetas Vladas Braziūnas sujaudino savo prisiminimais apie tai, ką reiškė anuometiniam jaunam žmogui paslapčia, už uždangstytų langų dainuoti „Lietuva brangi“. Kitas kraštotyros judėjimo iniciatorius. Ilgametis VU kraštotyrininkų ramuvos vadas Venantas Mačiekus papasakojo, kad jo poreikis užsiimti šia veikla kilo ne šiaip sau – o kasdien susiduriant su niekinamu požiūriu į lietuvių kultūrą. Prof. dr. Valentinas Baltrūnas papasakojo apie 1966 metais žygeivių Punioje pasirašytą sutartį, kurioje išreikštas atsiribojimas nuo sovietinio turizmo. Sutartyje įtvirtinta, kad žygeiviu gali vadintis tik tas, kuris aktyviai tyrinėja savo kraštą, užsiima kraštotyros veikla. Nijolė Balčiūnienė pastebėjo, kad didžiai klysta tie, kurie folkloro ansamblių ir žygeivių judėjimą laiko sovietinės sistemos dalimi. „Taip teigiantys nežino, kaip mes iš tiesų jautėmės, – sakė N. Balčiūnienė. – Mes duodavome žygeivio priesaiką suklaupę ant kelių prieš piliakalnį. Kiekvienas žygis turėjo tikslą ką nors duoti Lietuvai. Po žygio mes – jauni studentai – sukviesdavome vietinius žmones ir pasakodavome jiems tai, apie ką visi bijojo kalbėti. Mes lankėme Punsko, Gervėčių, Pelesos lietuvius, stengdamiesi palaikyti jų tautinę dvasią“. Antanas Gudelis atskleidė, ką jam anuomet reiškė dalyvavimas Rasos šventėse: „Mes buvome taip „atsikandę“ švenčių be šventumo ir taip troškome tikros šventės, kurioje būtų tikro šventumo. Rasos šventė išties buvo didžiausias jaunystės įvykis.“ Ramunė Vėliuvienė taip pat pastebėjo, kad dalyvavimas kraštotyros veikloje anuometiniam jaunam žmogui buvo labai gili patirtis. Lina Petrošienė pasidalino įžvalgomis, kaip folkloro ansamblių judėjimas vyko kitame Lietuvos gale – Klaipėdoje.</a:t>
            </a:r>
          </a:p>
          <a:p>
            <a:endParaRPr lang="lt-LT" dirty="0" smtClean="0"/>
          </a:p>
          <a:p>
            <a:r>
              <a:rPr lang="lt-LT" dirty="0" smtClean="0"/>
              <a:t>Ilgus metus VU folkloro ansambliui „Ratilio“ vadovavusi Zita Kelmickaitė pasakojo, kad nors folklorininkai anuomet ir nenorėjo eiti į derybas su valdžia, vis dėlto be jos išsiversti buvo neįmanoma – su valdžia buvo būtina derintis ir „išsukti uodegą“ žinant ar nujaučiant, ką galima, o ko negalima oficialiai rodyti. Beje, pasak Z. Kelmickaitės, dėl vienos ar dėl kitos priežasties valdžia folklorui anuomet skyrė daugiau dėmesio nei šiandien. O ir visuomenės domėjimasis buvo didžiulis  – į „Ratilio“ koncertus susirinkdavo tiek žmonių, jog lūždavo durys.</a:t>
            </a:r>
          </a:p>
          <a:p>
            <a:endParaRPr lang="lt-LT" dirty="0" smtClean="0"/>
          </a:p>
          <a:p>
            <a:r>
              <a:rPr lang="lt-LT" dirty="0" smtClean="0"/>
              <a:t>Rūta Vildžiūnienė atkreipė dėmesį į šių dienų skaudžią aktualiją – nykstantį dainavimo kartu fenomeną. Ji atkreipė dėmesį, kad dar 1974 metais grįžtantiems iš repeticijos folkloro ansamblio dalyviams buvo natūralu dainuoti mieste, troleibuse. „Dainuodami mes patenkinome autentiškos būties troškulį, buvome kupini savigarbos. Ir niekas niekada nieko nereplikavo. Buvo juntamas visuomenės supratimas, kad daina yra šventa“, – teigė R. Vildžiūnienė ir pridūrė, kad tai buvo ir protestas prieš oficiozinę pompastiką. Ji išsakė mintį, kad ir šiandien vertėtų atsigręžti į nescenines folkloro formas: esminis folkloro tikslas nėra sužavėti, padaryti įspūdį; folkloro tikslas yra kurti ontologinį saugumą jį dainuojantiems; folklorą reikia ne atlikti, o su juo gyventi.</a:t>
            </a:r>
          </a:p>
          <a:p>
            <a:endParaRPr lang="lt-LT" dirty="0" smtClean="0"/>
          </a:p>
          <a:p>
            <a:endParaRPr lang="lt-LT" dirty="0" smtClean="0"/>
          </a:p>
          <a:p>
            <a:r>
              <a:rPr lang="lt-LT" dirty="0" smtClean="0"/>
              <a:t>Konferencijos pabaigoje vyko prof. habil. dr. Daivos Vyčinienės vadovaujama diskusija „Folklorinis judėjimas prieš ir po Lietuvos Nepriklausomybės atgavimo“. Prof. dr. Rytis Ambrazevičius atkreipė dėmesį į tai, kad šiandien etninė kultūra išgyvena ne pačius geriausius laikus: daug kam etninės kultūros simboliais yra tapusios vyžos, klumpakojis ir cepelinai, o etnologija kai kurių visuomenės veikėjų gretinama su tokiais pseudomokslais kaip, pvz., chiromantija. Tuo tarpu Lietuvos nacionalinio kultūros centro direktoriaus pavaduotojos Vidos Šatkauskienės nuomone, etnokultūriniame lauke galima pastebėti ir optimistiškesnių tendencijų. Pavyzdžiui, folkloro ansamblių Lietuvoje nemažėja, jie yra vis geriau pasirengę. Galima pastebėti didžiulę folklorinių reiškinių įvairovę: nuo archajiškų formų rekonstravimo iki modernių postfolkloro projektų. V. Šatkauskienės nuomone, visi šie reiškiniai yra sveikintini ir prasmingi.</a:t>
            </a:r>
          </a:p>
          <a:p>
            <a:endParaRPr lang="lt-LT" dirty="0" smtClean="0"/>
          </a:p>
          <a:p>
            <a:r>
              <a:rPr lang="lt-LT" dirty="0" smtClean="0"/>
              <a:t>Eglė Valentė, inicijavusi daugelį ugnies skulptūrų misterijų per rudens Lygiadienio šventę Vilniuje ir kituose miestuose, atkreipė dėmesį į tai, kad tikrai įmanoma rasti tokių kultūros formų, kuriose profesionalusis ir liaudies menas puikiai derėtų tarpusavyje. Jos pastebėjimu, ieškoti naujų folkloro perteikimo priemonių yra būtina, nes folkloras yra galinga psichoterapijos forma, kuri negali būti atimta iš visuomenės.</a:t>
            </a:r>
          </a:p>
          <a:p>
            <a:endParaRPr lang="lt-LT" dirty="0" smtClean="0"/>
          </a:p>
          <a:p>
            <a:r>
              <a:rPr lang="lt-LT" dirty="0" smtClean="0"/>
              <a:t>Daiva Vyčinienė pastebėjo, kad folkloras šiandien gali reikštis dviem kryptimis: pavyzdžiui, sutartinės gali būti atliekamos tiek profesionaliai, kartu su didžiausiais šedevrais šiuolaikiniame mene, tiek kaip žmonių mases įtraukianti ir didžiulį džiaugsmą jiems teikianti dvasinė praktika.</a:t>
            </a:r>
          </a:p>
          <a:p>
            <a:endParaRPr lang="lt-LT" dirty="0" smtClean="0"/>
          </a:p>
          <a:p>
            <a:r>
              <a:rPr lang="lt-LT" dirty="0" smtClean="0"/>
              <a:t>M.K. Čiurlionio menų mokyklos mokytoja Julija Ikamaitė atkreipė dėmesį, kad jaunoji karta yra atvira etninei kultūrai. Tai rodo jos patirtis organizuojant įvairias etnokultūrines, bendruomenines menines akcijas. Tačiau kad šis alkis būtų pasotintas, pasak J. Ikamaitės, reikalinga politinė valia – sprendimas suteikti galimybę gauti etnokultūrinių žinių kiekvienam vaikui kiekvienoje mokykloje. „Etninės kultūros dėstymas mokykloje turėtų būti nekvestionuojamas dalykas, nes tik taip galima išauginti susidomėjimo bangą“, – kalbėjo menininkė.</a:t>
            </a:r>
          </a:p>
          <a:p>
            <a:endParaRPr lang="lt-LT" dirty="0" smtClean="0"/>
          </a:p>
          <a:p>
            <a:r>
              <a:rPr lang="lt-LT" dirty="0" smtClean="0"/>
              <a:t>Internetinės erdvės „Alkas“ redaktorius Jonas Vaiškūnas atkreipė dėmesį  į tai, kad minint folklorinio sąjūdžio 50-metį nederėtų pamiršti ir Jono Trinkūno veiklos bei indėlio. Pasak jo, Jonas Trinkūnas folklore išryškino dvasinį, arba religinį, pradą – tai esminis dalykas atskiriant folklorą nuo aranžuoto sceninio sovietmečio folkloro. Pasak J. Vaiškūno, kalbėdami apie šventumo ar dvasingumo jausmą, patiriamą akistatoje su folkloru, turime pripažinti jo religinę prigimtį. J. Vaiškūno teigimu, didžiausias žygdarbis, kurį galėtų nuveikti šiandieninis Seimas – senosios Baltų religinės bendrijos Romuvos valstybinis pripažinimas.</a:t>
            </a:r>
          </a:p>
          <a:p>
            <a:endParaRPr lang="lt-LT" dirty="0" smtClean="0"/>
          </a:p>
          <a:p>
            <a:r>
              <a:rPr lang="lt-LT" dirty="0" smtClean="0"/>
              <a:t>Konferenciją užbaigė koncertas. Jame dalyvavo 50-metį švenčiantis VU folkloro ansamblis „Ratilio“ ir nuo 1970 m. gyvuojantis Žiūrų kaimo etnografinis ansamblis, kuriame dainuoja šio kaimo aplinkoje išaugusios kelios kartos.</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19</a:t>
            </a:fld>
            <a:endParaRPr lang="lt-LT"/>
          </a:p>
        </p:txBody>
      </p:sp>
    </p:spTree>
    <p:extLst>
      <p:ext uri="{BB962C8B-B14F-4D97-AF65-F5344CB8AC3E}">
        <p14:creationId xmlns:p14="http://schemas.microsoft.com/office/powerpoint/2010/main" val="42946213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Sėdimas streikas</a:t>
            </a:r>
            <a:r>
              <a:rPr lang="lt-LT" baseline="0" dirty="0" smtClean="0"/>
              <a:t> Barselonoje</a:t>
            </a:r>
          </a:p>
          <a:p>
            <a:r>
              <a:rPr lang="lt-LT" baseline="0" dirty="0" smtClean="0"/>
              <a:t>Švietimo ministerijos užėmimas Vilniuje</a:t>
            </a:r>
          </a:p>
          <a:p>
            <a:r>
              <a:rPr lang="lt-LT" dirty="0" smtClean="0"/>
              <a:t>Alexander Brener, Barbara Schurz Ką daryti? 54 kultūrinio pasipriešinimo valdžiai technologijos vėlyvojo kapitalizmo epochoje</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20</a:t>
            </a:fld>
            <a:endParaRPr lang="lt-LT"/>
          </a:p>
        </p:txBody>
      </p:sp>
    </p:spTree>
    <p:extLst>
      <p:ext uri="{BB962C8B-B14F-4D97-AF65-F5344CB8AC3E}">
        <p14:creationId xmlns:p14="http://schemas.microsoft.com/office/powerpoint/2010/main" val="32816440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PP pasipriešinimas</a:t>
            </a:r>
            <a:r>
              <a:rPr lang="lt-LT" baseline="0" dirty="0" smtClean="0"/>
              <a:t> yra lygiavertis kovos būdas kaip ir kiti, kur būtina strategija, taktika, ginklai, drausmė, mokymas...</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22</a:t>
            </a:fld>
            <a:endParaRPr lang="lt-LT"/>
          </a:p>
        </p:txBody>
      </p:sp>
    </p:spTree>
    <p:extLst>
      <p:ext uri="{BB962C8B-B14F-4D97-AF65-F5344CB8AC3E}">
        <p14:creationId xmlns:p14="http://schemas.microsoft.com/office/powerpoint/2010/main" val="35326328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PG – pilietinė gynyba</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23</a:t>
            </a:fld>
            <a:endParaRPr lang="lt-LT"/>
          </a:p>
        </p:txBody>
      </p:sp>
    </p:spTree>
    <p:extLst>
      <p:ext uri="{BB962C8B-B14F-4D97-AF65-F5344CB8AC3E}">
        <p14:creationId xmlns:p14="http://schemas.microsoft.com/office/powerpoint/2010/main" val="40894082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27</a:t>
            </a:fld>
            <a:endParaRPr lang="lt-LT"/>
          </a:p>
        </p:txBody>
      </p:sp>
    </p:spTree>
    <p:extLst>
      <p:ext uri="{BB962C8B-B14F-4D97-AF65-F5344CB8AC3E}">
        <p14:creationId xmlns:p14="http://schemas.microsoft.com/office/powerpoint/2010/main" val="10183489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28</a:t>
            </a:fld>
            <a:endParaRPr lang="lt-LT"/>
          </a:p>
        </p:txBody>
      </p:sp>
    </p:spTree>
    <p:extLst>
      <p:ext uri="{BB962C8B-B14F-4D97-AF65-F5344CB8AC3E}">
        <p14:creationId xmlns:p14="http://schemas.microsoft.com/office/powerpoint/2010/main" val="4181228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29</a:t>
            </a:fld>
            <a:endParaRPr lang="lt-LT"/>
          </a:p>
        </p:txBody>
      </p:sp>
    </p:spTree>
    <p:extLst>
      <p:ext uri="{BB962C8B-B14F-4D97-AF65-F5344CB8AC3E}">
        <p14:creationId xmlns:p14="http://schemas.microsoft.com/office/powerpoint/2010/main" val="13927398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30</a:t>
            </a:fld>
            <a:endParaRPr lang="lt-LT"/>
          </a:p>
        </p:txBody>
      </p:sp>
    </p:spTree>
    <p:extLst>
      <p:ext uri="{BB962C8B-B14F-4D97-AF65-F5344CB8AC3E}">
        <p14:creationId xmlns:p14="http://schemas.microsoft.com/office/powerpoint/2010/main" val="29990010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31</a:t>
            </a:fld>
            <a:endParaRPr lang="lt-LT"/>
          </a:p>
        </p:txBody>
      </p:sp>
    </p:spTree>
    <p:extLst>
      <p:ext uri="{BB962C8B-B14F-4D97-AF65-F5344CB8AC3E}">
        <p14:creationId xmlns:p14="http://schemas.microsoft.com/office/powerpoint/2010/main" val="21418460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Tačiau</a:t>
            </a:r>
            <a:r>
              <a:rPr lang="lt-LT" baseline="0" dirty="0" smtClean="0"/>
              <a:t> PP reikia ruoštis dar taikos metu, pradedant nuo politikos ir gynybos doktrinos formavimo, ......</a:t>
            </a:r>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32</a:t>
            </a:fld>
            <a:endParaRPr lang="lt-LT"/>
          </a:p>
        </p:txBody>
      </p:sp>
    </p:spTree>
    <p:extLst>
      <p:ext uri="{BB962C8B-B14F-4D97-AF65-F5344CB8AC3E}">
        <p14:creationId xmlns:p14="http://schemas.microsoft.com/office/powerpoint/2010/main" val="1436801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35</a:t>
            </a:fld>
            <a:endParaRPr lang="lt-LT"/>
          </a:p>
        </p:txBody>
      </p:sp>
    </p:spTree>
    <p:extLst>
      <p:ext uri="{BB962C8B-B14F-4D97-AF65-F5344CB8AC3E}">
        <p14:creationId xmlns:p14="http://schemas.microsoft.com/office/powerpoint/2010/main" val="39086673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36</a:t>
            </a:fld>
            <a:endParaRPr lang="lt-LT"/>
          </a:p>
        </p:txBody>
      </p:sp>
    </p:spTree>
    <p:extLst>
      <p:ext uri="{BB962C8B-B14F-4D97-AF65-F5344CB8AC3E}">
        <p14:creationId xmlns:p14="http://schemas.microsoft.com/office/powerpoint/2010/main" val="20985710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Buvo – </a:t>
            </a:r>
            <a:r>
              <a:rPr lang="en-GB" dirty="0" err="1" smtClean="0"/>
              <a:t>Valstybinis</a:t>
            </a:r>
            <a:r>
              <a:rPr lang="en-GB" dirty="0" smtClean="0"/>
              <a:t> p</a:t>
            </a:r>
            <a:r>
              <a:rPr lang="pt-BR" dirty="0" smtClean="0"/>
              <a:t>ilietinio pasipri</a:t>
            </a:r>
            <a:r>
              <a:rPr lang="lt-LT" dirty="0" smtClean="0"/>
              <a:t>ešinimo</a:t>
            </a:r>
            <a:r>
              <a:rPr lang="pt-BR" dirty="0" smtClean="0"/>
              <a:t> </a:t>
            </a:r>
            <a:r>
              <a:rPr lang="lt-LT" dirty="0" smtClean="0"/>
              <a:t>rengimo</a:t>
            </a:r>
            <a:r>
              <a:rPr lang="pt-BR" dirty="0" smtClean="0"/>
              <a:t> centras prie KAM</a:t>
            </a:r>
          </a:p>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44</a:t>
            </a:fld>
            <a:endParaRPr lang="lt-LT"/>
          </a:p>
        </p:txBody>
      </p:sp>
    </p:spTree>
    <p:extLst>
      <p:ext uri="{BB962C8B-B14F-4D97-AF65-F5344CB8AC3E}">
        <p14:creationId xmlns:p14="http://schemas.microsoft.com/office/powerpoint/2010/main" val="7433560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Taikos metu</a:t>
            </a:r>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45</a:t>
            </a:fld>
            <a:endParaRPr lang="lt-LT"/>
          </a:p>
        </p:txBody>
      </p:sp>
    </p:spTree>
    <p:extLst>
      <p:ext uri="{BB962C8B-B14F-4D97-AF65-F5344CB8AC3E}">
        <p14:creationId xmlns:p14="http://schemas.microsoft.com/office/powerpoint/2010/main" val="29048368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1" kern="1200" dirty="0" smtClean="0">
                <a:solidFill>
                  <a:schemeClr val="tx1"/>
                </a:solidFill>
                <a:effectLst/>
                <a:latin typeface="+mn-lt"/>
                <a:ea typeface="+mn-ea"/>
                <a:cs typeface="+mn-cs"/>
              </a:rPr>
              <a:t>The Freedom Fighter's Manual</a:t>
            </a:r>
            <a:r>
              <a:rPr lang="en-GB" sz="1200" b="0" i="0" kern="1200" dirty="0" smtClean="0">
                <a:solidFill>
                  <a:schemeClr val="tx1"/>
                </a:solidFill>
                <a:effectLst/>
                <a:latin typeface="+mn-lt"/>
                <a:ea typeface="+mn-ea"/>
                <a:cs typeface="+mn-cs"/>
              </a:rPr>
              <a:t> is the title of a fifteen-page </a:t>
            </a:r>
            <a:r>
              <a:rPr lang="en-GB" sz="1200" b="0" i="0" u="none" strike="noStrike" kern="1200" dirty="0" smtClean="0">
                <a:solidFill>
                  <a:schemeClr val="tx1"/>
                </a:solidFill>
                <a:effectLst/>
                <a:latin typeface="+mn-lt"/>
                <a:ea typeface="+mn-ea"/>
                <a:cs typeface="+mn-cs"/>
                <a:hlinkClick r:id="rId3" tooltip="Propaganda"/>
              </a:rPr>
              <a:t>propaganda</a:t>
            </a:r>
            <a:r>
              <a:rPr lang="en-GB" sz="1200" b="0" i="0" kern="1200" dirty="0" smtClean="0">
                <a:solidFill>
                  <a:schemeClr val="tx1"/>
                </a:solidFill>
                <a:effectLst/>
                <a:latin typeface="+mn-lt"/>
                <a:ea typeface="+mn-ea"/>
                <a:cs typeface="+mn-cs"/>
              </a:rPr>
              <a:t> booklet that was manufactured by the United States </a:t>
            </a:r>
            <a:r>
              <a:rPr lang="en-GB" sz="1200" b="0" i="0" u="none" strike="noStrike" kern="1200" dirty="0" smtClean="0">
                <a:solidFill>
                  <a:schemeClr val="tx1"/>
                </a:solidFill>
                <a:effectLst/>
                <a:latin typeface="+mn-lt"/>
                <a:ea typeface="+mn-ea"/>
                <a:cs typeface="+mn-cs"/>
                <a:hlinkClick r:id="rId4" tooltip="Central Intelligence Agency"/>
              </a:rPr>
              <a:t>Central Intelligence Agency</a:t>
            </a:r>
            <a:r>
              <a:rPr lang="en-GB" sz="1200" b="0" i="0" kern="1200" dirty="0" smtClean="0">
                <a:solidFill>
                  <a:schemeClr val="tx1"/>
                </a:solidFill>
                <a:effectLst/>
                <a:latin typeface="+mn-lt"/>
                <a:ea typeface="+mn-ea"/>
                <a:cs typeface="+mn-cs"/>
              </a:rPr>
              <a:t> and </a:t>
            </a:r>
            <a:r>
              <a:rPr lang="en-GB" sz="1200" b="0" i="0" u="none" strike="noStrike" kern="1200" dirty="0" smtClean="0">
                <a:solidFill>
                  <a:schemeClr val="tx1"/>
                </a:solidFill>
                <a:effectLst/>
                <a:latin typeface="+mn-lt"/>
                <a:ea typeface="+mn-ea"/>
                <a:cs typeface="+mn-cs"/>
                <a:hlinkClick r:id="rId5" tooltip="Airdrop"/>
              </a:rPr>
              <a:t>airdropped</a:t>
            </a:r>
            <a:r>
              <a:rPr lang="en-GB" sz="1200" b="0" i="0" kern="1200" dirty="0" smtClean="0">
                <a:solidFill>
                  <a:schemeClr val="tx1"/>
                </a:solidFill>
                <a:effectLst/>
                <a:latin typeface="+mn-lt"/>
                <a:ea typeface="+mn-ea"/>
                <a:cs typeface="+mn-cs"/>
              </a:rPr>
              <a:t> over </a:t>
            </a:r>
            <a:r>
              <a:rPr lang="en-GB" sz="1200" b="0" i="0" u="none" strike="noStrike" kern="1200" dirty="0" smtClean="0">
                <a:solidFill>
                  <a:schemeClr val="tx1"/>
                </a:solidFill>
                <a:effectLst/>
                <a:latin typeface="+mn-lt"/>
                <a:ea typeface="+mn-ea"/>
                <a:cs typeface="+mn-cs"/>
                <a:hlinkClick r:id="rId6" tooltip="Nicaragua"/>
              </a:rPr>
              <a:t>Nicaragua</a:t>
            </a:r>
            <a:r>
              <a:rPr lang="en-GB" sz="1200" b="0" i="0" kern="1200" dirty="0" smtClean="0">
                <a:solidFill>
                  <a:schemeClr val="tx1"/>
                </a:solidFill>
                <a:effectLst/>
                <a:latin typeface="+mn-lt"/>
                <a:ea typeface="+mn-ea"/>
                <a:cs typeface="+mn-cs"/>
              </a:rPr>
              <a:t> in 1983, with the stated goal of providing a "Practical guide to liberating Nicaragua from oppression and misery by paralyzing the </a:t>
            </a:r>
            <a:r>
              <a:rPr lang="en-GB" sz="1200" b="0" i="0" u="none" strike="noStrike" kern="1200" dirty="0" smtClean="0">
                <a:solidFill>
                  <a:schemeClr val="tx1"/>
                </a:solidFill>
                <a:effectLst/>
                <a:latin typeface="+mn-lt"/>
                <a:ea typeface="+mn-ea"/>
                <a:cs typeface="+mn-cs"/>
                <a:hlinkClick r:id="rId7" tooltip="Military-industrial complex"/>
              </a:rPr>
              <a:t>military-industrial complex</a:t>
            </a:r>
            <a:r>
              <a:rPr lang="en-GB" sz="1200" b="0" i="0" kern="1200" dirty="0" smtClean="0">
                <a:solidFill>
                  <a:schemeClr val="tx1"/>
                </a:solidFill>
                <a:effectLst/>
                <a:latin typeface="+mn-lt"/>
                <a:ea typeface="+mn-ea"/>
                <a:cs typeface="+mn-cs"/>
              </a:rPr>
              <a:t> of the traitorous </a:t>
            </a:r>
            <a:r>
              <a:rPr lang="en-GB" sz="1200" b="0" i="0" u="none" strike="noStrike" kern="1200" dirty="0" err="1" smtClean="0">
                <a:solidFill>
                  <a:schemeClr val="tx1"/>
                </a:solidFill>
                <a:effectLst/>
                <a:latin typeface="+mn-lt"/>
                <a:ea typeface="+mn-ea"/>
                <a:cs typeface="+mn-cs"/>
                <a:hlinkClick r:id="rId8" tooltip="Marxist"/>
              </a:rPr>
              <a:t>marxist</a:t>
            </a:r>
            <a:r>
              <a:rPr lang="en-GB" sz="1200" b="0" i="0" kern="1200" dirty="0" smtClean="0">
                <a:solidFill>
                  <a:schemeClr val="tx1"/>
                </a:solidFill>
                <a:effectLst/>
                <a:latin typeface="+mn-lt"/>
                <a:ea typeface="+mn-ea"/>
                <a:cs typeface="+mn-cs"/>
              </a:rPr>
              <a:t> state". The manual explains several methods by which the average citizen could cause </a:t>
            </a:r>
            <a:r>
              <a:rPr lang="en-GB" sz="1200" b="0" i="0" u="none" strike="noStrike" kern="1200" dirty="0" smtClean="0">
                <a:solidFill>
                  <a:schemeClr val="tx1"/>
                </a:solidFill>
                <a:effectLst/>
                <a:latin typeface="+mn-lt"/>
                <a:ea typeface="+mn-ea"/>
                <a:cs typeface="+mn-cs"/>
                <a:hlinkClick r:id="rId9" tooltip="Civil disorder"/>
              </a:rPr>
              <a:t>civil disorder</a:t>
            </a:r>
            <a:r>
              <a:rPr lang="en-GB" sz="1200" b="0" i="0" kern="1200" dirty="0" smtClean="0">
                <a:solidFill>
                  <a:schemeClr val="tx1"/>
                </a:solidFill>
                <a:effectLst/>
                <a:latin typeface="+mn-lt"/>
                <a:ea typeface="+mn-ea"/>
                <a:cs typeface="+mn-cs"/>
              </a:rPr>
              <a:t>.</a:t>
            </a:r>
            <a:r>
              <a:rPr lang="en-GB" sz="1200" b="0" i="0" u="none" strike="noStrike" kern="1200" baseline="30000" dirty="0" smtClean="0">
                <a:solidFill>
                  <a:schemeClr val="tx1"/>
                </a:solidFill>
                <a:effectLst/>
                <a:latin typeface="+mn-lt"/>
                <a:ea typeface="+mn-ea"/>
                <a:cs typeface="+mn-cs"/>
                <a:hlinkClick r:id="rId10"/>
              </a:rPr>
              <a:t>[1]</a:t>
            </a:r>
            <a:r>
              <a:rPr lang="en-GB" sz="1200" b="0" i="0" kern="1200" dirty="0" smtClean="0">
                <a:solidFill>
                  <a:schemeClr val="tx1"/>
                </a:solidFill>
                <a:effectLst/>
                <a:latin typeface="+mn-lt"/>
                <a:ea typeface="+mn-ea"/>
                <a:cs typeface="+mn-cs"/>
              </a:rPr>
              <a:t> A </a:t>
            </a:r>
            <a:r>
              <a:rPr lang="en-GB" sz="1200" b="0" i="0" u="none" strike="noStrike" kern="1200" dirty="0" smtClean="0">
                <a:solidFill>
                  <a:schemeClr val="tx1"/>
                </a:solidFill>
                <a:effectLst/>
                <a:latin typeface="+mn-lt"/>
                <a:ea typeface="+mn-ea"/>
                <a:cs typeface="+mn-cs"/>
                <a:hlinkClick r:id="rId11" tooltip="Contras"/>
              </a:rPr>
              <a:t>Contra</a:t>
            </a:r>
            <a:r>
              <a:rPr lang="en-GB" sz="1200" b="0" i="0" kern="1200" dirty="0" smtClean="0">
                <a:solidFill>
                  <a:schemeClr val="tx1"/>
                </a:solidFill>
                <a:effectLst/>
                <a:latin typeface="+mn-lt"/>
                <a:ea typeface="+mn-ea"/>
                <a:cs typeface="+mn-cs"/>
              </a:rPr>
              <a:t> fighter gave the manual to a U.S. reporter in </a:t>
            </a:r>
            <a:r>
              <a:rPr lang="en-GB" sz="1200" b="0" i="0" u="none" strike="noStrike" kern="1200" dirty="0" smtClean="0">
                <a:solidFill>
                  <a:schemeClr val="tx1"/>
                </a:solidFill>
                <a:effectLst/>
                <a:latin typeface="+mn-lt"/>
                <a:ea typeface="+mn-ea"/>
                <a:cs typeface="+mn-cs"/>
                <a:hlinkClick r:id="rId12" tooltip="Honduras"/>
              </a:rPr>
              <a:t>Honduras</a:t>
            </a:r>
            <a:r>
              <a:rPr lang="en-GB" sz="1200" b="0" i="0" kern="1200" dirty="0" smtClean="0">
                <a:solidFill>
                  <a:schemeClr val="tx1"/>
                </a:solidFill>
                <a:effectLst/>
                <a:latin typeface="+mn-lt"/>
                <a:ea typeface="+mn-ea"/>
                <a:cs typeface="+mn-cs"/>
              </a:rPr>
              <a:t> in 1984.</a:t>
            </a:r>
            <a:r>
              <a:rPr lang="en-GB" sz="1200" b="0" i="0" u="none" strike="noStrike" kern="1200" baseline="30000" dirty="0" smtClean="0">
                <a:solidFill>
                  <a:schemeClr val="tx1"/>
                </a:solidFill>
                <a:effectLst/>
                <a:latin typeface="+mn-lt"/>
                <a:ea typeface="+mn-ea"/>
                <a:cs typeface="+mn-cs"/>
                <a:hlinkClick r:id="rId13"/>
              </a:rPr>
              <a:t>[2]</a:t>
            </a:r>
            <a:endParaRPr lang="lt-LT" sz="1200" b="1" i="0" kern="1200" dirty="0" smtClean="0">
              <a:solidFill>
                <a:schemeClr val="tx1"/>
              </a:solidFill>
              <a:effectLst/>
              <a:latin typeface="+mn-lt"/>
              <a:ea typeface="+mn-ea"/>
              <a:cs typeface="+mn-cs"/>
            </a:endParaRPr>
          </a:p>
          <a:p>
            <a:endParaRPr lang="lt-LT" sz="1200" b="1" i="0" kern="1200" dirty="0" smtClean="0">
              <a:solidFill>
                <a:schemeClr val="tx1"/>
              </a:solidFill>
              <a:effectLst/>
              <a:latin typeface="+mn-lt"/>
              <a:ea typeface="+mn-ea"/>
              <a:cs typeface="+mn-cs"/>
            </a:endParaRPr>
          </a:p>
          <a:p>
            <a:endParaRPr lang="lt-LT" sz="1200" b="1" i="0" kern="1200" dirty="0" smtClean="0">
              <a:solidFill>
                <a:schemeClr val="tx1"/>
              </a:solidFill>
              <a:effectLst/>
              <a:latin typeface="+mn-lt"/>
              <a:ea typeface="+mn-ea"/>
              <a:cs typeface="+mn-cs"/>
            </a:endParaRPr>
          </a:p>
          <a:p>
            <a:r>
              <a:rPr lang="lt-LT" sz="1200" b="1" i="0" kern="1200" dirty="0" smtClean="0">
                <a:solidFill>
                  <a:schemeClr val="tx1"/>
                </a:solidFill>
                <a:effectLst/>
                <a:latin typeface="+mn-lt"/>
                <a:ea typeface="+mn-ea"/>
                <a:cs typeface="+mn-cs"/>
              </a:rPr>
              <a:t>Nikaragvos revoliucija</a:t>
            </a:r>
            <a:r>
              <a:rPr lang="lt-LT" sz="1200" b="0" i="0" kern="1200" dirty="0" smtClean="0">
                <a:solidFill>
                  <a:schemeClr val="tx1"/>
                </a:solidFill>
                <a:effectLst/>
                <a:latin typeface="+mn-lt"/>
                <a:ea typeface="+mn-ea"/>
                <a:cs typeface="+mn-cs"/>
              </a:rPr>
              <a:t> arba </a:t>
            </a:r>
            <a:r>
              <a:rPr lang="lt-LT" sz="1200" b="1" i="0" kern="1200" dirty="0" smtClean="0">
                <a:solidFill>
                  <a:schemeClr val="tx1"/>
                </a:solidFill>
                <a:effectLst/>
                <a:latin typeface="+mn-lt"/>
                <a:ea typeface="+mn-ea"/>
                <a:cs typeface="+mn-cs"/>
              </a:rPr>
              <a:t>sandinistinė revoliucija</a:t>
            </a:r>
            <a:r>
              <a:rPr lang="lt-LT" sz="1200" b="0" i="0" kern="1200" dirty="0" smtClean="0">
                <a:solidFill>
                  <a:schemeClr val="tx1"/>
                </a:solidFill>
                <a:effectLst/>
                <a:latin typeface="+mn-lt"/>
                <a:ea typeface="+mn-ea"/>
                <a:cs typeface="+mn-cs"/>
              </a:rPr>
              <a:t> (</a:t>
            </a:r>
            <a:r>
              <a:rPr lang="lt-LT" sz="1200" b="0" i="0" u="none" strike="noStrike" kern="1200" dirty="0" smtClean="0">
                <a:solidFill>
                  <a:schemeClr val="tx1"/>
                </a:solidFill>
                <a:effectLst/>
                <a:latin typeface="+mn-lt"/>
                <a:ea typeface="+mn-ea"/>
                <a:cs typeface="+mn-cs"/>
                <a:hlinkClick r:id="rId14" tooltip="Ispanų kalba"/>
              </a:rPr>
              <a:t>isp.</a:t>
            </a:r>
            <a:r>
              <a:rPr lang="lt-LT" sz="1200" b="0" i="0" kern="1200" dirty="0" smtClean="0">
                <a:solidFill>
                  <a:schemeClr val="tx1"/>
                </a:solidFill>
                <a:effectLst/>
                <a:latin typeface="+mn-lt"/>
                <a:ea typeface="+mn-ea"/>
                <a:cs typeface="+mn-cs"/>
              </a:rPr>
              <a:t> </a:t>
            </a:r>
            <a:r>
              <a:rPr lang="lt-LT" sz="1200" b="0" i="1" kern="1200" dirty="0" smtClean="0">
                <a:solidFill>
                  <a:schemeClr val="tx1"/>
                </a:solidFill>
                <a:effectLst/>
                <a:latin typeface="+mn-lt"/>
                <a:ea typeface="+mn-ea"/>
                <a:cs typeface="+mn-cs"/>
              </a:rPr>
              <a:t>Revolución Nicaragüense or Revolución Popular Sandinista</a:t>
            </a:r>
            <a:r>
              <a:rPr lang="lt-LT" sz="1200" b="0" i="0" kern="1200" dirty="0" smtClean="0">
                <a:solidFill>
                  <a:schemeClr val="tx1"/>
                </a:solidFill>
                <a:effectLst/>
                <a:latin typeface="+mn-lt"/>
                <a:ea typeface="+mn-ea"/>
                <a:cs typeface="+mn-cs"/>
              </a:rPr>
              <a:t>) − įvykių grandinė vykusi </a:t>
            </a:r>
            <a:r>
              <a:rPr lang="lt-LT" sz="1200" b="0" i="0" u="none" strike="noStrike" kern="1200" dirty="0" smtClean="0">
                <a:solidFill>
                  <a:schemeClr val="tx1"/>
                </a:solidFill>
                <a:effectLst/>
                <a:latin typeface="+mn-lt"/>
                <a:ea typeface="+mn-ea"/>
                <a:cs typeface="+mn-cs"/>
                <a:hlinkClick r:id="rId15" tooltip="Nikaragva"/>
              </a:rPr>
              <a:t>Nikaragvoje</a:t>
            </a:r>
            <a:r>
              <a:rPr lang="lt-LT" sz="1200" b="0" i="0" kern="1200" dirty="0" smtClean="0">
                <a:solidFill>
                  <a:schemeClr val="tx1"/>
                </a:solidFill>
                <a:effectLst/>
                <a:latin typeface="+mn-lt"/>
                <a:ea typeface="+mn-ea"/>
                <a:cs typeface="+mn-cs"/>
              </a:rPr>
              <a:t> nuo </a:t>
            </a:r>
            <a:r>
              <a:rPr lang="lt-LT" sz="1200" b="0" i="0" u="none" strike="noStrike" kern="1200" dirty="0" smtClean="0">
                <a:solidFill>
                  <a:schemeClr val="tx1"/>
                </a:solidFill>
                <a:effectLst/>
                <a:latin typeface="+mn-lt"/>
                <a:ea typeface="+mn-ea"/>
                <a:cs typeface="+mn-cs"/>
                <a:hlinkClick r:id="rId16" tooltip="1962"/>
              </a:rPr>
              <a:t>1962</a:t>
            </a:r>
            <a:r>
              <a:rPr lang="lt-LT" sz="1200" b="0" i="0" kern="1200" dirty="0" smtClean="0">
                <a:solidFill>
                  <a:schemeClr val="tx1"/>
                </a:solidFill>
                <a:effectLst/>
                <a:latin typeface="+mn-lt"/>
                <a:ea typeface="+mn-ea"/>
                <a:cs typeface="+mn-cs"/>
              </a:rPr>
              <a:t> m. iki </a:t>
            </a:r>
            <a:r>
              <a:rPr lang="lt-LT" sz="1200" b="0" i="0" u="none" strike="noStrike" kern="1200" dirty="0" smtClean="0">
                <a:solidFill>
                  <a:schemeClr val="tx1"/>
                </a:solidFill>
                <a:effectLst/>
                <a:latin typeface="+mn-lt"/>
                <a:ea typeface="+mn-ea"/>
                <a:cs typeface="+mn-cs"/>
                <a:hlinkClick r:id="rId17" tooltip="1979"/>
              </a:rPr>
              <a:t>1979</a:t>
            </a:r>
            <a:r>
              <a:rPr lang="lt-LT" sz="1200" b="0" i="0" kern="1200" dirty="0" smtClean="0">
                <a:solidFill>
                  <a:schemeClr val="tx1"/>
                </a:solidFill>
                <a:effectLst/>
                <a:latin typeface="+mn-lt"/>
                <a:ea typeface="+mn-ea"/>
                <a:cs typeface="+mn-cs"/>
              </a:rPr>
              <a:t> m. liepos mėnesio ir pasibaigusi </a:t>
            </a:r>
            <a:r>
              <a:rPr lang="lt-LT" sz="1200" b="0" i="0" u="none" strike="noStrike" kern="1200" dirty="0" smtClean="0">
                <a:solidFill>
                  <a:schemeClr val="tx1"/>
                </a:solidFill>
                <a:effectLst/>
                <a:latin typeface="+mn-lt"/>
                <a:ea typeface="+mn-ea"/>
                <a:cs typeface="+mn-cs"/>
                <a:hlinkClick r:id="rId18" tooltip="Anastasio Somoza"/>
              </a:rPr>
              <a:t>Anastasio Somozos</a:t>
            </a:r>
            <a:r>
              <a:rPr lang="lt-LT" sz="1200" b="0" i="0" kern="1200" dirty="0" smtClean="0">
                <a:solidFill>
                  <a:schemeClr val="tx1"/>
                </a:solidFill>
                <a:effectLst/>
                <a:latin typeface="+mn-lt"/>
                <a:ea typeface="+mn-ea"/>
                <a:cs typeface="+mn-cs"/>
              </a:rPr>
              <a:t> režimo nuvertimu.</a:t>
            </a:r>
          </a:p>
          <a:p>
            <a:r>
              <a:rPr lang="lt-LT" sz="1200" b="0" i="0" kern="1200" dirty="0" smtClean="0">
                <a:solidFill>
                  <a:schemeClr val="tx1"/>
                </a:solidFill>
                <a:effectLst/>
                <a:latin typeface="+mn-lt"/>
                <a:ea typeface="+mn-ea"/>
                <a:cs typeface="+mn-cs"/>
              </a:rPr>
              <a:t>Labiausiai žinomu šios revoliucijos lyderiu buvo </a:t>
            </a:r>
            <a:r>
              <a:rPr lang="lt-LT" sz="1200" b="0" i="0" u="none" strike="noStrike" kern="1200" dirty="0" smtClean="0">
                <a:solidFill>
                  <a:schemeClr val="tx1"/>
                </a:solidFill>
                <a:effectLst/>
                <a:latin typeface="+mn-lt"/>
                <a:ea typeface="+mn-ea"/>
                <a:cs typeface="+mn-cs"/>
                <a:hlinkClick r:id="rId19" tooltip="Daniel Ortega"/>
              </a:rPr>
              <a:t>Danielis Ortega</a:t>
            </a:r>
            <a:r>
              <a:rPr lang="lt-LT" sz="1200" b="0" i="0" kern="1200" dirty="0" smtClean="0">
                <a:solidFill>
                  <a:schemeClr val="tx1"/>
                </a:solidFill>
                <a:effectLst/>
                <a:latin typeface="+mn-lt"/>
                <a:ea typeface="+mn-ea"/>
                <a:cs typeface="+mn-cs"/>
              </a:rPr>
              <a:t>. Pagrindinė revoliucijos jėga buvo </a:t>
            </a:r>
            <a:r>
              <a:rPr lang="lt-LT" sz="1200" b="0" i="0" u="none" strike="noStrike" kern="1200" dirty="0" smtClean="0">
                <a:solidFill>
                  <a:schemeClr val="tx1"/>
                </a:solidFill>
                <a:effectLst/>
                <a:latin typeface="+mn-lt"/>
                <a:ea typeface="+mn-ea"/>
                <a:cs typeface="+mn-cs"/>
                <a:hlinkClick r:id="rId20" tooltip="Nikaragvos sandinistų nacionalinis išvadavimo frontas"/>
              </a:rPr>
              <a:t>Nikaragvos sandinistų nacionalinis išvadavimo frontas</a:t>
            </a:r>
            <a:r>
              <a:rPr lang="lt-LT" sz="1200" b="0" i="0" kern="1200" dirty="0" smtClean="0">
                <a:solidFill>
                  <a:schemeClr val="tx1"/>
                </a:solidFill>
                <a:effectLst/>
                <a:latin typeface="+mn-lt"/>
                <a:ea typeface="+mn-ea"/>
                <a:cs typeface="+mn-cs"/>
              </a:rPr>
              <a:t> (FSLN).</a:t>
            </a:r>
          </a:p>
          <a:p>
            <a:r>
              <a:rPr lang="lt-LT" sz="1200" b="0" i="0" kern="1200" dirty="0" smtClean="0">
                <a:solidFill>
                  <a:schemeClr val="tx1"/>
                </a:solidFill>
                <a:effectLst/>
                <a:latin typeface="+mn-lt"/>
                <a:ea typeface="+mn-ea"/>
                <a:cs typeface="+mn-cs"/>
              </a:rPr>
              <a:t>storija[</a:t>
            </a:r>
            <a:r>
              <a:rPr lang="lt-LT" sz="1200" b="0" i="0" u="none" strike="noStrike" kern="1200" dirty="0" smtClean="0">
                <a:solidFill>
                  <a:schemeClr val="tx1"/>
                </a:solidFill>
                <a:effectLst/>
                <a:latin typeface="+mn-lt"/>
                <a:ea typeface="+mn-ea"/>
                <a:cs typeface="+mn-cs"/>
                <a:hlinkClick r:id="rId21" tooltip="Redaguoti skyrelį: Istorija"/>
              </a:rPr>
              <a:t>redaguoti</a:t>
            </a:r>
            <a:r>
              <a:rPr lang="lt-LT" sz="1200" b="0" i="0" kern="1200" dirty="0" smtClean="0">
                <a:solidFill>
                  <a:schemeClr val="tx1"/>
                </a:solidFill>
                <a:effectLst/>
                <a:latin typeface="+mn-lt"/>
                <a:ea typeface="+mn-ea"/>
                <a:cs typeface="+mn-cs"/>
              </a:rPr>
              <a:t> | </a:t>
            </a:r>
            <a:r>
              <a:rPr lang="lt-LT" sz="1200" b="0" i="0" u="none" strike="noStrike" kern="1200" dirty="0" smtClean="0">
                <a:solidFill>
                  <a:schemeClr val="tx1"/>
                </a:solidFill>
                <a:effectLst/>
                <a:latin typeface="+mn-lt"/>
                <a:ea typeface="+mn-ea"/>
                <a:cs typeface="+mn-cs"/>
                <a:hlinkClick r:id="rId22" tooltip="Redaguoti skyrelį: Istorija"/>
              </a:rPr>
              <a:t>redaguoti vikitekstą</a:t>
            </a:r>
            <a:r>
              <a:rPr lang="lt-LT" sz="1200" b="0" i="0" kern="1200" dirty="0" smtClean="0">
                <a:solidFill>
                  <a:schemeClr val="tx1"/>
                </a:solidFill>
                <a:effectLst/>
                <a:latin typeface="+mn-lt"/>
                <a:ea typeface="+mn-ea"/>
                <a:cs typeface="+mn-cs"/>
              </a:rPr>
              <a:t>]</a:t>
            </a:r>
          </a:p>
          <a:p>
            <a:r>
              <a:rPr lang="lt-LT" sz="1200" b="0" i="0" kern="1200" dirty="0" smtClean="0">
                <a:solidFill>
                  <a:schemeClr val="tx1"/>
                </a:solidFill>
                <a:effectLst/>
                <a:latin typeface="+mn-lt"/>
                <a:ea typeface="+mn-ea"/>
                <a:cs typeface="+mn-cs"/>
              </a:rPr>
              <a:t>Iki sandinistų revoliucijos Nikaragva atitiko esminius priklausomybės santykių su </a:t>
            </a:r>
            <a:r>
              <a:rPr lang="lt-LT" sz="1200" b="0" i="0" u="none" strike="noStrike" kern="1200" dirty="0" smtClean="0">
                <a:solidFill>
                  <a:schemeClr val="tx1"/>
                </a:solidFill>
                <a:effectLst/>
                <a:latin typeface="+mn-lt"/>
                <a:ea typeface="+mn-ea"/>
                <a:cs typeface="+mn-cs"/>
                <a:hlinkClick r:id="rId23" tooltip="JAV"/>
              </a:rPr>
              <a:t>JAV</a:t>
            </a:r>
            <a:r>
              <a:rPr lang="lt-LT" sz="1200" b="0" i="0" kern="1200" dirty="0" smtClean="0">
                <a:solidFill>
                  <a:schemeClr val="tx1"/>
                </a:solidFill>
                <a:effectLst/>
                <a:latin typeface="+mn-lt"/>
                <a:ea typeface="+mn-ea"/>
                <a:cs typeface="+mn-cs"/>
              </a:rPr>
              <a:t> bruožus, kurie buvo būdingi tuometinei </a:t>
            </a:r>
            <a:r>
              <a:rPr lang="lt-LT" sz="1200" b="0" i="0" u="none" strike="noStrike" kern="1200" dirty="0" smtClean="0">
                <a:solidFill>
                  <a:schemeClr val="tx1"/>
                </a:solidFill>
                <a:effectLst/>
                <a:latin typeface="+mn-lt"/>
                <a:ea typeface="+mn-ea"/>
                <a:cs typeface="+mn-cs"/>
                <a:hlinkClick r:id="rId24" tooltip="Lotynų Amerika"/>
              </a:rPr>
              <a:t>Lotynų Amerikai</a:t>
            </a:r>
            <a:r>
              <a:rPr lang="lt-LT" sz="1200" b="0" i="0" kern="1200" dirty="0" smtClean="0">
                <a:solidFill>
                  <a:schemeClr val="tx1"/>
                </a:solidFill>
                <a:effectLst/>
                <a:latin typeface="+mn-lt"/>
                <a:ea typeface="+mn-ea"/>
                <a:cs typeface="+mn-cs"/>
              </a:rPr>
              <a:t>. Ištisinės karinės JAV intervencijos − sausumos pajėgų ar netgi nereguliariųjų pajėgų − išreiškė regioninę JAV </a:t>
            </a:r>
            <a:r>
              <a:rPr lang="lt-LT" sz="1200" b="0" i="0" u="none" strike="noStrike" kern="1200" dirty="0" smtClean="0">
                <a:solidFill>
                  <a:schemeClr val="tx1"/>
                </a:solidFill>
                <a:effectLst/>
                <a:latin typeface="+mn-lt"/>
                <a:ea typeface="+mn-ea"/>
                <a:cs typeface="+mn-cs"/>
                <a:hlinkClick r:id="rId25" tooltip="Hegemonija"/>
              </a:rPr>
              <a:t>hegemoniją</a:t>
            </a:r>
            <a:r>
              <a:rPr lang="lt-LT" sz="1200" b="0" i="0" kern="1200" dirty="0" smtClean="0">
                <a:solidFill>
                  <a:schemeClr val="tx1"/>
                </a:solidFill>
                <a:effectLst/>
                <a:latin typeface="+mn-lt"/>
                <a:ea typeface="+mn-ea"/>
                <a:cs typeface="+mn-cs"/>
              </a:rPr>
              <a:t>. Visiškos priklausomybės santykiai su JAV atitiko </a:t>
            </a:r>
            <a:r>
              <a:rPr lang="lt-LT" sz="1200" b="0" i="0" u="none" strike="noStrike" kern="1200" dirty="0" smtClean="0">
                <a:solidFill>
                  <a:schemeClr val="tx1"/>
                </a:solidFill>
                <a:effectLst/>
                <a:latin typeface="+mn-lt"/>
                <a:ea typeface="+mn-ea"/>
                <a:cs typeface="+mn-cs"/>
                <a:hlinkClick r:id="rId26" tooltip="Centrinė Amerika"/>
              </a:rPr>
              <a:t>Centrinės Amerikos</a:t>
            </a:r>
            <a:r>
              <a:rPr lang="lt-LT" sz="1200" b="0" i="0" kern="1200" dirty="0" smtClean="0">
                <a:solidFill>
                  <a:schemeClr val="tx1"/>
                </a:solidFill>
                <a:effectLst/>
                <a:latin typeface="+mn-lt"/>
                <a:ea typeface="+mn-ea"/>
                <a:cs typeface="+mn-cs"/>
              </a:rPr>
              <a:t>, kaip ir </a:t>
            </a:r>
            <a:r>
              <a:rPr lang="lt-LT" sz="1200" b="0" i="0" u="none" strike="noStrike" kern="1200" dirty="0" smtClean="0">
                <a:solidFill>
                  <a:schemeClr val="tx1"/>
                </a:solidFill>
                <a:effectLst/>
                <a:latin typeface="+mn-lt"/>
                <a:ea typeface="+mn-ea"/>
                <a:cs typeface="+mn-cs"/>
                <a:hlinkClick r:id="rId27" tooltip="Karibų jūra"/>
              </a:rPr>
              <a:t>Karibų jūros</a:t>
            </a:r>
            <a:r>
              <a:rPr lang="lt-LT" sz="1200" b="0" i="0" kern="1200" dirty="0" smtClean="0">
                <a:solidFill>
                  <a:schemeClr val="tx1"/>
                </a:solidFill>
                <a:effectLst/>
                <a:latin typeface="+mn-lt"/>
                <a:ea typeface="+mn-ea"/>
                <a:cs typeface="+mn-cs"/>
              </a:rPr>
              <a:t> baseino, valstybių santykius su šia regionine galybe nuo pat šių valstybių nepriklausomybės išsikovojimo.</a:t>
            </a:r>
          </a:p>
          <a:p>
            <a:r>
              <a:rPr lang="lt-LT" sz="1200" b="0" i="0" kern="1200" dirty="0" smtClean="0">
                <a:solidFill>
                  <a:schemeClr val="tx1"/>
                </a:solidFill>
                <a:effectLst/>
                <a:latin typeface="+mn-lt"/>
                <a:ea typeface="+mn-ea"/>
                <a:cs typeface="+mn-cs"/>
              </a:rPr>
              <a:t>Nikaragvos sandinistų nacionalinis išsivadavimo frontas susiformavo </a:t>
            </a:r>
            <a:r>
              <a:rPr lang="lt-LT" sz="1200" b="0" i="0" u="none" strike="noStrike" kern="1200" dirty="0" smtClean="0">
                <a:solidFill>
                  <a:schemeClr val="tx1"/>
                </a:solidFill>
                <a:effectLst/>
                <a:latin typeface="+mn-lt"/>
                <a:ea typeface="+mn-ea"/>
                <a:cs typeface="+mn-cs"/>
                <a:hlinkClick r:id="rId28" tooltip="1961"/>
              </a:rPr>
              <a:t>1961</a:t>
            </a:r>
            <a:r>
              <a:rPr lang="lt-LT" sz="1200" b="0" i="0" kern="1200" dirty="0" smtClean="0">
                <a:solidFill>
                  <a:schemeClr val="tx1"/>
                </a:solidFill>
                <a:effectLst/>
                <a:latin typeface="+mn-lt"/>
                <a:ea typeface="+mn-ea"/>
                <a:cs typeface="+mn-cs"/>
              </a:rPr>
              <a:t> m., kurio tikslas buvo nuversti Somozų šeimos, kuri Nikaragvą valdė nuo </a:t>
            </a:r>
            <a:r>
              <a:rPr lang="lt-LT" sz="1200" b="0" i="0" u="none" strike="noStrike" kern="1200" dirty="0" smtClean="0">
                <a:solidFill>
                  <a:schemeClr val="tx1"/>
                </a:solidFill>
                <a:effectLst/>
                <a:latin typeface="+mn-lt"/>
                <a:ea typeface="+mn-ea"/>
                <a:cs typeface="+mn-cs"/>
                <a:hlinkClick r:id="rId29" tooltip="1934"/>
              </a:rPr>
              <a:t>1934</a:t>
            </a:r>
            <a:r>
              <a:rPr lang="lt-LT" sz="1200" b="0" i="0" kern="1200" dirty="0" smtClean="0">
                <a:solidFill>
                  <a:schemeClr val="tx1"/>
                </a:solidFill>
                <a:effectLst/>
                <a:latin typeface="+mn-lt"/>
                <a:ea typeface="+mn-ea"/>
                <a:cs typeface="+mn-cs"/>
              </a:rPr>
              <a:t> m., režimą. FSLN susikūrimas buvo pakurstytas </a:t>
            </a:r>
            <a:r>
              <a:rPr lang="lt-LT" sz="1200" b="0" i="0" u="none" strike="noStrike" kern="1200" dirty="0" smtClean="0">
                <a:solidFill>
                  <a:schemeClr val="tx1"/>
                </a:solidFill>
                <a:effectLst/>
                <a:latin typeface="+mn-lt"/>
                <a:ea typeface="+mn-ea"/>
                <a:cs typeface="+mn-cs"/>
                <a:hlinkClick r:id="rId30" tooltip="Kubos revoliucija"/>
              </a:rPr>
              <a:t>Kubos revoliucijos</a:t>
            </a:r>
            <a:r>
              <a:rPr lang="lt-LT" sz="1200" b="0" i="0" kern="1200" dirty="0" smtClean="0">
                <a:solidFill>
                  <a:schemeClr val="tx1"/>
                </a:solidFill>
                <a:effectLst/>
                <a:latin typeface="+mn-lt"/>
                <a:ea typeface="+mn-ea"/>
                <a:cs typeface="+mn-cs"/>
              </a:rPr>
              <a:t>, o šio revoliucinio judėjimo lyderiai deklaravo draugystę su Kubos diktatoriumi </a:t>
            </a:r>
            <a:r>
              <a:rPr lang="lt-LT" sz="1200" b="0" i="0" u="none" strike="noStrike" kern="1200" dirty="0" smtClean="0">
                <a:solidFill>
                  <a:schemeClr val="tx1"/>
                </a:solidFill>
                <a:effectLst/>
                <a:latin typeface="+mn-lt"/>
                <a:ea typeface="+mn-ea"/>
                <a:cs typeface="+mn-cs"/>
                <a:hlinkClick r:id="rId31" tooltip="Fidelis Kastro"/>
              </a:rPr>
              <a:t>Fideliu Kastru</a:t>
            </a:r>
            <a:r>
              <a:rPr lang="lt-LT" sz="1200" b="0" i="0" kern="1200" dirty="0" smtClean="0">
                <a:solidFill>
                  <a:schemeClr val="tx1"/>
                </a:solidFill>
                <a:effectLst/>
                <a:latin typeface="+mn-lt"/>
                <a:ea typeface="+mn-ea"/>
                <a:cs typeface="+mn-cs"/>
              </a:rPr>
              <a:t>. Aukštas Somozų režimo korupcijos laipsnis, blogas užsienio pagalbos tvarkymas, neskaidri politinė veikla ir galiausiai tiesioginė atsakomybė už nuosaikių pažiūrų opozicijos lyderio </a:t>
            </a:r>
            <a:r>
              <a:rPr lang="lt-LT" sz="1200" b="0" i="1" kern="1200" dirty="0" smtClean="0">
                <a:solidFill>
                  <a:schemeClr val="tx1"/>
                </a:solidFill>
                <a:effectLst/>
                <a:latin typeface="+mn-lt"/>
                <a:ea typeface="+mn-ea"/>
                <a:cs typeface="+mn-cs"/>
              </a:rPr>
              <a:t>Pedro Joaquin Chamorro</a:t>
            </a:r>
            <a:r>
              <a:rPr lang="lt-LT" sz="1200" b="0" i="0" kern="1200" dirty="0" smtClean="0">
                <a:solidFill>
                  <a:schemeClr val="tx1"/>
                </a:solidFill>
                <a:effectLst/>
                <a:latin typeface="+mn-lt"/>
                <a:ea typeface="+mn-ea"/>
                <a:cs typeface="+mn-cs"/>
              </a:rPr>
              <a:t> nužudymą sukėlė visuomenės nepasitenkinimą 45 metus trūkusiu vienos šeimos valdymu ir visuotinius maištus 1979 m. Nikaragvos miestuose. Sandinistų revoliucija pasiekė kulminaciją, kai 1979 m. buvo nuverstas Somozos režimas.</a:t>
            </a:r>
          </a:p>
          <a:p>
            <a:endParaRPr lang="en-GB" dirty="0"/>
          </a:p>
        </p:txBody>
      </p:sp>
      <p:sp>
        <p:nvSpPr>
          <p:cNvPr id="4" name="Slide Number Placeholder 3"/>
          <p:cNvSpPr>
            <a:spLocks noGrp="1"/>
          </p:cNvSpPr>
          <p:nvPr>
            <p:ph type="sldNum" sz="quarter" idx="10"/>
          </p:nvPr>
        </p:nvSpPr>
        <p:spPr/>
        <p:txBody>
          <a:bodyPr/>
          <a:lstStyle/>
          <a:p>
            <a:fld id="{1F1037CF-105A-4E04-A43E-B0D0A2C18562}" type="slidenum">
              <a:rPr lang="en-GB" smtClean="0"/>
              <a:t>50</a:t>
            </a:fld>
            <a:endParaRPr lang="en-GB"/>
          </a:p>
        </p:txBody>
      </p:sp>
    </p:spTree>
    <p:extLst>
      <p:ext uri="{BB962C8B-B14F-4D97-AF65-F5344CB8AC3E}">
        <p14:creationId xmlns:p14="http://schemas.microsoft.com/office/powerpoint/2010/main" val="30742621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80</a:t>
            </a:fld>
            <a:endParaRPr lang="lt-LT"/>
          </a:p>
        </p:txBody>
      </p:sp>
    </p:spTree>
    <p:extLst>
      <p:ext uri="{BB962C8B-B14F-4D97-AF65-F5344CB8AC3E}">
        <p14:creationId xmlns:p14="http://schemas.microsoft.com/office/powerpoint/2010/main" val="14855590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9/21/2020</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B6F15528-21DE-4FAA-801E-634DDDAF4B2B}"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9/21/2020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9/21/2020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D8BD707-D9CF-40AE-B4C6-C98DA3205C09}" type="datetimeFigureOut">
              <a:rPr lang="en-US" smtClean="0"/>
              <a:pPr/>
              <a:t>9/21/2020</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850" y="2687752"/>
            <a:ext cx="7886700" cy="994172"/>
          </a:xfrm>
        </p:spPr>
        <p:txBody>
          <a:bodyPr>
            <a:noAutofit/>
          </a:bodyPr>
          <a:lstStyle/>
          <a:p>
            <a:pPr algn="ctr"/>
            <a:r>
              <a:rPr lang="lt-LT" sz="4400" dirty="0">
                <a:solidFill>
                  <a:schemeClr val="bg1"/>
                </a:solidFill>
              </a:rPr>
              <a:t>Pilietinio pasipriešinimo </a:t>
            </a:r>
            <a:br>
              <a:rPr lang="lt-LT" sz="4400" dirty="0">
                <a:solidFill>
                  <a:schemeClr val="bg1"/>
                </a:solidFill>
              </a:rPr>
            </a:br>
            <a:r>
              <a:rPr lang="en-GB" sz="4400" dirty="0" smtClean="0">
                <a:solidFill>
                  <a:schemeClr val="bg1"/>
                </a:solidFill>
              </a:rPr>
              <a:t>,,</a:t>
            </a:r>
            <a:r>
              <a:rPr lang="lt-LT" sz="4400" dirty="0" smtClean="0">
                <a:solidFill>
                  <a:schemeClr val="bg1"/>
                </a:solidFill>
              </a:rPr>
              <a:t>įrankiai</a:t>
            </a:r>
            <a:r>
              <a:rPr lang="en-GB" sz="4400" dirty="0" smtClean="0">
                <a:solidFill>
                  <a:schemeClr val="bg1"/>
                </a:solidFill>
              </a:rPr>
              <a:t>”</a:t>
            </a:r>
            <a:endParaRPr lang="en-GB" sz="4400" dirty="0">
              <a:solidFill>
                <a:schemeClr val="bg1"/>
              </a:solidFill>
            </a:endParaRPr>
          </a:p>
        </p:txBody>
      </p:sp>
      <p:pic>
        <p:nvPicPr>
          <p:cNvPr id="3" name="Picture 1" descr="cid:image001.jpg@01D5752D.17043EF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5562600"/>
            <a:ext cx="107632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ubtitle 2"/>
          <p:cNvSpPr txBox="1">
            <a:spLocks/>
          </p:cNvSpPr>
          <p:nvPr/>
        </p:nvSpPr>
        <p:spPr>
          <a:xfrm>
            <a:off x="3657600" y="5770098"/>
            <a:ext cx="3581400" cy="554502"/>
          </a:xfrm>
          <a:prstGeom prst="rect">
            <a:avLst/>
          </a:prstGeom>
        </p:spPr>
        <p:txBody>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r>
              <a:rPr lang="lt-LT" smtClean="0">
                <a:solidFill>
                  <a:schemeClr val="bg1"/>
                </a:solidFill>
              </a:rPr>
              <a:t>MPPD prie KAM</a:t>
            </a:r>
            <a:endParaRPr lang="en-GB" dirty="0">
              <a:solidFill>
                <a:schemeClr val="bg1"/>
              </a:solidFill>
            </a:endParaRPr>
          </a:p>
        </p:txBody>
      </p:sp>
    </p:spTree>
    <p:extLst>
      <p:ext uri="{BB962C8B-B14F-4D97-AF65-F5344CB8AC3E}">
        <p14:creationId xmlns:p14="http://schemas.microsoft.com/office/powerpoint/2010/main" val="8748196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solidFill>
                  <a:schemeClr val="bg1"/>
                </a:solidFill>
              </a:rPr>
              <a:t>Tikslas </a:t>
            </a:r>
            <a:endParaRPr lang="en-GB" b="1" dirty="0">
              <a:solidFill>
                <a:schemeClr val="bg1"/>
              </a:solidFill>
            </a:endParaRPr>
          </a:p>
        </p:txBody>
      </p:sp>
      <p:sp>
        <p:nvSpPr>
          <p:cNvPr id="3" name="Content Placeholder 2"/>
          <p:cNvSpPr>
            <a:spLocks noGrp="1"/>
          </p:cNvSpPr>
          <p:nvPr>
            <p:ph idx="1"/>
          </p:nvPr>
        </p:nvSpPr>
        <p:spPr/>
        <p:txBody>
          <a:bodyPr>
            <a:normAutofit/>
          </a:bodyPr>
          <a:lstStyle/>
          <a:p>
            <a:pPr marL="0" indent="0" algn="ctr">
              <a:buNone/>
            </a:pPr>
            <a:r>
              <a:rPr lang="lt-LT" sz="4400" dirty="0" smtClean="0">
                <a:solidFill>
                  <a:schemeClr val="bg1"/>
                </a:solidFill>
              </a:rPr>
              <a:t>Pagilinti supratimą apie nesmurtinio </a:t>
            </a:r>
            <a:r>
              <a:rPr lang="lt-LT" sz="4400" dirty="0">
                <a:solidFill>
                  <a:schemeClr val="bg1"/>
                </a:solidFill>
              </a:rPr>
              <a:t>pasipriešinimo </a:t>
            </a:r>
            <a:r>
              <a:rPr lang="lt-LT" sz="4400" dirty="0" smtClean="0">
                <a:solidFill>
                  <a:schemeClr val="bg1"/>
                </a:solidFill>
              </a:rPr>
              <a:t>,,įrankius-ginklus“ ir jų poveikį.</a:t>
            </a:r>
            <a:endParaRPr lang="en-GB" sz="4400" dirty="0">
              <a:solidFill>
                <a:schemeClr val="bg1"/>
              </a:solidFill>
            </a:endParaRPr>
          </a:p>
        </p:txBody>
      </p:sp>
    </p:spTree>
    <p:extLst>
      <p:ext uri="{BB962C8B-B14F-4D97-AF65-F5344CB8AC3E}">
        <p14:creationId xmlns:p14="http://schemas.microsoft.com/office/powerpoint/2010/main" val="38445344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58812"/>
            <a:ext cx="8229600" cy="1143000"/>
          </a:xfrm>
        </p:spPr>
        <p:txBody>
          <a:bodyPr>
            <a:normAutofit fontScale="90000"/>
          </a:bodyPr>
          <a:lstStyle/>
          <a:p>
            <a:r>
              <a:rPr lang="lt-LT" dirty="0" smtClean="0">
                <a:solidFill>
                  <a:schemeClr val="bg1"/>
                </a:solidFill>
              </a:rPr>
              <a:t>Užd.: sujunkite 9 taškus 4 linijomis neatitraukdami rankos nuo lapo; tik vienoje vietoje linijos gali kirsti viena kitą.</a:t>
            </a:r>
            <a:endParaRPr lang="en-GB" dirty="0">
              <a:solidFill>
                <a:schemeClr val="bg1"/>
              </a:solidFill>
            </a:endParaRPr>
          </a:p>
        </p:txBody>
      </p:sp>
      <p:sp>
        <p:nvSpPr>
          <p:cNvPr id="3" name="Flowchart: Connector 2"/>
          <p:cNvSpPr/>
          <p:nvPr/>
        </p:nvSpPr>
        <p:spPr>
          <a:xfrm>
            <a:off x="3648075" y="3173412"/>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lowchart: Connector 3"/>
          <p:cNvSpPr/>
          <p:nvPr/>
        </p:nvSpPr>
        <p:spPr>
          <a:xfrm>
            <a:off x="5472113" y="3201987"/>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lowchart: Connector 4"/>
          <p:cNvSpPr/>
          <p:nvPr/>
        </p:nvSpPr>
        <p:spPr>
          <a:xfrm>
            <a:off x="7315200" y="3173412"/>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lowchart: Connector 5"/>
          <p:cNvSpPr/>
          <p:nvPr/>
        </p:nvSpPr>
        <p:spPr>
          <a:xfrm>
            <a:off x="7315200" y="4106862"/>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lowchart: Connector 6"/>
          <p:cNvSpPr/>
          <p:nvPr/>
        </p:nvSpPr>
        <p:spPr>
          <a:xfrm>
            <a:off x="5464969" y="4128789"/>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Flowchart: Connector 7"/>
          <p:cNvSpPr/>
          <p:nvPr/>
        </p:nvSpPr>
        <p:spPr>
          <a:xfrm>
            <a:off x="3662363" y="4137222"/>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lowchart: Connector 8"/>
          <p:cNvSpPr/>
          <p:nvPr/>
        </p:nvSpPr>
        <p:spPr>
          <a:xfrm>
            <a:off x="7315200" y="5059362"/>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lowchart: Connector 9"/>
          <p:cNvSpPr/>
          <p:nvPr/>
        </p:nvSpPr>
        <p:spPr>
          <a:xfrm>
            <a:off x="5472113" y="5059362"/>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lowchart: Connector 10"/>
          <p:cNvSpPr/>
          <p:nvPr/>
        </p:nvSpPr>
        <p:spPr>
          <a:xfrm>
            <a:off x="3648075" y="5032771"/>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 name="Straight Connector 12"/>
          <p:cNvCxnSpPr/>
          <p:nvPr/>
        </p:nvCxnSpPr>
        <p:spPr>
          <a:xfrm>
            <a:off x="3826669" y="3367881"/>
            <a:ext cx="3717131" cy="1920081"/>
          </a:xfrm>
          <a:prstGeom prst="line">
            <a:avLst/>
          </a:prstGeom>
          <a:ln w="38100"/>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flipH="1">
            <a:off x="2000250" y="5301258"/>
            <a:ext cx="5543550" cy="23712"/>
          </a:xfrm>
          <a:prstGeom prst="line">
            <a:avLst/>
          </a:prstGeom>
          <a:ln w="38100"/>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a:xfrm flipV="1">
            <a:off x="2000250" y="2514600"/>
            <a:ext cx="5543550" cy="2810370"/>
          </a:xfrm>
          <a:prstGeom prst="line">
            <a:avLst/>
          </a:prstGeom>
          <a:ln w="38100"/>
        </p:spPr>
        <p:style>
          <a:lnRef idx="1">
            <a:schemeClr val="dk1"/>
          </a:lnRef>
          <a:fillRef idx="0">
            <a:schemeClr val="dk1"/>
          </a:fillRef>
          <a:effectRef idx="0">
            <a:schemeClr val="dk1"/>
          </a:effectRef>
          <a:fontRef idx="minor">
            <a:schemeClr val="tx1"/>
          </a:fontRef>
        </p:style>
      </p:cxnSp>
      <p:cxnSp>
        <p:nvCxnSpPr>
          <p:cNvPr id="26" name="Straight Connector 25"/>
          <p:cNvCxnSpPr/>
          <p:nvPr/>
        </p:nvCxnSpPr>
        <p:spPr>
          <a:xfrm>
            <a:off x="7543800" y="2508447"/>
            <a:ext cx="0" cy="2816523"/>
          </a:xfrm>
          <a:prstGeom prst="line">
            <a:avLst/>
          </a:prstGeom>
          <a:ln w="381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34555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3056" y="1812496"/>
            <a:ext cx="5129893" cy="1581551"/>
          </a:xfrm>
        </p:spPr>
        <p:txBody>
          <a:bodyPr>
            <a:noAutofit/>
          </a:bodyPr>
          <a:lstStyle/>
          <a:p>
            <a:pPr marL="0" indent="0">
              <a:buNone/>
            </a:pPr>
            <a:r>
              <a:rPr lang="lt-LT" sz="3300" dirty="0">
                <a:solidFill>
                  <a:schemeClr val="bg1"/>
                </a:solidFill>
              </a:rPr>
              <a:t>„Pasaulyje yra tik dvi jėgos – tai kardas ir kovos dvasia, ir anksčiau ar vėliau kardas bus nugalėtas kovos dvasios.“ </a:t>
            </a:r>
            <a:br>
              <a:rPr lang="lt-LT" sz="3300" dirty="0">
                <a:solidFill>
                  <a:schemeClr val="bg1"/>
                </a:solidFill>
              </a:rPr>
            </a:br>
            <a:r>
              <a:rPr lang="lt-LT" sz="3300" dirty="0">
                <a:solidFill>
                  <a:schemeClr val="bg1"/>
                </a:solidFill>
              </a:rPr>
              <a:t/>
            </a:r>
            <a:br>
              <a:rPr lang="lt-LT" sz="3300" dirty="0">
                <a:solidFill>
                  <a:schemeClr val="bg1"/>
                </a:solidFill>
              </a:rPr>
            </a:br>
            <a:r>
              <a:rPr lang="lt-LT" sz="3300" dirty="0">
                <a:solidFill>
                  <a:schemeClr val="bg1"/>
                </a:solidFill>
              </a:rPr>
              <a:t>								</a:t>
            </a:r>
            <a:endParaRPr lang="en-GB" sz="3300" dirty="0">
              <a:solidFill>
                <a:schemeClr val="bg1"/>
              </a:solidFill>
            </a:endParaRPr>
          </a:p>
        </p:txBody>
      </p:sp>
      <p:pic>
        <p:nvPicPr>
          <p:cNvPr id="1026" name="Picture 2" descr="Related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295400"/>
            <a:ext cx="2637064" cy="3503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92549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solidFill>
                  <a:schemeClr val="bg1"/>
                </a:solidFill>
              </a:rPr>
              <a:t>Turinys </a:t>
            </a:r>
            <a:endParaRPr lang="en-GB" b="1" dirty="0">
              <a:solidFill>
                <a:schemeClr val="bg1"/>
              </a:solidFill>
            </a:endParaRPr>
          </a:p>
        </p:txBody>
      </p:sp>
      <p:sp>
        <p:nvSpPr>
          <p:cNvPr id="3" name="Content Placeholder 2"/>
          <p:cNvSpPr>
            <a:spLocks noGrp="1"/>
          </p:cNvSpPr>
          <p:nvPr>
            <p:ph idx="1"/>
          </p:nvPr>
        </p:nvSpPr>
        <p:spPr/>
        <p:txBody>
          <a:bodyPr>
            <a:normAutofit/>
          </a:bodyPr>
          <a:lstStyle/>
          <a:p>
            <a:r>
              <a:rPr lang="lt-LT" sz="3000" dirty="0" smtClean="0">
                <a:solidFill>
                  <a:schemeClr val="bg1"/>
                </a:solidFill>
              </a:rPr>
              <a:t>Nesmurtinės </a:t>
            </a:r>
            <a:r>
              <a:rPr lang="lt-LT" sz="3000" dirty="0">
                <a:solidFill>
                  <a:schemeClr val="bg1"/>
                </a:solidFill>
              </a:rPr>
              <a:t>kovos </a:t>
            </a:r>
            <a:r>
              <a:rPr lang="lt-LT" sz="3000" dirty="0" smtClean="0">
                <a:solidFill>
                  <a:schemeClr val="bg1"/>
                </a:solidFill>
              </a:rPr>
              <a:t>taktika</a:t>
            </a:r>
            <a:endParaRPr lang="lt-LT" sz="3000" dirty="0">
              <a:solidFill>
                <a:schemeClr val="bg1"/>
              </a:solidFill>
            </a:endParaRPr>
          </a:p>
          <a:p>
            <a:r>
              <a:rPr lang="lt-LT" sz="3000" dirty="0" smtClean="0">
                <a:solidFill>
                  <a:schemeClr val="bg1"/>
                </a:solidFill>
              </a:rPr>
              <a:t>Nesmurtinės kovos/PG/PP ginklų rūšys</a:t>
            </a:r>
          </a:p>
          <a:p>
            <a:r>
              <a:rPr lang="lt-LT" sz="3000" dirty="0" smtClean="0">
                <a:solidFill>
                  <a:schemeClr val="bg1"/>
                </a:solidFill>
              </a:rPr>
              <a:t>Nesmurtinės kovos ginklai</a:t>
            </a:r>
          </a:p>
          <a:p>
            <a:r>
              <a:rPr lang="lt-LT" sz="3000" dirty="0" smtClean="0">
                <a:solidFill>
                  <a:schemeClr val="bg1"/>
                </a:solidFill>
              </a:rPr>
              <a:t>PP potencialas</a:t>
            </a:r>
          </a:p>
          <a:p>
            <a:r>
              <a:rPr lang="lt-LT" sz="3000" dirty="0" smtClean="0">
                <a:solidFill>
                  <a:schemeClr val="bg1"/>
                </a:solidFill>
              </a:rPr>
              <a:t>Asmeninės ir grupinės užduotys</a:t>
            </a:r>
            <a:endParaRPr lang="lt-LT" sz="3000" dirty="0">
              <a:solidFill>
                <a:schemeClr val="bg1"/>
              </a:solidFill>
            </a:endParaRPr>
          </a:p>
          <a:p>
            <a:r>
              <a:rPr lang="lt-LT" sz="3000" dirty="0" smtClean="0">
                <a:solidFill>
                  <a:schemeClr val="bg1"/>
                </a:solidFill>
              </a:rPr>
              <a:t>Apibendrinimas </a:t>
            </a:r>
            <a:endParaRPr lang="en-GB" sz="3000" dirty="0">
              <a:solidFill>
                <a:schemeClr val="bg1"/>
              </a:solidFill>
            </a:endParaRPr>
          </a:p>
        </p:txBody>
      </p:sp>
    </p:spTree>
    <p:extLst>
      <p:ext uri="{BB962C8B-B14F-4D97-AF65-F5344CB8AC3E}">
        <p14:creationId xmlns:p14="http://schemas.microsoft.com/office/powerpoint/2010/main" val="15437171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5016" y="68092"/>
            <a:ext cx="8229600" cy="1143000"/>
          </a:xfrm>
        </p:spPr>
        <p:txBody>
          <a:bodyPr>
            <a:normAutofit/>
          </a:bodyPr>
          <a:lstStyle/>
          <a:p>
            <a:pPr algn="ctr"/>
            <a:r>
              <a:rPr lang="lt-LT" b="1" dirty="0" smtClean="0">
                <a:solidFill>
                  <a:schemeClr val="bg1"/>
                </a:solidFill>
              </a:rPr>
              <a:t>Nesmurtinės kovos taktika</a:t>
            </a:r>
            <a:endParaRPr lang="en-GB" b="1" dirty="0">
              <a:solidFill>
                <a:schemeClr val="bg1"/>
              </a:solidFill>
            </a:endParaRPr>
          </a:p>
        </p:txBody>
      </p:sp>
      <p:sp>
        <p:nvSpPr>
          <p:cNvPr id="3" name="Content Placeholder 2"/>
          <p:cNvSpPr>
            <a:spLocks noGrp="1"/>
          </p:cNvSpPr>
          <p:nvPr>
            <p:ph idx="1"/>
          </p:nvPr>
        </p:nvSpPr>
        <p:spPr>
          <a:xfrm>
            <a:off x="1066800" y="1211092"/>
            <a:ext cx="7346448" cy="2129008"/>
          </a:xfrm>
        </p:spPr>
        <p:txBody>
          <a:bodyPr>
            <a:noAutofit/>
          </a:bodyPr>
          <a:lstStyle/>
          <a:p>
            <a:pPr marL="385763" indent="-385763">
              <a:buFont typeface="+mj-lt"/>
              <a:buAutoNum type="arabicPeriod"/>
            </a:pPr>
            <a:r>
              <a:rPr lang="lt-LT" sz="3600" dirty="0">
                <a:solidFill>
                  <a:schemeClr val="bg1"/>
                </a:solidFill>
              </a:rPr>
              <a:t>Nesmurtinio protesto ir įtikinimo</a:t>
            </a:r>
          </a:p>
          <a:p>
            <a:pPr marL="385763" indent="-385763">
              <a:buFont typeface="+mj-lt"/>
              <a:buAutoNum type="arabicPeriod"/>
            </a:pPr>
            <a:r>
              <a:rPr lang="lt-LT" sz="3600" dirty="0">
                <a:solidFill>
                  <a:schemeClr val="bg1"/>
                </a:solidFill>
              </a:rPr>
              <a:t>Nebendradarbiavimo </a:t>
            </a:r>
          </a:p>
          <a:p>
            <a:pPr marL="385763" indent="-385763">
              <a:buFont typeface="+mj-lt"/>
              <a:buAutoNum type="arabicPeriod"/>
            </a:pPr>
            <a:r>
              <a:rPr lang="lt-LT" sz="3600" dirty="0">
                <a:solidFill>
                  <a:schemeClr val="bg1"/>
                </a:solidFill>
              </a:rPr>
              <a:t>Nesmurtinio įsikišimo</a:t>
            </a:r>
            <a:endParaRPr lang="en-GB" sz="3600" dirty="0">
              <a:solidFill>
                <a:schemeClr val="bg1"/>
              </a:solidFill>
            </a:endParaRPr>
          </a:p>
        </p:txBody>
      </p:sp>
      <p:pic>
        <p:nvPicPr>
          <p:cNvPr id="2050" name="Picture 2" descr="Image result for military tactics flank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7824" y="3733800"/>
            <a:ext cx="4724400" cy="2924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3010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458200" cy="1143000"/>
          </a:xfrm>
        </p:spPr>
        <p:txBody>
          <a:bodyPr>
            <a:normAutofit fontScale="90000"/>
          </a:bodyPr>
          <a:lstStyle/>
          <a:p>
            <a:r>
              <a:rPr lang="lt-LT" dirty="0" smtClean="0">
                <a:solidFill>
                  <a:schemeClr val="bg1"/>
                </a:solidFill>
              </a:rPr>
              <a:t>Pilietinės gynybos ,,ginklų“ rūšys </a:t>
            </a:r>
            <a:br>
              <a:rPr lang="lt-LT" dirty="0" smtClean="0">
                <a:solidFill>
                  <a:schemeClr val="bg1"/>
                </a:solidFill>
              </a:rPr>
            </a:br>
            <a:r>
              <a:rPr lang="lt-LT" dirty="0" smtClean="0">
                <a:solidFill>
                  <a:schemeClr val="bg1"/>
                </a:solidFill>
              </a:rPr>
              <a:t>PSEP</a:t>
            </a:r>
            <a:endParaRPr lang="en-GB" dirty="0">
              <a:solidFill>
                <a:schemeClr val="bg1"/>
              </a:solidFill>
            </a:endParaRPr>
          </a:p>
        </p:txBody>
      </p:sp>
      <p:sp>
        <p:nvSpPr>
          <p:cNvPr id="3" name="Content Placeholder 2"/>
          <p:cNvSpPr>
            <a:spLocks noGrp="1"/>
          </p:cNvSpPr>
          <p:nvPr>
            <p:ph idx="1"/>
          </p:nvPr>
        </p:nvSpPr>
        <p:spPr>
          <a:xfrm>
            <a:off x="475861" y="1905000"/>
            <a:ext cx="8229600" cy="3505200"/>
          </a:xfrm>
        </p:spPr>
        <p:txBody>
          <a:bodyPr>
            <a:normAutofit/>
          </a:bodyPr>
          <a:lstStyle/>
          <a:p>
            <a:r>
              <a:rPr lang="lt-LT" sz="4800" b="1" dirty="0" smtClean="0">
                <a:solidFill>
                  <a:schemeClr val="bg1"/>
                </a:solidFill>
              </a:rPr>
              <a:t>P</a:t>
            </a:r>
            <a:r>
              <a:rPr lang="lt-LT" sz="4800" dirty="0" smtClean="0">
                <a:solidFill>
                  <a:schemeClr val="bg1"/>
                </a:solidFill>
              </a:rPr>
              <a:t>sichologiniai</a:t>
            </a:r>
          </a:p>
          <a:p>
            <a:r>
              <a:rPr lang="lt-LT" sz="4800" b="1" dirty="0" smtClean="0">
                <a:solidFill>
                  <a:schemeClr val="bg1"/>
                </a:solidFill>
              </a:rPr>
              <a:t>S</a:t>
            </a:r>
            <a:r>
              <a:rPr lang="lt-LT" sz="4800" dirty="0" smtClean="0">
                <a:solidFill>
                  <a:schemeClr val="bg1"/>
                </a:solidFill>
              </a:rPr>
              <a:t>ocialiniai-visuomeniniai</a:t>
            </a:r>
          </a:p>
          <a:p>
            <a:r>
              <a:rPr lang="lt-LT" sz="4800" b="1" dirty="0" smtClean="0">
                <a:solidFill>
                  <a:schemeClr val="bg1"/>
                </a:solidFill>
              </a:rPr>
              <a:t>E</a:t>
            </a:r>
            <a:r>
              <a:rPr lang="lt-LT" sz="4800" dirty="0" smtClean="0">
                <a:solidFill>
                  <a:schemeClr val="bg1"/>
                </a:solidFill>
              </a:rPr>
              <a:t>konominiai</a:t>
            </a:r>
          </a:p>
          <a:p>
            <a:r>
              <a:rPr lang="lt-LT" sz="4800" b="1" dirty="0" smtClean="0">
                <a:solidFill>
                  <a:schemeClr val="bg1"/>
                </a:solidFill>
              </a:rPr>
              <a:t>P</a:t>
            </a:r>
            <a:r>
              <a:rPr lang="lt-LT" sz="4800" dirty="0" smtClean="0">
                <a:solidFill>
                  <a:schemeClr val="bg1"/>
                </a:solidFill>
              </a:rPr>
              <a:t>olitiniai</a:t>
            </a:r>
            <a:endParaRPr lang="en-GB" sz="4800" dirty="0">
              <a:solidFill>
                <a:schemeClr val="bg1"/>
              </a:solidFill>
            </a:endParaRPr>
          </a:p>
        </p:txBody>
      </p:sp>
      <p:pic>
        <p:nvPicPr>
          <p:cNvPr id="1028" name="Picture 4" descr="Image result for tank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98326" y="3886200"/>
            <a:ext cx="3588474" cy="237807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artiller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48773" y="3886200"/>
            <a:ext cx="3200400" cy="282435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military aviation A-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98326" y="3886200"/>
            <a:ext cx="3588474" cy="243745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navy"/>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29673" y="3886200"/>
            <a:ext cx="4038600" cy="269240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mage result for infantry"/>
          <p:cNvPicPr>
            <a:picLocks noChangeAspect="1" noChangeArrowheads="1"/>
          </p:cNvPicPr>
          <p:nvPr/>
        </p:nvPicPr>
        <p:blipFill rotWithShape="1">
          <a:blip r:embed="rId6">
            <a:extLst>
              <a:ext uri="{28A0092B-C50C-407E-A947-70E740481C1C}">
                <a14:useLocalDpi xmlns:a14="http://schemas.microsoft.com/office/drawing/2010/main" val="0"/>
              </a:ext>
            </a:extLst>
          </a:blip>
          <a:srcRect r="4143" b="630"/>
          <a:stretch/>
        </p:blipFill>
        <p:spPr bwMode="auto">
          <a:xfrm>
            <a:off x="4973254" y="3886200"/>
            <a:ext cx="3962362"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6068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Image result for abrams m1a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67" y="7776"/>
            <a:ext cx="9132336" cy="608822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tanks ammuni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4257675"/>
            <a:ext cx="5553075" cy="2600325"/>
          </a:xfrm>
          <a:prstGeom prst="rect">
            <a:avLst/>
          </a:prstGeom>
          <a:solidFill>
            <a:srgbClr val="00B0F0"/>
          </a:solidFill>
          <a:extLst/>
        </p:spPr>
      </p:pic>
      <p:sp>
        <p:nvSpPr>
          <p:cNvPr id="2" name="Curved Down Arrow 1"/>
          <p:cNvSpPr/>
          <p:nvPr/>
        </p:nvSpPr>
        <p:spPr>
          <a:xfrm>
            <a:off x="4038600" y="304800"/>
            <a:ext cx="4568597" cy="1600200"/>
          </a:xfrm>
          <a:prstGeom prst="curved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tx1"/>
                </a:solidFill>
              </a:rPr>
              <a:t>TAKTIKA</a:t>
            </a:r>
            <a:endParaRPr lang="en-GB" dirty="0">
              <a:solidFill>
                <a:schemeClr val="tx1"/>
              </a:solidFill>
            </a:endParaRPr>
          </a:p>
        </p:txBody>
      </p:sp>
      <p:sp>
        <p:nvSpPr>
          <p:cNvPr id="3" name="Right Arrow Callout 2"/>
          <p:cNvSpPr/>
          <p:nvPr/>
        </p:nvSpPr>
        <p:spPr>
          <a:xfrm>
            <a:off x="304800" y="165618"/>
            <a:ext cx="2410894" cy="914400"/>
          </a:xfrm>
          <a:prstGeom prst="rightArrowCallou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STRATEGIJA</a:t>
            </a:r>
            <a:endParaRPr lang="en-GB" dirty="0"/>
          </a:p>
        </p:txBody>
      </p:sp>
      <p:sp>
        <p:nvSpPr>
          <p:cNvPr id="4" name="Flowchart: Magnetic Disk 3"/>
          <p:cNvSpPr/>
          <p:nvPr/>
        </p:nvSpPr>
        <p:spPr>
          <a:xfrm>
            <a:off x="2774010" y="279918"/>
            <a:ext cx="1407367" cy="685800"/>
          </a:xfrm>
          <a:prstGeom prst="flowChartMagneticDisk">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TAIKINYS</a:t>
            </a:r>
            <a:endParaRPr lang="en-GB" dirty="0"/>
          </a:p>
        </p:txBody>
      </p:sp>
      <p:sp>
        <p:nvSpPr>
          <p:cNvPr id="5" name="TextBox 4"/>
          <p:cNvSpPr txBox="1"/>
          <p:nvPr/>
        </p:nvSpPr>
        <p:spPr>
          <a:xfrm>
            <a:off x="2999781" y="3631168"/>
            <a:ext cx="1834156" cy="369332"/>
          </a:xfrm>
          <a:prstGeom prst="rect">
            <a:avLst/>
          </a:prstGeom>
          <a:solidFill>
            <a:srgbClr val="00B0F0"/>
          </a:solidFill>
        </p:spPr>
        <p:txBody>
          <a:bodyPr wrap="none" rtlCol="0">
            <a:spAutoFit/>
          </a:bodyPr>
          <a:lstStyle/>
          <a:p>
            <a:r>
              <a:rPr lang="lt-LT" dirty="0" smtClean="0"/>
              <a:t>GINKLŲ RŪŠIS</a:t>
            </a:r>
            <a:endParaRPr lang="en-GB" dirty="0"/>
          </a:p>
        </p:txBody>
      </p:sp>
    </p:spTree>
    <p:extLst>
      <p:ext uri="{BB962C8B-B14F-4D97-AF65-F5344CB8AC3E}">
        <p14:creationId xmlns:p14="http://schemas.microsoft.com/office/powerpoint/2010/main" val="2722943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915400" cy="1309793"/>
          </a:xfrm>
        </p:spPr>
        <p:txBody>
          <a:bodyPr>
            <a:normAutofit fontScale="90000"/>
          </a:bodyPr>
          <a:lstStyle/>
          <a:p>
            <a:pPr algn="l"/>
            <a:r>
              <a:rPr lang="lt-LT" sz="3200" b="1" dirty="0" smtClean="0">
                <a:solidFill>
                  <a:schemeClr val="bg1"/>
                </a:solidFill>
              </a:rPr>
              <a:t>Taktika – </a:t>
            </a:r>
            <a:r>
              <a:rPr lang="lt-LT" sz="3200" dirty="0">
                <a:solidFill>
                  <a:schemeClr val="bg1"/>
                </a:solidFill>
              </a:rPr>
              <a:t>n</a:t>
            </a:r>
            <a:r>
              <a:rPr lang="lt-LT" sz="3200" b="1" dirty="0" smtClean="0">
                <a:solidFill>
                  <a:schemeClr val="bg1"/>
                </a:solidFill>
              </a:rPr>
              <a:t>esmurtinis protestas ir įtikinimas </a:t>
            </a:r>
            <a:r>
              <a:rPr lang="lt-LT" sz="3200" dirty="0">
                <a:solidFill>
                  <a:schemeClr val="bg1"/>
                </a:solidFill>
              </a:rPr>
              <a:t>G</a:t>
            </a:r>
            <a:r>
              <a:rPr lang="lt-LT" sz="3200" b="1" dirty="0" smtClean="0">
                <a:solidFill>
                  <a:schemeClr val="bg1"/>
                </a:solidFill>
              </a:rPr>
              <a:t>inklų rūšis PSEP...</a:t>
            </a:r>
            <a:br>
              <a:rPr lang="lt-LT" sz="3200" b="1" dirty="0" smtClean="0">
                <a:solidFill>
                  <a:schemeClr val="bg1"/>
                </a:solidFill>
              </a:rPr>
            </a:br>
            <a:r>
              <a:rPr lang="lt-LT" sz="3200" b="1" u="sng" dirty="0" smtClean="0">
                <a:solidFill>
                  <a:schemeClr val="bg1"/>
                </a:solidFill>
              </a:rPr>
              <a:t>Š</a:t>
            </a:r>
            <a:r>
              <a:rPr lang="lt-LT" sz="3200" u="sng" dirty="0" smtClean="0">
                <a:solidFill>
                  <a:schemeClr val="bg1"/>
                </a:solidFill>
              </a:rPr>
              <a:t>audmenys/ginklai</a:t>
            </a:r>
            <a:r>
              <a:rPr lang="lt-LT" sz="3200" b="1" u="sng" dirty="0" smtClean="0">
                <a:solidFill>
                  <a:schemeClr val="bg1"/>
                </a:solidFill>
              </a:rPr>
              <a:t>:</a:t>
            </a:r>
            <a:r>
              <a:rPr lang="lt-LT" sz="3200" b="1" dirty="0" smtClean="0">
                <a:solidFill>
                  <a:schemeClr val="bg1"/>
                </a:solidFill>
              </a:rPr>
              <a:t>		</a:t>
            </a:r>
            <a:endParaRPr lang="en-GB" sz="3200" b="1" dirty="0">
              <a:solidFill>
                <a:schemeClr val="bg1"/>
              </a:solidFill>
            </a:endParaRPr>
          </a:p>
        </p:txBody>
      </p:sp>
      <p:sp>
        <p:nvSpPr>
          <p:cNvPr id="3" name="Content Placeholder 2"/>
          <p:cNvSpPr>
            <a:spLocks noGrp="1"/>
          </p:cNvSpPr>
          <p:nvPr>
            <p:ph idx="1"/>
          </p:nvPr>
        </p:nvSpPr>
        <p:spPr>
          <a:xfrm>
            <a:off x="514350" y="1462192"/>
            <a:ext cx="7886700" cy="5243407"/>
          </a:xfrm>
        </p:spPr>
        <p:txBody>
          <a:bodyPr>
            <a:noAutofit/>
          </a:bodyPr>
          <a:lstStyle/>
          <a:p>
            <a:r>
              <a:rPr lang="lt-LT" sz="3600" dirty="0">
                <a:solidFill>
                  <a:schemeClr val="bg1"/>
                </a:solidFill>
              </a:rPr>
              <a:t>Lapelių </a:t>
            </a:r>
            <a:r>
              <a:rPr lang="lt-LT" sz="3600" dirty="0" smtClean="0">
                <a:solidFill>
                  <a:schemeClr val="bg1"/>
                </a:solidFill>
              </a:rPr>
              <a:t>platinimas</a:t>
            </a:r>
            <a:endParaRPr lang="lt-LT" sz="3600" dirty="0">
              <a:solidFill>
                <a:schemeClr val="bg1"/>
              </a:solidFill>
            </a:endParaRPr>
          </a:p>
          <a:p>
            <a:r>
              <a:rPr lang="lt-LT" sz="3600" dirty="0">
                <a:solidFill>
                  <a:schemeClr val="bg1"/>
                </a:solidFill>
              </a:rPr>
              <a:t>Piketavimas </a:t>
            </a:r>
          </a:p>
          <a:p>
            <a:r>
              <a:rPr lang="lt-LT" sz="3600" dirty="0">
                <a:solidFill>
                  <a:schemeClr val="bg1"/>
                </a:solidFill>
              </a:rPr>
              <a:t>Plakatų nešiojimas</a:t>
            </a:r>
          </a:p>
          <a:p>
            <a:r>
              <a:rPr lang="lt-LT" sz="3600" dirty="0">
                <a:solidFill>
                  <a:schemeClr val="bg1"/>
                </a:solidFill>
              </a:rPr>
              <a:t>Demonstracijų rengimas</a:t>
            </a:r>
          </a:p>
          <a:p>
            <a:r>
              <a:rPr lang="lt-LT" sz="3600" dirty="0">
                <a:solidFill>
                  <a:schemeClr val="bg1"/>
                </a:solidFill>
              </a:rPr>
              <a:t>Budėjimai </a:t>
            </a:r>
          </a:p>
          <a:p>
            <a:r>
              <a:rPr lang="lt-LT" sz="3600" dirty="0">
                <a:solidFill>
                  <a:schemeClr val="bg1"/>
                </a:solidFill>
              </a:rPr>
              <a:t>Organizacijų pareiškimai</a:t>
            </a:r>
          </a:p>
          <a:p>
            <a:r>
              <a:rPr lang="lt-LT" sz="3600" dirty="0">
                <a:solidFill>
                  <a:schemeClr val="bg1"/>
                </a:solidFill>
              </a:rPr>
              <a:t>Atsisakymas priimti </a:t>
            </a:r>
            <a:r>
              <a:rPr lang="lt-LT" sz="3600" dirty="0" smtClean="0">
                <a:solidFill>
                  <a:schemeClr val="bg1"/>
                </a:solidFill>
              </a:rPr>
              <a:t>apdovanojimus</a:t>
            </a:r>
            <a:endParaRPr lang="lt-LT" sz="3600" dirty="0">
              <a:solidFill>
                <a:schemeClr val="bg1"/>
              </a:solidFill>
            </a:endParaRPr>
          </a:p>
        </p:txBody>
      </p:sp>
    </p:spTree>
    <p:extLst>
      <p:ext uri="{BB962C8B-B14F-4D97-AF65-F5344CB8AC3E}">
        <p14:creationId xmlns:p14="http://schemas.microsoft.com/office/powerpoint/2010/main" val="33465383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lt-LT" dirty="0" smtClean="0">
                <a:solidFill>
                  <a:schemeClr val="bg1"/>
                </a:solidFill>
              </a:rPr>
              <a:t>1946 m. vasario 10 d. rinkimai į SSRS Aukščiausiąją tarybą</a:t>
            </a:r>
            <a:endParaRPr lang="en-GB" dirty="0">
              <a:solidFill>
                <a:schemeClr val="bg1"/>
              </a:solidFill>
            </a:endParaRPr>
          </a:p>
        </p:txBody>
      </p:sp>
      <p:pic>
        <p:nvPicPr>
          <p:cNvPr id="3074" name="Picture 2" descr="Related imag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72343" y="1600200"/>
            <a:ext cx="6799314" cy="4708525"/>
          </a:xfrm>
          <a:prstGeom prst="rect">
            <a:avLst/>
          </a:prstGeom>
          <a:noFill/>
          <a:extLst>
            <a:ext uri="{909E8E84-426E-40DD-AFC4-6F175D3DCCD1}">
              <a14:hiddenFill xmlns:a14="http://schemas.microsoft.com/office/drawing/2010/main">
                <a:solidFill>
                  <a:srgbClr val="FFFFFF"/>
                </a:solidFill>
              </a14:hiddenFill>
            </a:ext>
          </a:extLst>
        </p:spPr>
      </p:pic>
      <p:sp>
        <p:nvSpPr>
          <p:cNvPr id="6" name="Vertical Scroll 5"/>
          <p:cNvSpPr/>
          <p:nvPr/>
        </p:nvSpPr>
        <p:spPr>
          <a:xfrm>
            <a:off x="1752600" y="1447800"/>
            <a:ext cx="5715000" cy="5410200"/>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400" dirty="0" smtClean="0">
                <a:solidFill>
                  <a:schemeClr val="bg1"/>
                </a:solidFill>
              </a:rPr>
              <a:t>Rinkimų komedija ruošiama tik tam, kad tu legalizuotum jų jau atliktą darbą, kad atsakomybę nuo jų nuimtum</a:t>
            </a:r>
            <a:r>
              <a:rPr lang="ru-RU" sz="2400" dirty="0" smtClean="0">
                <a:solidFill>
                  <a:schemeClr val="bg1"/>
                </a:solidFill>
              </a:rPr>
              <a:t>!</a:t>
            </a:r>
            <a:r>
              <a:rPr lang="lt-LT" sz="2400" dirty="0" smtClean="0">
                <a:solidFill>
                  <a:schemeClr val="bg1"/>
                </a:solidFill>
              </a:rPr>
              <a:t> Nepamiršk, lietuvi, kad įėjimas į rinkiminę salę nemokamas, tik išeidamas iš jos tu pasijusi netekęs savo sąžinės – pardavęs Lietuvą</a:t>
            </a:r>
            <a:r>
              <a:rPr lang="ru-RU" sz="2400" dirty="0" smtClean="0">
                <a:solidFill>
                  <a:schemeClr val="bg1"/>
                </a:solidFill>
              </a:rPr>
              <a:t>!</a:t>
            </a:r>
            <a:endParaRPr lang="en-GB" sz="2400" dirty="0">
              <a:solidFill>
                <a:schemeClr val="bg1"/>
              </a:solidFill>
            </a:endParaRPr>
          </a:p>
        </p:txBody>
      </p:sp>
    </p:spTree>
    <p:extLst>
      <p:ext uri="{BB962C8B-B14F-4D97-AF65-F5344CB8AC3E}">
        <p14:creationId xmlns:p14="http://schemas.microsoft.com/office/powerpoint/2010/main" val="2813394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pl-PL" dirty="0" smtClean="0">
                <a:solidFill>
                  <a:schemeClr val="bg1"/>
                </a:solidFill>
              </a:rPr>
              <a:t>1988 m. A. Andreikos, P. Cidziko bado streikas</a:t>
            </a:r>
            <a:endParaRPr lang="lt-LT" dirty="0">
              <a:solidFill>
                <a:schemeClr val="bg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4878" y="3314700"/>
            <a:ext cx="5483679" cy="3543300"/>
          </a:xfrm>
          <a:prstGeom prst="rect">
            <a:avLst/>
          </a:prstGeom>
        </p:spPr>
      </p:pic>
      <p:pic>
        <p:nvPicPr>
          <p:cNvPr id="6" name="Content Placeholder 5"/>
          <p:cNvPicPr>
            <a:picLocks noGrp="1" noChangeAspect="1"/>
          </p:cNvPicPr>
          <p:nvPr>
            <p:ph idx="1"/>
          </p:nvPr>
        </p:nvPicPr>
        <p:blipFill>
          <a:blip r:embed="rId4"/>
          <a:stretch>
            <a:fillRect/>
          </a:stretch>
        </p:blipFill>
        <p:spPr>
          <a:xfrm>
            <a:off x="1" y="1417639"/>
            <a:ext cx="4572000" cy="3030166"/>
          </a:xfrm>
          <a:prstGeom prst="rect">
            <a:avLst/>
          </a:prstGeom>
        </p:spPr>
      </p:pic>
    </p:spTree>
    <p:extLst>
      <p:ext uri="{BB962C8B-B14F-4D97-AF65-F5344CB8AC3E}">
        <p14:creationId xmlns:p14="http://schemas.microsoft.com/office/powerpoint/2010/main" val="13796321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85800"/>
            <a:ext cx="9144000" cy="5715000"/>
          </a:xfrm>
          <a:prstGeom prst="rect">
            <a:avLst/>
          </a:prstGeom>
        </p:spPr>
      </p:pic>
      <p:pic>
        <p:nvPicPr>
          <p:cNvPr id="1026" name="Picture 2" descr="Image result for могильный памятник Путину"/>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5801" y="3375723"/>
            <a:ext cx="4648200" cy="34822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630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lt-LT" b="1" dirty="0" smtClean="0">
                <a:solidFill>
                  <a:schemeClr val="bg1"/>
                </a:solidFill>
              </a:rPr>
              <a:t>Taktika – nebendradarbiavimas </a:t>
            </a:r>
            <a:r>
              <a:rPr lang="lt-LT" dirty="0">
                <a:solidFill>
                  <a:schemeClr val="bg1"/>
                </a:solidFill>
              </a:rPr>
              <a:t>G</a:t>
            </a:r>
            <a:r>
              <a:rPr lang="lt-LT" b="1" dirty="0" smtClean="0">
                <a:solidFill>
                  <a:schemeClr val="bg1"/>
                </a:solidFill>
              </a:rPr>
              <a:t>inklų rūšis PSEP...</a:t>
            </a:r>
            <a:br>
              <a:rPr lang="lt-LT" b="1" dirty="0" smtClean="0">
                <a:solidFill>
                  <a:schemeClr val="bg1"/>
                </a:solidFill>
              </a:rPr>
            </a:br>
            <a:r>
              <a:rPr lang="lt-LT" b="1" u="sng" dirty="0" smtClean="0">
                <a:solidFill>
                  <a:schemeClr val="bg1"/>
                </a:solidFill>
              </a:rPr>
              <a:t>Šaudmenys:</a:t>
            </a:r>
            <a:endParaRPr lang="en-GB" b="1" u="sng" dirty="0">
              <a:solidFill>
                <a:schemeClr val="bg1"/>
              </a:solidFill>
            </a:endParaRPr>
          </a:p>
        </p:txBody>
      </p:sp>
      <p:sp>
        <p:nvSpPr>
          <p:cNvPr id="3" name="Content Placeholder 2"/>
          <p:cNvSpPr>
            <a:spLocks noGrp="1"/>
          </p:cNvSpPr>
          <p:nvPr>
            <p:ph idx="1"/>
          </p:nvPr>
        </p:nvSpPr>
        <p:spPr>
          <a:xfrm>
            <a:off x="457200" y="1981200"/>
            <a:ext cx="8229600" cy="4709160"/>
          </a:xfrm>
        </p:spPr>
        <p:txBody>
          <a:bodyPr>
            <a:normAutofit/>
          </a:bodyPr>
          <a:lstStyle/>
          <a:p>
            <a:r>
              <a:rPr lang="lt-LT" sz="3600" dirty="0" smtClean="0">
                <a:solidFill>
                  <a:schemeClr val="bg1"/>
                </a:solidFill>
              </a:rPr>
              <a:t>Studentų protestai</a:t>
            </a:r>
          </a:p>
          <a:p>
            <a:r>
              <a:rPr lang="lt-LT" sz="3600" dirty="0" smtClean="0">
                <a:solidFill>
                  <a:schemeClr val="bg1"/>
                </a:solidFill>
              </a:rPr>
              <a:t>Emigracija dėl protesto</a:t>
            </a:r>
          </a:p>
          <a:p>
            <a:r>
              <a:rPr lang="lt-LT" sz="3600" dirty="0" smtClean="0">
                <a:solidFill>
                  <a:schemeClr val="bg1"/>
                </a:solidFill>
              </a:rPr>
              <a:t>Boikotuojamų prekių nevartojimas</a:t>
            </a:r>
          </a:p>
          <a:p>
            <a:r>
              <a:rPr lang="lt-LT" sz="3600" dirty="0" smtClean="0">
                <a:solidFill>
                  <a:schemeClr val="bg1"/>
                </a:solidFill>
              </a:rPr>
              <a:t>Rinkimų boikotas</a:t>
            </a:r>
          </a:p>
          <a:p>
            <a:r>
              <a:rPr lang="lt-LT" sz="3600" dirty="0" smtClean="0">
                <a:solidFill>
                  <a:schemeClr val="bg1"/>
                </a:solidFill>
              </a:rPr>
              <a:t>Atsisakymas pripažinti oficialų asmenų paskyrimą</a:t>
            </a:r>
            <a:endParaRPr lang="en-GB" sz="3600" dirty="0">
              <a:solidFill>
                <a:schemeClr val="bg1"/>
              </a:solidFill>
            </a:endParaRPr>
          </a:p>
        </p:txBody>
      </p:sp>
    </p:spTree>
    <p:extLst>
      <p:ext uri="{BB962C8B-B14F-4D97-AF65-F5344CB8AC3E}">
        <p14:creationId xmlns:p14="http://schemas.microsoft.com/office/powerpoint/2010/main" val="23918784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Futbolo fanų eitynės</a:t>
            </a:r>
            <a:endParaRPr lang="en-GB" dirty="0">
              <a:solidFill>
                <a:schemeClr val="bg1"/>
              </a:solidFill>
            </a:endParaRPr>
          </a:p>
        </p:txBody>
      </p:sp>
      <p:pic>
        <p:nvPicPr>
          <p:cNvPr id="4" name="Content Placeholder 3"/>
          <p:cNvPicPr>
            <a:picLocks noGrp="1" noChangeAspect="1"/>
          </p:cNvPicPr>
          <p:nvPr>
            <p:ph idx="1"/>
          </p:nvPr>
        </p:nvPicPr>
        <p:blipFill>
          <a:blip r:embed="rId3"/>
          <a:stretch>
            <a:fillRect/>
          </a:stretch>
        </p:blipFill>
        <p:spPr>
          <a:xfrm>
            <a:off x="5443" y="1930400"/>
            <a:ext cx="6096000" cy="4048125"/>
          </a:xfrm>
          <a:prstGeom prst="rect">
            <a:avLst/>
          </a:prstGeom>
        </p:spPr>
      </p:pic>
      <p:sp>
        <p:nvSpPr>
          <p:cNvPr id="5" name="TextBox 4"/>
          <p:cNvSpPr txBox="1"/>
          <p:nvPr/>
        </p:nvSpPr>
        <p:spPr>
          <a:xfrm>
            <a:off x="2590800" y="6214546"/>
            <a:ext cx="1268296" cy="369332"/>
          </a:xfrm>
          <a:prstGeom prst="rect">
            <a:avLst/>
          </a:prstGeom>
          <a:noFill/>
        </p:spPr>
        <p:txBody>
          <a:bodyPr wrap="none" rtlCol="0">
            <a:spAutoFit/>
          </a:bodyPr>
          <a:lstStyle/>
          <a:p>
            <a:r>
              <a:rPr lang="lt-LT" dirty="0" smtClean="0"/>
              <a:t>ŽALGIRIS</a:t>
            </a:r>
            <a:endParaRPr lang="en-GB" dirty="0"/>
          </a:p>
        </p:txBody>
      </p:sp>
      <p:pic>
        <p:nvPicPr>
          <p:cNvPr id="6" name="Picture 5"/>
          <p:cNvPicPr>
            <a:picLocks noChangeAspect="1"/>
          </p:cNvPicPr>
          <p:nvPr/>
        </p:nvPicPr>
        <p:blipFill rotWithShape="1">
          <a:blip r:embed="rId4"/>
          <a:srcRect l="8519" t="11111"/>
          <a:stretch/>
        </p:blipFill>
        <p:spPr>
          <a:xfrm>
            <a:off x="5391632" y="1930400"/>
            <a:ext cx="3774083" cy="4889500"/>
          </a:xfrm>
          <a:prstGeom prst="rect">
            <a:avLst/>
          </a:prstGeom>
        </p:spPr>
      </p:pic>
    </p:spTree>
    <p:extLst>
      <p:ext uri="{BB962C8B-B14F-4D97-AF65-F5344CB8AC3E}">
        <p14:creationId xmlns:p14="http://schemas.microsoft.com/office/powerpoint/2010/main" val="6583791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ŽALGIRIS IR CSKA</a:t>
            </a:r>
            <a:endParaRPr lang="en-GB" dirty="0">
              <a:solidFill>
                <a:schemeClr val="bg1"/>
              </a:solidFill>
            </a:endParaRPr>
          </a:p>
        </p:txBody>
      </p:sp>
      <p:pic>
        <p:nvPicPr>
          <p:cNvPr id="4" name="Content Placeholder 3"/>
          <p:cNvPicPr>
            <a:picLocks noGrp="1" noChangeAspect="1"/>
          </p:cNvPicPr>
          <p:nvPr>
            <p:ph idx="1"/>
          </p:nvPr>
        </p:nvPicPr>
        <p:blipFill>
          <a:blip r:embed="rId3"/>
          <a:stretch>
            <a:fillRect/>
          </a:stretch>
        </p:blipFill>
        <p:spPr>
          <a:xfrm>
            <a:off x="891540" y="1395867"/>
            <a:ext cx="7360919" cy="5334000"/>
          </a:xfrm>
          <a:prstGeom prst="rect">
            <a:avLst/>
          </a:prstGeom>
        </p:spPr>
      </p:pic>
    </p:spTree>
    <p:extLst>
      <p:ext uri="{BB962C8B-B14F-4D97-AF65-F5344CB8AC3E}">
        <p14:creationId xmlns:p14="http://schemas.microsoft.com/office/powerpoint/2010/main" val="9243405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skÄÄiÅ³ protesto akcija"/>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762001"/>
            <a:ext cx="9148666" cy="60960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Image result for studentų protestai honkon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5146675" cy="343461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rotesto akcija Baltarusijoj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4728" y="3093640"/>
            <a:ext cx="6022975" cy="3764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8363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9144000" cy="1143000"/>
          </a:xfrm>
        </p:spPr>
        <p:txBody>
          <a:bodyPr>
            <a:normAutofit fontScale="90000"/>
          </a:bodyPr>
          <a:lstStyle/>
          <a:p>
            <a:pPr algn="l"/>
            <a:r>
              <a:rPr lang="lt-LT" sz="3200" b="1" dirty="0" smtClean="0">
                <a:solidFill>
                  <a:schemeClr val="bg1"/>
                </a:solidFill>
              </a:rPr>
              <a:t>Taktika – nesmurtinis įsikišimas į situaciją ir jos sugriovimas</a:t>
            </a:r>
            <a:br>
              <a:rPr lang="lt-LT" sz="3200" b="1" dirty="0" smtClean="0">
                <a:solidFill>
                  <a:schemeClr val="bg1"/>
                </a:solidFill>
              </a:rPr>
            </a:br>
            <a:r>
              <a:rPr lang="lt-LT" sz="3200" b="1" dirty="0" smtClean="0">
                <a:solidFill>
                  <a:schemeClr val="bg1"/>
                </a:solidFill>
              </a:rPr>
              <a:t>Ginklų rūšis PSEP...</a:t>
            </a:r>
            <a:br>
              <a:rPr lang="lt-LT" sz="3200" b="1" dirty="0" smtClean="0">
                <a:solidFill>
                  <a:schemeClr val="bg1"/>
                </a:solidFill>
              </a:rPr>
            </a:br>
            <a:r>
              <a:rPr lang="lt-LT" sz="3200" b="1" u="sng" dirty="0" smtClean="0">
                <a:solidFill>
                  <a:schemeClr val="bg1"/>
                </a:solidFill>
              </a:rPr>
              <a:t>Šaudmenys:</a:t>
            </a:r>
            <a:r>
              <a:rPr lang="lt-LT" sz="3200" b="1" dirty="0" smtClean="0">
                <a:solidFill>
                  <a:schemeClr val="bg1"/>
                </a:solidFill>
              </a:rPr>
              <a:t> </a:t>
            </a:r>
            <a:endParaRPr lang="en-GB" sz="3200" b="1" dirty="0">
              <a:solidFill>
                <a:schemeClr val="bg1"/>
              </a:solidFill>
            </a:endParaRPr>
          </a:p>
        </p:txBody>
      </p:sp>
      <p:sp>
        <p:nvSpPr>
          <p:cNvPr id="3" name="Content Placeholder 2"/>
          <p:cNvSpPr>
            <a:spLocks noGrp="1"/>
          </p:cNvSpPr>
          <p:nvPr>
            <p:ph idx="1"/>
          </p:nvPr>
        </p:nvSpPr>
        <p:spPr>
          <a:xfrm>
            <a:off x="76200" y="1996440"/>
            <a:ext cx="8915400" cy="4709160"/>
          </a:xfrm>
        </p:spPr>
        <p:txBody>
          <a:bodyPr>
            <a:noAutofit/>
          </a:bodyPr>
          <a:lstStyle/>
          <a:p>
            <a:r>
              <a:rPr lang="lt-LT" sz="4000" dirty="0" smtClean="0">
                <a:solidFill>
                  <a:schemeClr val="bg1"/>
                </a:solidFill>
              </a:rPr>
              <a:t>Patalpų </a:t>
            </a:r>
            <a:r>
              <a:rPr lang="lt-LT" sz="4000" dirty="0">
                <a:solidFill>
                  <a:schemeClr val="bg1"/>
                </a:solidFill>
              </a:rPr>
              <a:t>užėmimas</a:t>
            </a:r>
          </a:p>
          <a:p>
            <a:r>
              <a:rPr lang="lt-LT" sz="4000" dirty="0">
                <a:solidFill>
                  <a:schemeClr val="bg1"/>
                </a:solidFill>
              </a:rPr>
              <a:t>Nesmurtiniai trukdymai</a:t>
            </a:r>
          </a:p>
          <a:p>
            <a:r>
              <a:rPr lang="lt-LT" sz="4000" dirty="0">
                <a:solidFill>
                  <a:schemeClr val="bg1"/>
                </a:solidFill>
              </a:rPr>
              <a:t>Naujų visuomeninio elgesio normų nustatymas</a:t>
            </a:r>
          </a:p>
          <a:p>
            <a:r>
              <a:rPr lang="lt-LT" sz="4000" dirty="0">
                <a:solidFill>
                  <a:schemeClr val="bg1"/>
                </a:solidFill>
              </a:rPr>
              <a:t>Alternatyvios ekonominės, švietimo institucijos</a:t>
            </a:r>
          </a:p>
          <a:p>
            <a:r>
              <a:rPr lang="lt-LT" sz="4000" dirty="0">
                <a:solidFill>
                  <a:schemeClr val="bg1"/>
                </a:solidFill>
              </a:rPr>
              <a:t>Alternatyvi valdžia</a:t>
            </a:r>
            <a:endParaRPr lang="en-GB" sz="4000" dirty="0">
              <a:solidFill>
                <a:schemeClr val="bg1"/>
              </a:solidFill>
            </a:endParaRPr>
          </a:p>
        </p:txBody>
      </p:sp>
    </p:spTree>
    <p:extLst>
      <p:ext uri="{BB962C8B-B14F-4D97-AF65-F5344CB8AC3E}">
        <p14:creationId xmlns:p14="http://schemas.microsoft.com/office/powerpoint/2010/main" val="6731940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mage result for antinacinis laikraštis lietuvos jud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6671"/>
            <a:ext cx="4953001" cy="688467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g4.dcdn.lt/images/pix/1-62809033.jpg"/>
          <p:cNvPicPr>
            <a:picLocks noChangeAspect="1" noChangeArrowheads="1"/>
          </p:cNvPicPr>
          <p:nvPr/>
        </p:nvPicPr>
        <p:blipFill rotWithShape="1">
          <a:blip r:embed="rId3">
            <a:extLst>
              <a:ext uri="{28A0092B-C50C-407E-A947-70E740481C1C}">
                <a14:useLocalDpi xmlns:a14="http://schemas.microsoft.com/office/drawing/2010/main" val="0"/>
              </a:ext>
            </a:extLst>
          </a:blip>
          <a:srcRect l="19894" r="33903"/>
          <a:stretch/>
        </p:blipFill>
        <p:spPr bwMode="auto">
          <a:xfrm>
            <a:off x="5072743" y="2057400"/>
            <a:ext cx="4038600" cy="48006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Image result for ÑÐ»Ð°Ð²Ð° ÑÐ°Ð±Ð¾ÑÐµÐ¹ Ð¿Ð°ÑÑÐ¸Ð¸"/>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3986" y="1295400"/>
            <a:ext cx="16002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5"/>
          <a:stretch>
            <a:fillRect/>
          </a:stretch>
        </p:blipFill>
        <p:spPr>
          <a:xfrm>
            <a:off x="5754186" y="0"/>
            <a:ext cx="1535988" cy="1755414"/>
          </a:xfrm>
          <a:prstGeom prst="rect">
            <a:avLst/>
          </a:prstGeom>
        </p:spPr>
      </p:pic>
      <p:pic>
        <p:nvPicPr>
          <p:cNvPr id="6" name="Picture 5" descr="Image result for ÑÐ»Ð°Ð²Ð° ÑÐ°Ð±Ð¾ÑÐµÐ¹ Ð¿Ð°ÑÑÐ¸Ð¸"/>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09946" y="1295400"/>
            <a:ext cx="1950365" cy="1732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8307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Folkoro judėjimas</a:t>
            </a:r>
            <a:endParaRPr lang="en-GB" dirty="0">
              <a:solidFill>
                <a:schemeClr val="bg1"/>
              </a:solidFill>
            </a:endParaRPr>
          </a:p>
        </p:txBody>
      </p:sp>
      <p:pic>
        <p:nvPicPr>
          <p:cNvPr id="8194" name="Picture 2" descr="Image result for folkoras sovietmeÄiu"/>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106526" y="1600200"/>
            <a:ext cx="6930948" cy="4708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5885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Image result for sėdimas protest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587998" cy="4191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mokytojai užėmė ministeriją"/>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1379018"/>
            <a:ext cx="5470977" cy="3650181"/>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Image result for sėdimasis protesta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0" y="3082247"/>
            <a:ext cx="5334000" cy="3775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2108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gene sharp'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7250"/>
            <a:ext cx="4214813" cy="280749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gene sharpas pilietinÄ gynyba"/>
          <p:cNvPicPr>
            <a:picLocks noChangeAspect="1" noChangeArrowheads="1"/>
          </p:cNvPicPr>
          <p:nvPr/>
        </p:nvPicPr>
        <p:blipFill rotWithShape="1">
          <a:blip r:embed="rId3">
            <a:extLst>
              <a:ext uri="{28A0092B-C50C-407E-A947-70E740481C1C}">
                <a14:useLocalDpi xmlns:a14="http://schemas.microsoft.com/office/drawing/2010/main" val="0"/>
              </a:ext>
            </a:extLst>
          </a:blip>
          <a:srcRect l="7514" t="14559" r="10973" b="20426"/>
          <a:stretch/>
        </p:blipFill>
        <p:spPr bwMode="auto">
          <a:xfrm>
            <a:off x="4724400" y="838200"/>
            <a:ext cx="4114800" cy="583465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a:spLocks noGrp="1"/>
          </p:cNvSpPr>
          <p:nvPr>
            <p:ph type="title"/>
          </p:nvPr>
        </p:nvSpPr>
        <p:spPr>
          <a:xfrm>
            <a:off x="609600" y="4495800"/>
            <a:ext cx="3352800" cy="1143000"/>
          </a:xfrm>
        </p:spPr>
        <p:txBody>
          <a:bodyPr>
            <a:noAutofit/>
          </a:bodyPr>
          <a:lstStyle/>
          <a:p>
            <a:r>
              <a:rPr lang="lt-LT" sz="9600" dirty="0" smtClean="0"/>
              <a:t>198 </a:t>
            </a:r>
            <a:endParaRPr lang="en-GB" sz="9600" dirty="0"/>
          </a:p>
        </p:txBody>
      </p:sp>
    </p:spTree>
    <p:extLst>
      <p:ext uri="{BB962C8B-B14F-4D97-AF65-F5344CB8AC3E}">
        <p14:creationId xmlns:p14="http://schemas.microsoft.com/office/powerpoint/2010/main" val="3129354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51495" y="3342052"/>
            <a:ext cx="5633273" cy="461665"/>
          </a:xfrm>
          <a:prstGeom prst="rect">
            <a:avLst/>
          </a:prstGeom>
          <a:solidFill>
            <a:srgbClr val="FFC000"/>
          </a:solidFill>
        </p:spPr>
        <p:txBody>
          <a:bodyPr wrap="none" rtlCol="0">
            <a:spAutoFit/>
          </a:bodyPr>
          <a:lstStyle/>
          <a:p>
            <a:r>
              <a:rPr lang="en-GB" sz="2400" dirty="0" smtClean="0">
                <a:solidFill>
                  <a:schemeClr val="bg1"/>
                </a:solidFill>
              </a:rPr>
              <a:t>TAKTIKA</a:t>
            </a:r>
            <a:r>
              <a:rPr lang="lt-LT" sz="2400" dirty="0" smtClean="0">
                <a:solidFill>
                  <a:schemeClr val="bg1"/>
                </a:solidFill>
              </a:rPr>
              <a:t>– NESMURTINIO ĮSIKIŠIMO</a:t>
            </a:r>
            <a:endParaRPr lang="en-GB" sz="2400" dirty="0">
              <a:solidFill>
                <a:schemeClr val="bg1"/>
              </a:solidFill>
            </a:endParaRPr>
          </a:p>
        </p:txBody>
      </p:sp>
      <p:sp>
        <p:nvSpPr>
          <p:cNvPr id="5" name="TextBox 4"/>
          <p:cNvSpPr txBox="1"/>
          <p:nvPr/>
        </p:nvSpPr>
        <p:spPr>
          <a:xfrm>
            <a:off x="856406" y="4393688"/>
            <a:ext cx="7675499" cy="461665"/>
          </a:xfrm>
          <a:prstGeom prst="rect">
            <a:avLst/>
          </a:prstGeom>
          <a:solidFill>
            <a:srgbClr val="00B0F0"/>
          </a:solidFill>
        </p:spPr>
        <p:txBody>
          <a:bodyPr wrap="none" rtlCol="0">
            <a:spAutoFit/>
          </a:bodyPr>
          <a:lstStyle/>
          <a:p>
            <a:r>
              <a:rPr lang="en-GB" sz="2400" dirty="0" smtClean="0"/>
              <a:t>GINKL</a:t>
            </a:r>
            <a:r>
              <a:rPr lang="lt-LT" sz="2400" dirty="0" smtClean="0"/>
              <a:t>Ų RŪŠIS – PSICHOLOGINIAI, SOCIALINIAI...</a:t>
            </a:r>
            <a:endParaRPr lang="en-GB" sz="2400" dirty="0"/>
          </a:p>
        </p:txBody>
      </p:sp>
      <p:sp>
        <p:nvSpPr>
          <p:cNvPr id="6" name="TextBox 5"/>
          <p:cNvSpPr txBox="1"/>
          <p:nvPr/>
        </p:nvSpPr>
        <p:spPr>
          <a:xfrm>
            <a:off x="1138534" y="5573631"/>
            <a:ext cx="7111242" cy="461665"/>
          </a:xfrm>
          <a:prstGeom prst="rect">
            <a:avLst/>
          </a:prstGeom>
          <a:solidFill>
            <a:srgbClr val="00B0F0"/>
          </a:solidFill>
        </p:spPr>
        <p:txBody>
          <a:bodyPr wrap="none" rtlCol="0">
            <a:spAutoFit/>
          </a:bodyPr>
          <a:lstStyle/>
          <a:p>
            <a:r>
              <a:rPr lang="lt-LT" sz="2400" dirty="0" smtClean="0"/>
              <a:t>ŠAUDMENYS/GINKLAI – VIEŠA BADO AKCIJA</a:t>
            </a:r>
            <a:endParaRPr lang="en-GB" sz="2400" dirty="0"/>
          </a:p>
        </p:txBody>
      </p:sp>
      <p:sp>
        <p:nvSpPr>
          <p:cNvPr id="7" name="TextBox 6"/>
          <p:cNvSpPr txBox="1"/>
          <p:nvPr/>
        </p:nvSpPr>
        <p:spPr>
          <a:xfrm>
            <a:off x="2425418" y="1443335"/>
            <a:ext cx="4293163" cy="461665"/>
          </a:xfrm>
          <a:prstGeom prst="rect">
            <a:avLst/>
          </a:prstGeom>
          <a:solidFill>
            <a:srgbClr val="00B050"/>
          </a:solidFill>
        </p:spPr>
        <p:txBody>
          <a:bodyPr wrap="none" rtlCol="0">
            <a:spAutoFit/>
          </a:bodyPr>
          <a:lstStyle/>
          <a:p>
            <a:r>
              <a:rPr lang="lt-LT" sz="2400" dirty="0" smtClean="0"/>
              <a:t>STRATEGIJA – ATVERTIMO </a:t>
            </a:r>
            <a:endParaRPr lang="en-GB" sz="2400" dirty="0"/>
          </a:p>
        </p:txBody>
      </p:sp>
      <p:sp>
        <p:nvSpPr>
          <p:cNvPr id="8" name="TextBox 7"/>
          <p:cNvSpPr txBox="1"/>
          <p:nvPr/>
        </p:nvSpPr>
        <p:spPr>
          <a:xfrm>
            <a:off x="973898" y="2409019"/>
            <a:ext cx="7196201" cy="461665"/>
          </a:xfrm>
          <a:prstGeom prst="rect">
            <a:avLst/>
          </a:prstGeom>
          <a:solidFill>
            <a:srgbClr val="FF0000"/>
          </a:solidFill>
        </p:spPr>
        <p:txBody>
          <a:bodyPr wrap="none" rtlCol="0">
            <a:spAutoFit/>
          </a:bodyPr>
          <a:lstStyle/>
          <a:p>
            <a:r>
              <a:rPr lang="lt-LT" sz="2400" dirty="0" smtClean="0"/>
              <a:t>TAIKINYS – GALIOS ŠALTINIS ,,AUTORITETAS“</a:t>
            </a:r>
            <a:endParaRPr lang="en-GB" sz="2400" dirty="0"/>
          </a:p>
        </p:txBody>
      </p:sp>
      <p:sp>
        <p:nvSpPr>
          <p:cNvPr id="9" name="Title 8"/>
          <p:cNvSpPr>
            <a:spLocks noGrp="1"/>
          </p:cNvSpPr>
          <p:nvPr>
            <p:ph type="title"/>
          </p:nvPr>
        </p:nvSpPr>
        <p:spPr>
          <a:xfrm>
            <a:off x="457200" y="76200"/>
            <a:ext cx="8229600" cy="1143000"/>
          </a:xfrm>
        </p:spPr>
        <p:txBody>
          <a:bodyPr>
            <a:normAutofit fontScale="90000"/>
          </a:bodyPr>
          <a:lstStyle/>
          <a:p>
            <a:r>
              <a:rPr lang="lt-LT" dirty="0" smtClean="0">
                <a:solidFill>
                  <a:schemeClr val="bg1"/>
                </a:solidFill>
              </a:rPr>
              <a:t>Pirmas apibendrinimas – tai lygiavertis kovos būdas, kur...</a:t>
            </a:r>
            <a:endParaRPr lang="en-GB" dirty="0">
              <a:solidFill>
                <a:schemeClr val="bg1"/>
              </a:solidFill>
            </a:endParaRPr>
          </a:p>
        </p:txBody>
      </p:sp>
    </p:spTree>
    <p:extLst>
      <p:ext uri="{BB962C8B-B14F-4D97-AF65-F5344CB8AC3E}">
        <p14:creationId xmlns:p14="http://schemas.microsoft.com/office/powerpoint/2010/main" val="3545476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solidFill>
                  <a:schemeClr val="bg1"/>
                </a:solidFill>
              </a:rPr>
              <a:t>Turinys </a:t>
            </a:r>
            <a:endParaRPr lang="en-GB" b="1" dirty="0">
              <a:solidFill>
                <a:schemeClr val="bg1"/>
              </a:solidFill>
            </a:endParaRPr>
          </a:p>
        </p:txBody>
      </p:sp>
      <p:sp>
        <p:nvSpPr>
          <p:cNvPr id="3" name="Content Placeholder 2"/>
          <p:cNvSpPr>
            <a:spLocks noGrp="1"/>
          </p:cNvSpPr>
          <p:nvPr>
            <p:ph idx="1"/>
          </p:nvPr>
        </p:nvSpPr>
        <p:spPr/>
        <p:txBody>
          <a:bodyPr>
            <a:normAutofit/>
          </a:bodyPr>
          <a:lstStyle/>
          <a:p>
            <a:r>
              <a:rPr lang="lt-LT" sz="3000" dirty="0" smtClean="0">
                <a:solidFill>
                  <a:schemeClr val="bg1"/>
                </a:solidFill>
              </a:rPr>
              <a:t>Nesmurtinės </a:t>
            </a:r>
            <a:r>
              <a:rPr lang="lt-LT" sz="3000" dirty="0">
                <a:solidFill>
                  <a:schemeClr val="bg1"/>
                </a:solidFill>
              </a:rPr>
              <a:t>kovos </a:t>
            </a:r>
            <a:r>
              <a:rPr lang="lt-LT" sz="3000" dirty="0" smtClean="0">
                <a:solidFill>
                  <a:schemeClr val="bg1"/>
                </a:solidFill>
              </a:rPr>
              <a:t>taktika</a:t>
            </a:r>
            <a:endParaRPr lang="lt-LT" sz="3000" dirty="0">
              <a:solidFill>
                <a:schemeClr val="bg1"/>
              </a:solidFill>
            </a:endParaRPr>
          </a:p>
          <a:p>
            <a:r>
              <a:rPr lang="lt-LT" sz="3000" dirty="0" smtClean="0">
                <a:solidFill>
                  <a:schemeClr val="bg1"/>
                </a:solidFill>
              </a:rPr>
              <a:t>Nesmurtinės kovos/PG/PP ginklų rūšys</a:t>
            </a:r>
          </a:p>
          <a:p>
            <a:r>
              <a:rPr lang="lt-LT" sz="3000" dirty="0" smtClean="0">
                <a:solidFill>
                  <a:schemeClr val="bg1"/>
                </a:solidFill>
              </a:rPr>
              <a:t>Nesmurtinės kovos ginklai</a:t>
            </a:r>
          </a:p>
          <a:p>
            <a:r>
              <a:rPr lang="lt-LT" sz="3000" dirty="0" smtClean="0">
                <a:solidFill>
                  <a:schemeClr val="bg1"/>
                </a:solidFill>
              </a:rPr>
              <a:t>PP potencialas</a:t>
            </a:r>
          </a:p>
          <a:p>
            <a:r>
              <a:rPr lang="lt-LT" sz="3000" dirty="0" smtClean="0">
                <a:solidFill>
                  <a:schemeClr val="bg1"/>
                </a:solidFill>
              </a:rPr>
              <a:t>Asmeninės ir grupinės užduotys</a:t>
            </a:r>
            <a:endParaRPr lang="lt-LT" sz="3000" dirty="0">
              <a:solidFill>
                <a:schemeClr val="bg1"/>
              </a:solidFill>
            </a:endParaRPr>
          </a:p>
          <a:p>
            <a:r>
              <a:rPr lang="lt-LT" sz="3000" dirty="0" smtClean="0">
                <a:solidFill>
                  <a:schemeClr val="bg1"/>
                </a:solidFill>
              </a:rPr>
              <a:t>Apibendrinimas </a:t>
            </a:r>
            <a:endParaRPr lang="en-GB" sz="3000" dirty="0">
              <a:solidFill>
                <a:schemeClr val="bg1"/>
              </a:solidFill>
            </a:endParaRPr>
          </a:p>
        </p:txBody>
      </p:sp>
      <p:sp>
        <p:nvSpPr>
          <p:cNvPr id="4" name="Oval 3"/>
          <p:cNvSpPr/>
          <p:nvPr/>
        </p:nvSpPr>
        <p:spPr>
          <a:xfrm>
            <a:off x="457200" y="3124200"/>
            <a:ext cx="3581400" cy="838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77458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PP </a:t>
            </a:r>
            <a:r>
              <a:rPr lang="en-GB" dirty="0" err="1" smtClean="0">
                <a:solidFill>
                  <a:schemeClr val="bg1"/>
                </a:solidFill>
              </a:rPr>
              <a:t>paj</a:t>
            </a:r>
            <a:r>
              <a:rPr lang="lt-LT" dirty="0" smtClean="0">
                <a:solidFill>
                  <a:schemeClr val="bg1"/>
                </a:solidFill>
              </a:rPr>
              <a:t>ėgumų </a:t>
            </a:r>
            <a:r>
              <a:rPr lang="en-GB" dirty="0" err="1" smtClean="0">
                <a:solidFill>
                  <a:schemeClr val="bg1"/>
                </a:solidFill>
              </a:rPr>
              <a:t>potencialas</a:t>
            </a:r>
            <a:endParaRPr lang="en-GB" dirty="0">
              <a:solidFill>
                <a:schemeClr val="bg1"/>
              </a:solidFill>
            </a:endParaRP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9173" t="80075" r="16546" b="3985"/>
          <a:stretch/>
        </p:blipFill>
        <p:spPr>
          <a:xfrm rot="10800000">
            <a:off x="27718" y="2007078"/>
            <a:ext cx="9116282" cy="3784120"/>
          </a:xfrm>
        </p:spPr>
      </p:pic>
    </p:spTree>
    <p:extLst>
      <p:ext uri="{BB962C8B-B14F-4D97-AF65-F5344CB8AC3E}">
        <p14:creationId xmlns:p14="http://schemas.microsoft.com/office/powerpoint/2010/main" val="4273251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5132" t="54866" r="21147" b="26319"/>
          <a:stretch/>
        </p:blipFill>
        <p:spPr>
          <a:xfrm>
            <a:off x="1" y="1295400"/>
            <a:ext cx="9144000" cy="4526902"/>
          </a:xfrm>
        </p:spPr>
      </p:pic>
    </p:spTree>
    <p:extLst>
      <p:ext uri="{BB962C8B-B14F-4D97-AF65-F5344CB8AC3E}">
        <p14:creationId xmlns:p14="http://schemas.microsoft.com/office/powerpoint/2010/main" val="6929638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solidFill>
                  <a:schemeClr val="bg1"/>
                </a:solidFill>
              </a:rPr>
              <a:t>Pilietinio pasipriešinimo organizacija</a:t>
            </a:r>
            <a:endParaRPr lang="en-GB" dirty="0">
              <a:solidFill>
                <a:schemeClr val="bg1"/>
              </a:solidFill>
            </a:endParaRPr>
          </a:p>
        </p:txBody>
      </p:sp>
      <p:graphicFrame>
        <p:nvGraphicFramePr>
          <p:cNvPr id="4" name="Content Placeholder 3"/>
          <p:cNvGraphicFramePr>
            <a:graphicFrameLocks noGrp="1"/>
          </p:cNvGraphicFramePr>
          <p:nvPr>
            <p:ph idx="1"/>
            <p:extLst/>
          </p:nvPr>
        </p:nvGraphicFramePr>
        <p:xfrm>
          <a:off x="152400" y="1600200"/>
          <a:ext cx="85344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own Arrow Callout 2"/>
          <p:cNvSpPr/>
          <p:nvPr/>
        </p:nvSpPr>
        <p:spPr>
          <a:xfrm rot="1815960">
            <a:off x="6466526" y="2516793"/>
            <a:ext cx="914400" cy="1112838"/>
          </a:xfrm>
          <a:prstGeom prst="downArrowCallou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PPK1</a:t>
            </a:r>
            <a:endParaRPr lang="en-GB" dirty="0"/>
          </a:p>
        </p:txBody>
      </p:sp>
      <p:sp>
        <p:nvSpPr>
          <p:cNvPr id="5" name="Down Arrow Callout 4"/>
          <p:cNvSpPr/>
          <p:nvPr/>
        </p:nvSpPr>
        <p:spPr>
          <a:xfrm rot="3454131">
            <a:off x="7654518" y="3440435"/>
            <a:ext cx="914400" cy="1193731"/>
          </a:xfrm>
          <a:prstGeom prst="downArrowCallou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PPK2</a:t>
            </a:r>
            <a:endParaRPr lang="en-GB" dirty="0"/>
          </a:p>
        </p:txBody>
      </p:sp>
      <p:sp>
        <p:nvSpPr>
          <p:cNvPr id="6" name="Down Arrow Callout 5"/>
          <p:cNvSpPr/>
          <p:nvPr/>
        </p:nvSpPr>
        <p:spPr>
          <a:xfrm rot="17035678">
            <a:off x="1165880" y="2828322"/>
            <a:ext cx="914400" cy="1233527"/>
          </a:xfrm>
          <a:prstGeom prst="downArrowCallou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PPK3</a:t>
            </a:r>
            <a:endParaRPr lang="en-GB" dirty="0"/>
          </a:p>
        </p:txBody>
      </p:sp>
    </p:spTree>
    <p:extLst>
      <p:ext uri="{BB962C8B-B14F-4D97-AF65-F5344CB8AC3E}">
        <p14:creationId xmlns:p14="http://schemas.microsoft.com/office/powerpoint/2010/main" val="1404984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ntraštė 1"/>
          <p:cNvSpPr>
            <a:spLocks noGrp="1"/>
          </p:cNvSpPr>
          <p:nvPr>
            <p:ph type="title"/>
          </p:nvPr>
        </p:nvSpPr>
        <p:spPr>
          <a:xfrm>
            <a:off x="685800" y="18046"/>
            <a:ext cx="8229600" cy="1143000"/>
          </a:xfrm>
        </p:spPr>
        <p:txBody>
          <a:bodyPr>
            <a:normAutofit fontScale="90000"/>
          </a:bodyPr>
          <a:lstStyle/>
          <a:p>
            <a:pPr eaLnBrk="1" hangingPunct="1"/>
            <a:r>
              <a:rPr lang="lt-LT" altLang="lt-LT" dirty="0" smtClean="0">
                <a:solidFill>
                  <a:schemeClr val="bg1"/>
                </a:solidFill>
              </a:rPr>
              <a:t>2017 m. Lietuvos visuomenės tyrimas (1300 žm.)</a:t>
            </a:r>
          </a:p>
        </p:txBody>
      </p:sp>
      <p:pic>
        <p:nvPicPr>
          <p:cNvPr id="3075"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68313" y="1500188"/>
            <a:ext cx="2968625" cy="4330700"/>
          </a:xfrm>
          <a:noFill/>
        </p:spPr>
      </p:pic>
      <p:sp>
        <p:nvSpPr>
          <p:cNvPr id="3077" name="TextBox 6"/>
          <p:cNvSpPr txBox="1">
            <a:spLocks noChangeArrowheads="1"/>
          </p:cNvSpPr>
          <p:nvPr/>
        </p:nvSpPr>
        <p:spPr bwMode="auto">
          <a:xfrm>
            <a:off x="3436938" y="1417638"/>
            <a:ext cx="5707062"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GB" altLang="lt-LT" dirty="0" smtClean="0">
                <a:solidFill>
                  <a:schemeClr val="bg1"/>
                </a:solidFill>
                <a:latin typeface="Arial" panose="020B0604020202020204" pitchFamily="34" charset="0"/>
              </a:rPr>
              <a:t>11 </a:t>
            </a:r>
            <a:r>
              <a:rPr lang="en-US" altLang="lt-LT" dirty="0" smtClean="0">
                <a:solidFill>
                  <a:schemeClr val="bg1"/>
                </a:solidFill>
                <a:latin typeface="Arial" panose="020B0604020202020204" pitchFamily="34" charset="0"/>
              </a:rPr>
              <a:t>% </a:t>
            </a:r>
            <a:r>
              <a:rPr lang="lt-LT" altLang="lt-LT" dirty="0" smtClean="0">
                <a:solidFill>
                  <a:schemeClr val="bg1"/>
                </a:solidFill>
                <a:latin typeface="Arial" panose="020B0604020202020204" pitchFamily="34" charset="0"/>
              </a:rPr>
              <a:t> </a:t>
            </a:r>
            <a:r>
              <a:rPr lang="lt-LT" altLang="lt-LT" dirty="0">
                <a:solidFill>
                  <a:schemeClr val="bg1"/>
                </a:solidFill>
                <a:latin typeface="Arial" panose="020B0604020202020204" pitchFamily="34" charset="0"/>
              </a:rPr>
              <a:t>- </a:t>
            </a:r>
            <a:r>
              <a:rPr lang="en-GB" altLang="lt-LT" dirty="0" err="1" smtClean="0">
                <a:solidFill>
                  <a:schemeClr val="bg1"/>
                </a:solidFill>
                <a:latin typeface="Arial" panose="020B0604020202020204" pitchFamily="34" charset="0"/>
              </a:rPr>
              <a:t>jokia</a:t>
            </a:r>
            <a:r>
              <a:rPr lang="en-GB" altLang="lt-LT" dirty="0" smtClean="0">
                <a:solidFill>
                  <a:schemeClr val="bg1"/>
                </a:solidFill>
                <a:latin typeface="Arial" panose="020B0604020202020204" pitchFamily="34" charset="0"/>
              </a:rPr>
              <a:t> forma </a:t>
            </a:r>
            <a:r>
              <a:rPr lang="en-GB" altLang="lt-LT" dirty="0" err="1" smtClean="0">
                <a:solidFill>
                  <a:schemeClr val="bg1"/>
                </a:solidFill>
                <a:latin typeface="Arial" panose="020B0604020202020204" pitchFamily="34" charset="0"/>
              </a:rPr>
              <a:t>neprisid</a:t>
            </a:r>
            <a:r>
              <a:rPr lang="lt-LT" altLang="lt-LT" dirty="0" smtClean="0">
                <a:solidFill>
                  <a:schemeClr val="bg1"/>
                </a:solidFill>
                <a:latin typeface="Arial" panose="020B0604020202020204" pitchFamily="34" charset="0"/>
              </a:rPr>
              <a:t>ėtų prie pasipriešinimo</a:t>
            </a:r>
            <a:endParaRPr lang="lt-LT" altLang="lt-LT" dirty="0">
              <a:solidFill>
                <a:schemeClr val="bg1"/>
              </a:solidFill>
              <a:latin typeface="Arial" panose="020B0604020202020204" pitchFamily="34" charset="0"/>
            </a:endParaRPr>
          </a:p>
          <a:p>
            <a:pPr>
              <a:spcBef>
                <a:spcPct val="0"/>
              </a:spcBef>
              <a:buFontTx/>
              <a:buNone/>
            </a:pPr>
            <a:endParaRPr lang="lt-LT" altLang="lt-LT" dirty="0">
              <a:solidFill>
                <a:schemeClr val="bg1"/>
              </a:solidFill>
              <a:latin typeface="Arial" panose="020B0604020202020204" pitchFamily="34" charset="0"/>
            </a:endParaRPr>
          </a:p>
          <a:p>
            <a:pPr>
              <a:spcBef>
                <a:spcPct val="0"/>
              </a:spcBef>
              <a:buFontTx/>
              <a:buNone/>
            </a:pPr>
            <a:r>
              <a:rPr lang="lt-LT" altLang="lt-LT" dirty="0" smtClean="0">
                <a:solidFill>
                  <a:schemeClr val="bg1"/>
                </a:solidFill>
                <a:latin typeface="Arial" panose="020B0604020202020204" pitchFamily="34" charset="0"/>
              </a:rPr>
              <a:t>6 </a:t>
            </a:r>
            <a:r>
              <a:rPr lang="en-US" altLang="lt-LT" dirty="0" smtClean="0">
                <a:solidFill>
                  <a:schemeClr val="bg1"/>
                </a:solidFill>
                <a:latin typeface="Arial" panose="020B0604020202020204" pitchFamily="34" charset="0"/>
              </a:rPr>
              <a:t>% </a:t>
            </a:r>
            <a:r>
              <a:rPr lang="lt-LT" altLang="lt-LT" dirty="0" smtClean="0">
                <a:solidFill>
                  <a:schemeClr val="bg1"/>
                </a:solidFill>
                <a:latin typeface="Arial" panose="020B0604020202020204" pitchFamily="34" charset="0"/>
              </a:rPr>
              <a:t> </a:t>
            </a:r>
            <a:r>
              <a:rPr lang="lt-LT" altLang="lt-LT" dirty="0">
                <a:solidFill>
                  <a:schemeClr val="bg1"/>
                </a:solidFill>
                <a:latin typeface="Arial" panose="020B0604020202020204" pitchFamily="34" charset="0"/>
              </a:rPr>
              <a:t>- </a:t>
            </a:r>
            <a:r>
              <a:rPr lang="lt-LT" altLang="lt-LT" dirty="0" smtClean="0">
                <a:solidFill>
                  <a:schemeClr val="bg1"/>
                </a:solidFill>
                <a:latin typeface="Arial" panose="020B0604020202020204" pitchFamily="34" charset="0"/>
              </a:rPr>
              <a:t>prie pasipriešinimo prisidėtų bet kokia forma</a:t>
            </a:r>
            <a:endParaRPr lang="lt-LT" altLang="lt-LT" dirty="0">
              <a:solidFill>
                <a:schemeClr val="bg1"/>
              </a:solidFill>
              <a:latin typeface="Arial" panose="020B0604020202020204" pitchFamily="34" charset="0"/>
            </a:endParaRPr>
          </a:p>
          <a:p>
            <a:pPr>
              <a:spcBef>
                <a:spcPct val="0"/>
              </a:spcBef>
              <a:buFontTx/>
              <a:buNone/>
            </a:pPr>
            <a:endParaRPr lang="lt-LT" altLang="lt-LT" dirty="0">
              <a:solidFill>
                <a:schemeClr val="bg1"/>
              </a:solidFill>
              <a:latin typeface="Arial" panose="020B0604020202020204" pitchFamily="34" charset="0"/>
            </a:endParaRPr>
          </a:p>
          <a:p>
            <a:pPr>
              <a:spcBef>
                <a:spcPct val="0"/>
              </a:spcBef>
              <a:buFontTx/>
              <a:buNone/>
            </a:pPr>
            <a:endParaRPr lang="en-US" altLang="lt-LT" dirty="0">
              <a:solidFill>
                <a:schemeClr val="bg1"/>
              </a:solidFill>
              <a:latin typeface="Arial" panose="020B0604020202020204" pitchFamily="34" charset="0"/>
            </a:endParaRPr>
          </a:p>
        </p:txBody>
      </p:sp>
      <p:sp>
        <p:nvSpPr>
          <p:cNvPr id="2" name="TextBox 1"/>
          <p:cNvSpPr txBox="1"/>
          <p:nvPr/>
        </p:nvSpPr>
        <p:spPr>
          <a:xfrm>
            <a:off x="4416226" y="4953725"/>
            <a:ext cx="3377848" cy="1754326"/>
          </a:xfrm>
          <a:prstGeom prst="rect">
            <a:avLst/>
          </a:prstGeom>
          <a:solidFill>
            <a:srgbClr val="FFC000"/>
          </a:solidFill>
        </p:spPr>
        <p:txBody>
          <a:bodyPr wrap="none" rtlCol="0">
            <a:spAutoFit/>
          </a:bodyPr>
          <a:lstStyle/>
          <a:p>
            <a:r>
              <a:rPr lang="lt-LT" sz="5400" dirty="0" smtClean="0">
                <a:solidFill>
                  <a:schemeClr val="bg1"/>
                </a:solidFill>
                <a:latin typeface="Arial" panose="020B0604020202020204" pitchFamily="34" charset="0"/>
                <a:cs typeface="Arial" panose="020B0604020202020204" pitchFamily="34" charset="0"/>
              </a:rPr>
              <a:t>150 tūkst. </a:t>
            </a:r>
          </a:p>
          <a:p>
            <a:r>
              <a:rPr lang="lt-LT" sz="5400" dirty="0" smtClean="0">
                <a:solidFill>
                  <a:schemeClr val="bg1"/>
                </a:solidFill>
                <a:latin typeface="Arial" panose="020B0604020202020204" pitchFamily="34" charset="0"/>
                <a:cs typeface="Arial" panose="020B0604020202020204" pitchFamily="34" charset="0"/>
              </a:rPr>
              <a:t>gyventojų</a:t>
            </a:r>
            <a:endParaRPr lang="en-GB" sz="5400" dirty="0">
              <a:solidFill>
                <a:schemeClr val="bg1"/>
              </a:solidFill>
              <a:latin typeface="Arial" panose="020B0604020202020204" pitchFamily="34" charset="0"/>
              <a:cs typeface="Arial" panose="020B0604020202020204" pitchFamily="34" charset="0"/>
            </a:endParaRPr>
          </a:p>
        </p:txBody>
      </p:sp>
      <p:sp>
        <p:nvSpPr>
          <p:cNvPr id="3" name="Down Arrow 2"/>
          <p:cNvSpPr/>
          <p:nvPr/>
        </p:nvSpPr>
        <p:spPr>
          <a:xfrm>
            <a:off x="5805837" y="3912370"/>
            <a:ext cx="484632" cy="97840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79788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 grpId="0"/>
      <p:bldP spid="2" grpId="0" animBg="1"/>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ntraštė 1"/>
          <p:cNvSpPr>
            <a:spLocks noGrp="1"/>
          </p:cNvSpPr>
          <p:nvPr>
            <p:ph type="title"/>
          </p:nvPr>
        </p:nvSpPr>
        <p:spPr>
          <a:xfrm>
            <a:off x="669131" y="0"/>
            <a:ext cx="8229600" cy="833437"/>
          </a:xfrm>
        </p:spPr>
        <p:txBody>
          <a:bodyPr>
            <a:normAutofit/>
          </a:bodyPr>
          <a:lstStyle/>
          <a:p>
            <a:pPr eaLnBrk="1" hangingPunct="1"/>
            <a:r>
              <a:rPr lang="lt-LT" altLang="lt-LT" dirty="0" smtClean="0">
                <a:solidFill>
                  <a:schemeClr val="bg1"/>
                </a:solidFill>
              </a:rPr>
              <a:t>Kas tie 6 procentai?</a:t>
            </a:r>
          </a:p>
        </p:txBody>
      </p:sp>
      <p:pic>
        <p:nvPicPr>
          <p:cNvPr id="3075"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52400" y="1376363"/>
            <a:ext cx="2968625" cy="4330700"/>
          </a:xfrm>
          <a:noFill/>
        </p:spPr>
      </p:pic>
      <p:sp>
        <p:nvSpPr>
          <p:cNvPr id="3077" name="TextBox 6"/>
          <p:cNvSpPr txBox="1">
            <a:spLocks noChangeArrowheads="1"/>
          </p:cNvSpPr>
          <p:nvPr/>
        </p:nvSpPr>
        <p:spPr bwMode="auto">
          <a:xfrm>
            <a:off x="3436938" y="1143000"/>
            <a:ext cx="5249862" cy="6124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lt-LT" altLang="lt-LT" sz="2800" dirty="0" smtClean="0">
                <a:solidFill>
                  <a:schemeClr val="bg1"/>
                </a:solidFill>
                <a:latin typeface="Arial" panose="020B0604020202020204" pitchFamily="34" charset="0"/>
              </a:rPr>
              <a:t>78 </a:t>
            </a:r>
            <a:r>
              <a:rPr lang="en-US" altLang="lt-LT" sz="2800" dirty="0" smtClean="0">
                <a:solidFill>
                  <a:schemeClr val="bg1"/>
                </a:solidFill>
                <a:latin typeface="Arial" panose="020B0604020202020204" pitchFamily="34" charset="0"/>
              </a:rPr>
              <a:t>% </a:t>
            </a:r>
            <a:r>
              <a:rPr lang="lt-LT" altLang="lt-LT" sz="2800" dirty="0" smtClean="0">
                <a:solidFill>
                  <a:schemeClr val="bg1"/>
                </a:solidFill>
                <a:latin typeface="Arial" panose="020B0604020202020204" pitchFamily="34" charset="0"/>
              </a:rPr>
              <a:t> </a:t>
            </a:r>
            <a:r>
              <a:rPr lang="lt-LT" altLang="lt-LT" sz="2800" dirty="0">
                <a:solidFill>
                  <a:schemeClr val="bg1"/>
                </a:solidFill>
                <a:latin typeface="Arial" panose="020B0604020202020204" pitchFamily="34" charset="0"/>
              </a:rPr>
              <a:t>- </a:t>
            </a:r>
            <a:r>
              <a:rPr lang="lt-LT" altLang="lt-LT" sz="2800" dirty="0" smtClean="0">
                <a:solidFill>
                  <a:schemeClr val="bg1"/>
                </a:solidFill>
                <a:latin typeface="Arial" panose="020B0604020202020204" pitchFamily="34" charset="0"/>
              </a:rPr>
              <a:t>vyrai / 22 </a:t>
            </a:r>
            <a:r>
              <a:rPr lang="en-US" altLang="lt-LT" sz="2800" dirty="0" smtClean="0">
                <a:solidFill>
                  <a:schemeClr val="bg1"/>
                </a:solidFill>
                <a:latin typeface="Arial" panose="020B0604020202020204" pitchFamily="34" charset="0"/>
              </a:rPr>
              <a:t>% </a:t>
            </a:r>
            <a:r>
              <a:rPr lang="lt-LT" altLang="lt-LT" sz="2800" dirty="0" smtClean="0">
                <a:solidFill>
                  <a:schemeClr val="bg1"/>
                </a:solidFill>
                <a:latin typeface="Arial" panose="020B0604020202020204" pitchFamily="34" charset="0"/>
              </a:rPr>
              <a:t> </a:t>
            </a:r>
            <a:r>
              <a:rPr lang="lt-LT" altLang="lt-LT" sz="2800" dirty="0">
                <a:solidFill>
                  <a:schemeClr val="bg1"/>
                </a:solidFill>
                <a:latin typeface="Arial" panose="020B0604020202020204" pitchFamily="34" charset="0"/>
              </a:rPr>
              <a:t>- </a:t>
            </a:r>
            <a:r>
              <a:rPr lang="lt-LT" altLang="lt-LT" sz="2800" dirty="0" smtClean="0">
                <a:solidFill>
                  <a:schemeClr val="bg1"/>
                </a:solidFill>
                <a:latin typeface="Arial" panose="020B0604020202020204" pitchFamily="34" charset="0"/>
              </a:rPr>
              <a:t>moterys</a:t>
            </a:r>
            <a:endParaRPr lang="lt-LT" altLang="lt-LT" sz="2800" dirty="0">
              <a:solidFill>
                <a:schemeClr val="bg1"/>
              </a:solidFill>
              <a:latin typeface="Arial" panose="020B0604020202020204" pitchFamily="34" charset="0"/>
            </a:endParaRPr>
          </a:p>
          <a:p>
            <a:pPr>
              <a:spcBef>
                <a:spcPct val="0"/>
              </a:spcBef>
              <a:buFontTx/>
              <a:buNone/>
            </a:pPr>
            <a:endParaRPr lang="lt-LT" altLang="lt-LT" sz="2800" dirty="0">
              <a:solidFill>
                <a:schemeClr val="bg1"/>
              </a:solidFill>
              <a:latin typeface="Arial" panose="020B0604020202020204" pitchFamily="34" charset="0"/>
            </a:endParaRPr>
          </a:p>
          <a:p>
            <a:pPr>
              <a:spcBef>
                <a:spcPct val="0"/>
              </a:spcBef>
              <a:buFontTx/>
              <a:buNone/>
            </a:pPr>
            <a:r>
              <a:rPr lang="lt-LT" altLang="lt-LT" sz="2800" dirty="0" smtClean="0">
                <a:solidFill>
                  <a:schemeClr val="bg1"/>
                </a:solidFill>
                <a:latin typeface="Arial" panose="020B0604020202020204" pitchFamily="34" charset="0"/>
              </a:rPr>
              <a:t>91 </a:t>
            </a:r>
            <a:r>
              <a:rPr lang="en-US" altLang="lt-LT" sz="2800" dirty="0" smtClean="0">
                <a:solidFill>
                  <a:schemeClr val="bg1"/>
                </a:solidFill>
                <a:latin typeface="Arial" panose="020B0604020202020204" pitchFamily="34" charset="0"/>
              </a:rPr>
              <a:t>% </a:t>
            </a:r>
            <a:r>
              <a:rPr lang="en-US" altLang="lt-LT" sz="2800" dirty="0">
                <a:solidFill>
                  <a:schemeClr val="bg1"/>
                </a:solidFill>
                <a:latin typeface="Arial" panose="020B0604020202020204" pitchFamily="34" charset="0"/>
              </a:rPr>
              <a:t>- </a:t>
            </a:r>
            <a:r>
              <a:rPr lang="lt-LT" altLang="lt-LT" sz="2800" dirty="0" smtClean="0">
                <a:solidFill>
                  <a:schemeClr val="bg1"/>
                </a:solidFill>
                <a:latin typeface="Arial" panose="020B0604020202020204" pitchFamily="34" charset="0"/>
              </a:rPr>
              <a:t>lietuviai / 9 </a:t>
            </a:r>
            <a:r>
              <a:rPr lang="en-US" altLang="lt-LT" sz="2800" dirty="0" smtClean="0">
                <a:solidFill>
                  <a:schemeClr val="bg1"/>
                </a:solidFill>
                <a:latin typeface="Arial" panose="020B0604020202020204" pitchFamily="34" charset="0"/>
              </a:rPr>
              <a:t>%</a:t>
            </a:r>
            <a:r>
              <a:rPr lang="lt-LT" altLang="lt-LT" sz="2800" dirty="0" smtClean="0">
                <a:solidFill>
                  <a:schemeClr val="bg1"/>
                </a:solidFill>
                <a:latin typeface="Arial" panose="020B0604020202020204" pitchFamily="34" charset="0"/>
              </a:rPr>
              <a:t> ne lietuviai</a:t>
            </a:r>
            <a:endParaRPr lang="lt-LT" altLang="lt-LT" sz="2800" dirty="0">
              <a:solidFill>
                <a:schemeClr val="bg1"/>
              </a:solidFill>
              <a:latin typeface="Arial" panose="020B0604020202020204" pitchFamily="34" charset="0"/>
            </a:endParaRPr>
          </a:p>
          <a:p>
            <a:pPr>
              <a:spcBef>
                <a:spcPct val="0"/>
              </a:spcBef>
              <a:buFontTx/>
              <a:buNone/>
            </a:pPr>
            <a:endParaRPr lang="lt-LT" altLang="lt-LT" sz="2800" dirty="0">
              <a:solidFill>
                <a:schemeClr val="bg1"/>
              </a:solidFill>
              <a:latin typeface="Arial" panose="020B0604020202020204" pitchFamily="34" charset="0"/>
            </a:endParaRPr>
          </a:p>
          <a:p>
            <a:pPr>
              <a:spcBef>
                <a:spcPct val="0"/>
              </a:spcBef>
              <a:buFontTx/>
              <a:buNone/>
            </a:pPr>
            <a:r>
              <a:rPr lang="lt-LT" altLang="lt-LT" sz="2800" dirty="0" smtClean="0">
                <a:solidFill>
                  <a:schemeClr val="bg1"/>
                </a:solidFill>
                <a:latin typeface="Arial" panose="020B0604020202020204" pitchFamily="34" charset="0"/>
              </a:rPr>
              <a:t>33 </a:t>
            </a:r>
            <a:r>
              <a:rPr lang="en-US" altLang="lt-LT" sz="2800" dirty="0" smtClean="0">
                <a:solidFill>
                  <a:schemeClr val="bg1"/>
                </a:solidFill>
                <a:latin typeface="Arial" panose="020B0604020202020204" pitchFamily="34" charset="0"/>
              </a:rPr>
              <a:t>% </a:t>
            </a:r>
            <a:r>
              <a:rPr lang="en-US" altLang="lt-LT" sz="2800" dirty="0">
                <a:solidFill>
                  <a:schemeClr val="bg1"/>
                </a:solidFill>
                <a:latin typeface="Arial" panose="020B0604020202020204" pitchFamily="34" charset="0"/>
              </a:rPr>
              <a:t>- </a:t>
            </a:r>
            <a:r>
              <a:rPr lang="lt-LT" altLang="lt-LT" sz="2800" dirty="0" smtClean="0">
                <a:solidFill>
                  <a:schemeClr val="bg1"/>
                </a:solidFill>
                <a:latin typeface="Arial" panose="020B0604020202020204" pitchFamily="34" charset="0"/>
              </a:rPr>
              <a:t>iš didmiesčių / 43 </a:t>
            </a:r>
            <a:r>
              <a:rPr lang="en-US" altLang="lt-LT" sz="2800" dirty="0" smtClean="0">
                <a:solidFill>
                  <a:schemeClr val="bg1"/>
                </a:solidFill>
                <a:latin typeface="Arial" panose="020B0604020202020204" pitchFamily="34" charset="0"/>
              </a:rPr>
              <a:t>%</a:t>
            </a:r>
            <a:r>
              <a:rPr lang="lt-LT" altLang="lt-LT" sz="2800" dirty="0" smtClean="0">
                <a:solidFill>
                  <a:schemeClr val="bg1"/>
                </a:solidFill>
                <a:latin typeface="Arial" panose="020B0604020202020204" pitchFamily="34" charset="0"/>
              </a:rPr>
              <a:t> iš miestelių / 24 </a:t>
            </a:r>
            <a:r>
              <a:rPr lang="en-US" altLang="lt-LT" sz="2800" dirty="0" smtClean="0">
                <a:solidFill>
                  <a:schemeClr val="bg1"/>
                </a:solidFill>
                <a:latin typeface="Arial" panose="020B0604020202020204" pitchFamily="34" charset="0"/>
              </a:rPr>
              <a:t>%</a:t>
            </a:r>
            <a:r>
              <a:rPr lang="lt-LT" altLang="lt-LT" sz="2800" dirty="0" smtClean="0">
                <a:solidFill>
                  <a:schemeClr val="bg1"/>
                </a:solidFill>
                <a:latin typeface="Arial" panose="020B0604020202020204" pitchFamily="34" charset="0"/>
              </a:rPr>
              <a:t> iš kaimų</a:t>
            </a:r>
            <a:endParaRPr lang="lt-LT" altLang="lt-LT" sz="2800" dirty="0">
              <a:solidFill>
                <a:schemeClr val="bg1"/>
              </a:solidFill>
              <a:latin typeface="Arial" panose="020B0604020202020204" pitchFamily="34" charset="0"/>
            </a:endParaRPr>
          </a:p>
          <a:p>
            <a:pPr>
              <a:spcBef>
                <a:spcPct val="0"/>
              </a:spcBef>
              <a:buFontTx/>
              <a:buNone/>
            </a:pPr>
            <a:endParaRPr lang="lt-LT" altLang="lt-LT" sz="2800" dirty="0">
              <a:solidFill>
                <a:schemeClr val="bg1"/>
              </a:solidFill>
              <a:latin typeface="Arial" panose="020B0604020202020204" pitchFamily="34" charset="0"/>
            </a:endParaRPr>
          </a:p>
          <a:p>
            <a:pPr>
              <a:spcBef>
                <a:spcPct val="0"/>
              </a:spcBef>
              <a:buFontTx/>
              <a:buNone/>
            </a:pPr>
            <a:r>
              <a:rPr lang="lt-LT" altLang="lt-LT" sz="2800" dirty="0" smtClean="0">
                <a:solidFill>
                  <a:srgbClr val="FF0000"/>
                </a:solidFill>
                <a:latin typeface="Arial" panose="020B0604020202020204" pitchFamily="34" charset="0"/>
              </a:rPr>
              <a:t>46 </a:t>
            </a:r>
            <a:r>
              <a:rPr lang="en-US" altLang="lt-LT" sz="2800" dirty="0" smtClean="0">
                <a:solidFill>
                  <a:srgbClr val="FF0000"/>
                </a:solidFill>
                <a:latin typeface="Arial" panose="020B0604020202020204" pitchFamily="34" charset="0"/>
              </a:rPr>
              <a:t>% </a:t>
            </a:r>
            <a:r>
              <a:rPr lang="en-US" altLang="lt-LT" sz="2800" dirty="0">
                <a:solidFill>
                  <a:srgbClr val="FF0000"/>
                </a:solidFill>
                <a:latin typeface="Arial" panose="020B0604020202020204" pitchFamily="34" charset="0"/>
              </a:rPr>
              <a:t>- </a:t>
            </a:r>
            <a:r>
              <a:rPr lang="lt-LT" altLang="lt-LT" sz="2800" dirty="0" smtClean="0">
                <a:solidFill>
                  <a:srgbClr val="FF0000"/>
                </a:solidFill>
                <a:latin typeface="Arial" panose="020B0604020202020204" pitchFamily="34" charset="0"/>
              </a:rPr>
              <a:t>priklauso kokiai nors NVO</a:t>
            </a:r>
            <a:endParaRPr lang="lt-LT" altLang="lt-LT" sz="2800" dirty="0">
              <a:solidFill>
                <a:srgbClr val="FF0000"/>
              </a:solidFill>
              <a:latin typeface="Arial" panose="020B0604020202020204" pitchFamily="34" charset="0"/>
            </a:endParaRPr>
          </a:p>
          <a:p>
            <a:pPr>
              <a:spcBef>
                <a:spcPct val="0"/>
              </a:spcBef>
              <a:buFontTx/>
              <a:buNone/>
            </a:pPr>
            <a:endParaRPr lang="lt-LT" altLang="lt-LT" sz="2800" dirty="0">
              <a:solidFill>
                <a:schemeClr val="bg1"/>
              </a:solidFill>
              <a:latin typeface="Arial" panose="020B0604020202020204" pitchFamily="34" charset="0"/>
            </a:endParaRPr>
          </a:p>
          <a:p>
            <a:pPr>
              <a:spcBef>
                <a:spcPct val="0"/>
              </a:spcBef>
              <a:buFontTx/>
              <a:buNone/>
            </a:pPr>
            <a:r>
              <a:rPr lang="lt-LT" altLang="lt-LT" sz="2800" dirty="0" smtClean="0">
                <a:solidFill>
                  <a:schemeClr val="bg1"/>
                </a:solidFill>
                <a:latin typeface="Arial" panose="020B0604020202020204" pitchFamily="34" charset="0"/>
              </a:rPr>
              <a:t>50 </a:t>
            </a:r>
            <a:r>
              <a:rPr lang="en-US" altLang="lt-LT" sz="2800" dirty="0" smtClean="0">
                <a:solidFill>
                  <a:schemeClr val="bg1"/>
                </a:solidFill>
                <a:latin typeface="Arial" panose="020B0604020202020204" pitchFamily="34" charset="0"/>
              </a:rPr>
              <a:t>% </a:t>
            </a:r>
            <a:r>
              <a:rPr lang="en-US" altLang="lt-LT" sz="2800" dirty="0">
                <a:solidFill>
                  <a:schemeClr val="bg1"/>
                </a:solidFill>
                <a:latin typeface="Arial" panose="020B0604020202020204" pitchFamily="34" charset="0"/>
              </a:rPr>
              <a:t>- </a:t>
            </a:r>
            <a:r>
              <a:rPr lang="lt-LT" altLang="lt-LT" sz="2800" dirty="0" smtClean="0">
                <a:solidFill>
                  <a:schemeClr val="bg1"/>
                </a:solidFill>
                <a:latin typeface="Arial" panose="020B0604020202020204" pitchFamily="34" charset="0"/>
              </a:rPr>
              <a:t>turi karinį parengtumą</a:t>
            </a:r>
            <a:endParaRPr lang="lt-LT" altLang="lt-LT" sz="2800" dirty="0">
              <a:solidFill>
                <a:schemeClr val="bg1"/>
              </a:solidFill>
              <a:latin typeface="Arial" panose="020B0604020202020204" pitchFamily="34" charset="0"/>
            </a:endParaRPr>
          </a:p>
          <a:p>
            <a:pPr>
              <a:spcBef>
                <a:spcPct val="0"/>
              </a:spcBef>
              <a:buFontTx/>
              <a:buNone/>
            </a:pPr>
            <a:endParaRPr lang="lt-LT" altLang="lt-LT" sz="2800" dirty="0">
              <a:solidFill>
                <a:schemeClr val="bg1"/>
              </a:solidFill>
              <a:latin typeface="Arial" panose="020B0604020202020204" pitchFamily="34" charset="0"/>
            </a:endParaRPr>
          </a:p>
          <a:p>
            <a:pPr>
              <a:spcBef>
                <a:spcPct val="0"/>
              </a:spcBef>
              <a:buFontTx/>
              <a:buNone/>
            </a:pPr>
            <a:r>
              <a:rPr lang="lt-LT" altLang="lt-LT" sz="2800" dirty="0" smtClean="0">
                <a:solidFill>
                  <a:schemeClr val="bg1"/>
                </a:solidFill>
                <a:latin typeface="Arial" panose="020B0604020202020204" pitchFamily="34" charset="0"/>
              </a:rPr>
              <a:t>42 </a:t>
            </a:r>
            <a:r>
              <a:rPr lang="en-US" altLang="lt-LT" sz="2800" dirty="0" smtClean="0">
                <a:solidFill>
                  <a:schemeClr val="bg1"/>
                </a:solidFill>
                <a:latin typeface="Arial" panose="020B0604020202020204" pitchFamily="34" charset="0"/>
              </a:rPr>
              <a:t>% </a:t>
            </a:r>
            <a:r>
              <a:rPr lang="en-US" altLang="lt-LT" sz="2800" dirty="0">
                <a:solidFill>
                  <a:schemeClr val="bg1"/>
                </a:solidFill>
                <a:latin typeface="Arial" panose="020B0604020202020204" pitchFamily="34" charset="0"/>
              </a:rPr>
              <a:t>- </a:t>
            </a:r>
            <a:r>
              <a:rPr lang="lt-LT" altLang="lt-LT" sz="2800" dirty="0" smtClean="0">
                <a:solidFill>
                  <a:schemeClr val="bg1"/>
                </a:solidFill>
                <a:latin typeface="Arial" panose="020B0604020202020204" pitchFamily="34" charset="0"/>
              </a:rPr>
              <a:t>kvalifikuoti darbininkai </a:t>
            </a:r>
            <a:endParaRPr lang="lt-LT" altLang="lt-LT" sz="2800" dirty="0">
              <a:solidFill>
                <a:schemeClr val="bg1"/>
              </a:solidFill>
              <a:latin typeface="Arial" panose="020B0604020202020204" pitchFamily="34" charset="0"/>
            </a:endParaRPr>
          </a:p>
          <a:p>
            <a:pPr>
              <a:spcBef>
                <a:spcPct val="0"/>
              </a:spcBef>
              <a:buFontTx/>
              <a:buNone/>
            </a:pPr>
            <a:endParaRPr lang="en-US" altLang="lt-LT" sz="2800" dirty="0">
              <a:solidFill>
                <a:schemeClr val="bg1"/>
              </a:solidFill>
              <a:latin typeface="Arial" panose="020B0604020202020204" pitchFamily="34" charset="0"/>
            </a:endParaRPr>
          </a:p>
        </p:txBody>
      </p:sp>
    </p:spTree>
    <p:extLst>
      <p:ext uri="{BB962C8B-B14F-4D97-AF65-F5344CB8AC3E}">
        <p14:creationId xmlns:p14="http://schemas.microsoft.com/office/powerpoint/2010/main" val="28784364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ntraštė 1"/>
          <p:cNvSpPr>
            <a:spLocks noGrp="1"/>
          </p:cNvSpPr>
          <p:nvPr>
            <p:ph type="title"/>
          </p:nvPr>
        </p:nvSpPr>
        <p:spPr>
          <a:xfrm>
            <a:off x="152400" y="231041"/>
            <a:ext cx="8746331" cy="911959"/>
          </a:xfrm>
        </p:spPr>
        <p:txBody>
          <a:bodyPr>
            <a:normAutofit fontScale="90000"/>
          </a:bodyPr>
          <a:lstStyle/>
          <a:p>
            <a:pPr eaLnBrk="1" hangingPunct="1"/>
            <a:r>
              <a:rPr lang="lt-LT" altLang="lt-LT" dirty="0" smtClean="0">
                <a:solidFill>
                  <a:schemeClr val="bg1"/>
                </a:solidFill>
              </a:rPr>
              <a:t>2017 m. Lietuvos visuomenės tyrimas</a:t>
            </a:r>
          </a:p>
        </p:txBody>
      </p:sp>
      <p:pic>
        <p:nvPicPr>
          <p:cNvPr id="3075"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52400" y="1448740"/>
            <a:ext cx="2968625" cy="4330700"/>
          </a:xfrm>
          <a:noFill/>
        </p:spPr>
      </p:pic>
      <p:sp>
        <p:nvSpPr>
          <p:cNvPr id="3077" name="TextBox 6"/>
          <p:cNvSpPr txBox="1">
            <a:spLocks noChangeArrowheads="1"/>
          </p:cNvSpPr>
          <p:nvPr/>
        </p:nvSpPr>
        <p:spPr bwMode="auto">
          <a:xfrm>
            <a:off x="3121025" y="1448740"/>
            <a:ext cx="6022975"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lt-LT" altLang="lt-LT" sz="2800" dirty="0" smtClean="0">
                <a:solidFill>
                  <a:schemeClr val="bg1"/>
                </a:solidFill>
                <a:latin typeface="Arial" panose="020B0604020202020204" pitchFamily="34" charset="0"/>
              </a:rPr>
              <a:t>55-89 </a:t>
            </a:r>
            <a:r>
              <a:rPr lang="en-US" altLang="lt-LT" sz="2800" dirty="0" smtClean="0">
                <a:solidFill>
                  <a:schemeClr val="bg1"/>
                </a:solidFill>
                <a:latin typeface="Arial" panose="020B0604020202020204" pitchFamily="34" charset="0"/>
              </a:rPr>
              <a:t>% </a:t>
            </a:r>
            <a:r>
              <a:rPr lang="lt-LT" altLang="lt-LT" sz="2800" dirty="0" smtClean="0">
                <a:solidFill>
                  <a:schemeClr val="bg1"/>
                </a:solidFill>
                <a:latin typeface="Arial" panose="020B0604020202020204" pitchFamily="34" charset="0"/>
              </a:rPr>
              <a:t> </a:t>
            </a:r>
            <a:r>
              <a:rPr lang="lt-LT" altLang="lt-LT" sz="2800" dirty="0">
                <a:solidFill>
                  <a:schemeClr val="bg1"/>
                </a:solidFill>
                <a:latin typeface="Arial" panose="020B0604020202020204" pitchFamily="34" charset="0"/>
              </a:rPr>
              <a:t>- </a:t>
            </a:r>
            <a:r>
              <a:rPr lang="en-US" altLang="lt-LT" sz="2800" dirty="0" err="1">
                <a:solidFill>
                  <a:schemeClr val="bg1"/>
                </a:solidFill>
                <a:latin typeface="Arial" panose="020B0604020202020204" pitchFamily="34" charset="0"/>
              </a:rPr>
              <a:t>ginti</a:t>
            </a:r>
            <a:r>
              <a:rPr lang="en-US" altLang="lt-LT" sz="2800" dirty="0">
                <a:solidFill>
                  <a:schemeClr val="bg1"/>
                </a:solidFill>
                <a:latin typeface="Arial" panose="020B0604020202020204" pitchFamily="34" charset="0"/>
              </a:rPr>
              <a:t> </a:t>
            </a:r>
            <a:r>
              <a:rPr lang="lt-LT" altLang="lt-LT" sz="2800" dirty="0" smtClean="0">
                <a:solidFill>
                  <a:schemeClr val="bg1"/>
                </a:solidFill>
                <a:latin typeface="Arial" panose="020B0604020202020204" pitchFamily="34" charset="0"/>
              </a:rPr>
              <a:t>Tėvynę yra kiekvieno </a:t>
            </a:r>
            <a:r>
              <a:rPr lang="lt-LT" altLang="lt-LT" sz="2800" dirty="0">
                <a:solidFill>
                  <a:schemeClr val="bg1"/>
                </a:solidFill>
                <a:latin typeface="Arial" panose="020B0604020202020204" pitchFamily="34" charset="0"/>
              </a:rPr>
              <a:t>piliečio pareiga</a:t>
            </a:r>
          </a:p>
          <a:p>
            <a:pPr>
              <a:spcBef>
                <a:spcPct val="0"/>
              </a:spcBef>
              <a:buFontTx/>
              <a:buNone/>
            </a:pPr>
            <a:endParaRPr lang="lt-LT" altLang="lt-LT" sz="2800" dirty="0">
              <a:solidFill>
                <a:schemeClr val="bg1"/>
              </a:solidFill>
              <a:latin typeface="Arial" panose="020B0604020202020204" pitchFamily="34" charset="0"/>
            </a:endParaRPr>
          </a:p>
          <a:p>
            <a:pPr>
              <a:spcBef>
                <a:spcPct val="0"/>
              </a:spcBef>
              <a:buFontTx/>
              <a:buNone/>
            </a:pPr>
            <a:r>
              <a:rPr lang="lt-LT" altLang="lt-LT" sz="2800" dirty="0" smtClean="0">
                <a:solidFill>
                  <a:srgbClr val="FF0000"/>
                </a:solidFill>
                <a:latin typeface="Arial" panose="020B0604020202020204" pitchFamily="34" charset="0"/>
              </a:rPr>
              <a:t>3 </a:t>
            </a:r>
            <a:r>
              <a:rPr lang="en-US" altLang="lt-LT" sz="2800" dirty="0" smtClean="0">
                <a:solidFill>
                  <a:srgbClr val="FF0000"/>
                </a:solidFill>
                <a:latin typeface="Arial" panose="020B0604020202020204" pitchFamily="34" charset="0"/>
              </a:rPr>
              <a:t>% </a:t>
            </a:r>
            <a:r>
              <a:rPr lang="en-US" altLang="lt-LT" sz="2800" dirty="0">
                <a:solidFill>
                  <a:srgbClr val="FF0000"/>
                </a:solidFill>
                <a:latin typeface="Arial" panose="020B0604020202020204" pitchFamily="34" charset="0"/>
              </a:rPr>
              <a:t>- </a:t>
            </a:r>
            <a:r>
              <a:rPr lang="en-US" altLang="lt-LT" sz="2800" dirty="0" err="1">
                <a:solidFill>
                  <a:srgbClr val="FF0000"/>
                </a:solidFill>
                <a:latin typeface="Arial" panose="020B0604020202020204" pitchFamily="34" charset="0"/>
              </a:rPr>
              <a:t>organizuot</a:t>
            </a:r>
            <a:r>
              <a:rPr lang="lt-LT" altLang="lt-LT" sz="2800" dirty="0">
                <a:solidFill>
                  <a:srgbClr val="FF0000"/>
                </a:solidFill>
                <a:latin typeface="Arial" panose="020B0604020202020204" pitchFamily="34" charset="0"/>
              </a:rPr>
              <a:t>ų</a:t>
            </a:r>
            <a:r>
              <a:rPr lang="en-US" altLang="lt-LT" sz="2800" dirty="0">
                <a:solidFill>
                  <a:srgbClr val="FF0000"/>
                </a:solidFill>
                <a:latin typeface="Arial" panose="020B0604020202020204" pitchFamily="34" charset="0"/>
              </a:rPr>
              <a:t> </a:t>
            </a:r>
            <a:r>
              <a:rPr lang="en-US" altLang="lt-LT" sz="2800" dirty="0" err="1">
                <a:solidFill>
                  <a:srgbClr val="FF0000"/>
                </a:solidFill>
                <a:latin typeface="Arial" panose="020B0604020202020204" pitchFamily="34" charset="0"/>
              </a:rPr>
              <a:t>pilietin</a:t>
            </a:r>
            <a:r>
              <a:rPr lang="lt-LT" altLang="lt-LT" sz="2800" dirty="0">
                <a:solidFill>
                  <a:srgbClr val="FF0000"/>
                </a:solidFill>
                <a:latin typeface="Arial" panose="020B0604020202020204" pitchFamily="34" charset="0"/>
              </a:rPr>
              <a:t>į pasipriešinimą</a:t>
            </a:r>
          </a:p>
          <a:p>
            <a:pPr>
              <a:spcBef>
                <a:spcPct val="0"/>
              </a:spcBef>
              <a:buFontTx/>
              <a:buNone/>
            </a:pPr>
            <a:endParaRPr lang="lt-LT" altLang="lt-LT" sz="2800" dirty="0">
              <a:solidFill>
                <a:schemeClr val="bg1"/>
              </a:solidFill>
              <a:latin typeface="Arial" panose="020B0604020202020204" pitchFamily="34" charset="0"/>
            </a:endParaRPr>
          </a:p>
          <a:p>
            <a:pPr>
              <a:spcBef>
                <a:spcPct val="0"/>
              </a:spcBef>
              <a:buFontTx/>
              <a:buNone/>
            </a:pPr>
            <a:r>
              <a:rPr lang="lt-LT" altLang="lt-LT" sz="2800" dirty="0" smtClean="0">
                <a:solidFill>
                  <a:schemeClr val="bg1"/>
                </a:solidFill>
                <a:latin typeface="Arial" panose="020B0604020202020204" pitchFamily="34" charset="0"/>
              </a:rPr>
              <a:t>36 </a:t>
            </a:r>
            <a:r>
              <a:rPr lang="en-US" altLang="lt-LT" sz="2800" dirty="0" smtClean="0">
                <a:solidFill>
                  <a:schemeClr val="bg1"/>
                </a:solidFill>
                <a:latin typeface="Arial" panose="020B0604020202020204" pitchFamily="34" charset="0"/>
              </a:rPr>
              <a:t>% </a:t>
            </a:r>
            <a:r>
              <a:rPr lang="en-US" altLang="lt-LT" sz="2800" dirty="0">
                <a:solidFill>
                  <a:schemeClr val="bg1"/>
                </a:solidFill>
                <a:latin typeface="Arial" panose="020B0604020202020204" pitchFamily="34" charset="0"/>
              </a:rPr>
              <a:t>- </a:t>
            </a:r>
            <a:r>
              <a:rPr lang="en-US" altLang="lt-LT" sz="2800" dirty="0" err="1">
                <a:solidFill>
                  <a:schemeClr val="bg1"/>
                </a:solidFill>
                <a:latin typeface="Arial" panose="020B0604020202020204" pitchFamily="34" charset="0"/>
              </a:rPr>
              <a:t>prisid</a:t>
            </a:r>
            <a:r>
              <a:rPr lang="lt-LT" altLang="lt-LT" sz="2800" dirty="0">
                <a:solidFill>
                  <a:schemeClr val="bg1"/>
                </a:solidFill>
                <a:latin typeface="Arial" panose="020B0604020202020204" pitchFamily="34" charset="0"/>
              </a:rPr>
              <a:t>ėtų prie pilietinio pasipriešinimo</a:t>
            </a:r>
          </a:p>
          <a:p>
            <a:pPr>
              <a:spcBef>
                <a:spcPct val="0"/>
              </a:spcBef>
              <a:buFontTx/>
              <a:buNone/>
            </a:pPr>
            <a:endParaRPr lang="en-US" altLang="lt-LT" sz="2800" dirty="0">
              <a:solidFill>
                <a:schemeClr val="bg1"/>
              </a:solidFill>
              <a:latin typeface="Arial" panose="020B0604020202020204" pitchFamily="34" charset="0"/>
            </a:endParaRPr>
          </a:p>
        </p:txBody>
      </p:sp>
    </p:spTree>
    <p:extLst>
      <p:ext uri="{BB962C8B-B14F-4D97-AF65-F5344CB8AC3E}">
        <p14:creationId xmlns:p14="http://schemas.microsoft.com/office/powerpoint/2010/main" val="6220781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ntraštė 1"/>
          <p:cNvSpPr>
            <a:spLocks noGrp="1"/>
          </p:cNvSpPr>
          <p:nvPr>
            <p:ph type="title"/>
          </p:nvPr>
        </p:nvSpPr>
        <p:spPr>
          <a:xfrm>
            <a:off x="152400" y="0"/>
            <a:ext cx="8991600" cy="911959"/>
          </a:xfrm>
        </p:spPr>
        <p:txBody>
          <a:bodyPr>
            <a:normAutofit fontScale="90000"/>
          </a:bodyPr>
          <a:lstStyle/>
          <a:p>
            <a:r>
              <a:rPr lang="lt-LT" altLang="lt-LT" sz="4400" dirty="0">
                <a:solidFill>
                  <a:schemeClr val="bg1"/>
                </a:solidFill>
                <a:latin typeface="Arial" panose="020B0604020202020204" pitchFamily="34" charset="0"/>
              </a:rPr>
              <a:t>Lietuvos kariuomenės duomenys</a:t>
            </a:r>
            <a:endParaRPr lang="lt-LT" altLang="lt-LT" dirty="0" smtClean="0">
              <a:solidFill>
                <a:schemeClr val="bg1"/>
              </a:solidFill>
            </a:endParaRPr>
          </a:p>
        </p:txBody>
      </p:sp>
      <p:sp>
        <p:nvSpPr>
          <p:cNvPr id="2" name="Content Placeholder 1"/>
          <p:cNvSpPr>
            <a:spLocks noGrp="1"/>
          </p:cNvSpPr>
          <p:nvPr>
            <p:ph idx="1"/>
          </p:nvPr>
        </p:nvSpPr>
        <p:spPr>
          <a:xfrm>
            <a:off x="393441" y="1060914"/>
            <a:ext cx="8229600" cy="914400"/>
          </a:xfrm>
        </p:spPr>
        <p:txBody>
          <a:bodyPr/>
          <a:lstStyle/>
          <a:p>
            <a:r>
              <a:rPr lang="lt-LT" dirty="0" smtClean="0">
                <a:solidFill>
                  <a:schemeClr val="bg1"/>
                </a:solidFill>
                <a:latin typeface="Arial" panose="020B0604020202020204" pitchFamily="34" charset="0"/>
                <a:cs typeface="Arial" panose="020B0604020202020204" pitchFamily="34" charset="0"/>
              </a:rPr>
              <a:t>95 tūkst. gyventojų turi šaunamuosius ginklus </a:t>
            </a:r>
            <a:endParaRPr lang="en-GB" dirty="0">
              <a:solidFill>
                <a:schemeClr val="bg1"/>
              </a:solidFill>
              <a:latin typeface="Arial" panose="020B0604020202020204" pitchFamily="34" charset="0"/>
              <a:cs typeface="Arial" panose="020B0604020202020204" pitchFamily="34" charset="0"/>
            </a:endParaRPr>
          </a:p>
        </p:txBody>
      </p:sp>
      <p:sp>
        <p:nvSpPr>
          <p:cNvPr id="7" name="Content Placeholder 1"/>
          <p:cNvSpPr txBox="1">
            <a:spLocks/>
          </p:cNvSpPr>
          <p:nvPr/>
        </p:nvSpPr>
        <p:spPr>
          <a:xfrm>
            <a:off x="1524000" y="2488055"/>
            <a:ext cx="8229600" cy="914400"/>
          </a:xfrm>
          <a:prstGeom prst="rect">
            <a:avLst/>
          </a:prstGeom>
        </p:spPr>
        <p:txBody>
          <a:bodyPr vert="horz">
            <a:norm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r>
              <a:rPr lang="lt-LT" dirty="0" smtClean="0">
                <a:solidFill>
                  <a:schemeClr val="bg1"/>
                </a:solidFill>
                <a:latin typeface="Arial" panose="020B0604020202020204" pitchFamily="34" charset="0"/>
                <a:cs typeface="Arial" panose="020B0604020202020204" pitchFamily="34" charset="0"/>
              </a:rPr>
              <a:t>172 tūkst. šaunamųjų ginklų </a:t>
            </a:r>
            <a:endParaRPr lang="en-GB" dirty="0">
              <a:solidFill>
                <a:schemeClr val="bg1"/>
              </a:solidFill>
              <a:latin typeface="Arial" panose="020B0604020202020204" pitchFamily="34" charset="0"/>
              <a:cs typeface="Arial" panose="020B0604020202020204" pitchFamily="34" charset="0"/>
            </a:endParaRPr>
          </a:p>
        </p:txBody>
      </p:sp>
      <p:sp>
        <p:nvSpPr>
          <p:cNvPr id="8" name="Content Placeholder 1"/>
          <p:cNvSpPr txBox="1">
            <a:spLocks/>
          </p:cNvSpPr>
          <p:nvPr/>
        </p:nvSpPr>
        <p:spPr>
          <a:xfrm>
            <a:off x="220824" y="3505200"/>
            <a:ext cx="8574833" cy="914400"/>
          </a:xfrm>
          <a:prstGeom prst="rect">
            <a:avLst/>
          </a:prstGeom>
        </p:spPr>
        <p:txBody>
          <a:bodyPr vert="horz">
            <a:norm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r>
              <a:rPr lang="lt-LT" dirty="0" smtClean="0">
                <a:solidFill>
                  <a:schemeClr val="bg1"/>
                </a:solidFill>
                <a:latin typeface="Arial" panose="020B0604020202020204" pitchFamily="34" charset="0"/>
                <a:cs typeface="Arial" panose="020B0604020202020204" pitchFamily="34" charset="0"/>
              </a:rPr>
              <a:t>65 tūkst. šaunamųjų ginklų juridinėse struktūrose </a:t>
            </a:r>
            <a:endParaRPr lang="en-GB" dirty="0">
              <a:solidFill>
                <a:schemeClr val="bg1"/>
              </a:solidFill>
              <a:latin typeface="Arial" panose="020B0604020202020204" pitchFamily="34" charset="0"/>
              <a:cs typeface="Arial" panose="020B0604020202020204" pitchFamily="34" charset="0"/>
            </a:endParaRPr>
          </a:p>
        </p:txBody>
      </p:sp>
      <p:sp>
        <p:nvSpPr>
          <p:cNvPr id="9" name="Content Placeholder 1"/>
          <p:cNvSpPr txBox="1">
            <a:spLocks/>
          </p:cNvSpPr>
          <p:nvPr/>
        </p:nvSpPr>
        <p:spPr>
          <a:xfrm>
            <a:off x="5575041" y="4999627"/>
            <a:ext cx="2654559" cy="893325"/>
          </a:xfrm>
          <a:prstGeom prst="rect">
            <a:avLst/>
          </a:prstGeom>
          <a:solidFill>
            <a:srgbClr val="FF0000"/>
          </a:solidFill>
        </p:spPr>
        <p:txBody>
          <a:bodyPr vert="horz">
            <a:no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indent="0">
              <a:buNone/>
            </a:pPr>
            <a:r>
              <a:rPr lang="lt-LT" sz="4800" dirty="0" smtClean="0">
                <a:solidFill>
                  <a:schemeClr val="bg1"/>
                </a:solidFill>
                <a:latin typeface="Arial" panose="020B0604020202020204" pitchFamily="34" charset="0"/>
                <a:cs typeface="Arial" panose="020B0604020202020204" pitchFamily="34" charset="0"/>
              </a:rPr>
              <a:t>237</a:t>
            </a:r>
            <a:r>
              <a:rPr lang="lt-LT" sz="3600" dirty="0" smtClean="0">
                <a:solidFill>
                  <a:schemeClr val="bg1"/>
                </a:solidFill>
                <a:latin typeface="Arial" panose="020B0604020202020204" pitchFamily="34" charset="0"/>
                <a:cs typeface="Arial" panose="020B0604020202020204" pitchFamily="34" charset="0"/>
              </a:rPr>
              <a:t> </a:t>
            </a:r>
            <a:r>
              <a:rPr lang="lt-LT" sz="4800" dirty="0" smtClean="0">
                <a:solidFill>
                  <a:schemeClr val="bg1"/>
                </a:solidFill>
                <a:latin typeface="Arial" panose="020B0604020202020204" pitchFamily="34" charset="0"/>
                <a:cs typeface="Arial" panose="020B0604020202020204" pitchFamily="34" charset="0"/>
              </a:rPr>
              <a:t>000</a:t>
            </a:r>
            <a:endParaRPr lang="en-GB" sz="3600" dirty="0">
              <a:solidFill>
                <a:schemeClr val="bg1"/>
              </a:solidFill>
              <a:latin typeface="Arial" panose="020B0604020202020204" pitchFamily="34" charset="0"/>
              <a:cs typeface="Arial" panose="020B0604020202020204" pitchFamily="34" charset="0"/>
            </a:endParaRPr>
          </a:p>
        </p:txBody>
      </p:sp>
      <p:sp>
        <p:nvSpPr>
          <p:cNvPr id="3" name="Equal 2"/>
          <p:cNvSpPr/>
          <p:nvPr/>
        </p:nvSpPr>
        <p:spPr>
          <a:xfrm rot="5400000">
            <a:off x="4024604" y="1560771"/>
            <a:ext cx="914400" cy="914400"/>
          </a:xfrm>
          <a:prstGeom prst="mathEqual">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026" name="Picture 2" descr="Image result for ginkla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8704" y="4451644"/>
            <a:ext cx="2132217" cy="2132217"/>
          </a:xfrm>
          <a:prstGeom prst="rect">
            <a:avLst/>
          </a:prstGeom>
          <a:noFill/>
          <a:extLst>
            <a:ext uri="{909E8E84-426E-40DD-AFC4-6F175D3DCCD1}">
              <a14:hiddenFill xmlns:a14="http://schemas.microsoft.com/office/drawing/2010/main">
                <a:solidFill>
                  <a:srgbClr val="FFFFFF"/>
                </a:solidFill>
              </a14:hiddenFill>
            </a:ext>
          </a:extLst>
        </p:spPr>
      </p:pic>
      <p:sp>
        <p:nvSpPr>
          <p:cNvPr id="12" name="Equal 11"/>
          <p:cNvSpPr/>
          <p:nvPr/>
        </p:nvSpPr>
        <p:spPr>
          <a:xfrm rot="10800000">
            <a:off x="4024604" y="4978551"/>
            <a:ext cx="914400" cy="914400"/>
          </a:xfrm>
          <a:prstGeom prst="mathEqual">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431254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7" grpId="0"/>
      <p:bldP spid="8" grpId="0"/>
      <p:bldP spid="9" grpId="0" animBg="1"/>
      <p:bldP spid="3" grpId="0" animBg="1"/>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ntraštė 1"/>
          <p:cNvSpPr>
            <a:spLocks noGrp="1"/>
          </p:cNvSpPr>
          <p:nvPr>
            <p:ph type="title"/>
          </p:nvPr>
        </p:nvSpPr>
        <p:spPr>
          <a:xfrm>
            <a:off x="152400" y="0"/>
            <a:ext cx="8991600" cy="911959"/>
          </a:xfrm>
        </p:spPr>
        <p:txBody>
          <a:bodyPr>
            <a:normAutofit/>
          </a:bodyPr>
          <a:lstStyle/>
          <a:p>
            <a:pPr eaLnBrk="1" hangingPunct="1"/>
            <a:r>
              <a:rPr lang="lt-LT" altLang="lt-LT" dirty="0" smtClean="0">
                <a:solidFill>
                  <a:schemeClr val="bg1"/>
                </a:solidFill>
              </a:rPr>
              <a:t>Spręstini klausimai dėl visuomenės</a:t>
            </a:r>
          </a:p>
        </p:txBody>
      </p:sp>
      <p:pic>
        <p:nvPicPr>
          <p:cNvPr id="3075"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09600" y="1447800"/>
            <a:ext cx="2968625" cy="4330700"/>
          </a:xfrm>
          <a:noFill/>
        </p:spPr>
      </p:pic>
      <p:sp>
        <p:nvSpPr>
          <p:cNvPr id="3077" name="TextBox 6"/>
          <p:cNvSpPr txBox="1">
            <a:spLocks noChangeArrowheads="1"/>
          </p:cNvSpPr>
          <p:nvPr/>
        </p:nvSpPr>
        <p:spPr bwMode="auto">
          <a:xfrm>
            <a:off x="4114800" y="1752600"/>
            <a:ext cx="3813175"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lt-LT" altLang="lt-LT" sz="4000" dirty="0" smtClean="0">
                <a:solidFill>
                  <a:schemeClr val="bg1"/>
                </a:solidFill>
                <a:latin typeface="Arial" panose="020B0604020202020204" pitchFamily="34" charset="0"/>
              </a:rPr>
              <a:t>Amokymas</a:t>
            </a:r>
          </a:p>
          <a:p>
            <a:pPr algn="ctr">
              <a:spcBef>
                <a:spcPct val="0"/>
              </a:spcBef>
              <a:buFontTx/>
              <a:buNone/>
            </a:pPr>
            <a:endParaRPr lang="lt-LT" altLang="lt-LT" sz="4000" dirty="0">
              <a:solidFill>
                <a:schemeClr val="bg1"/>
              </a:solidFill>
              <a:latin typeface="Arial" panose="020B0604020202020204" pitchFamily="34" charset="0"/>
            </a:endParaRPr>
          </a:p>
          <a:p>
            <a:pPr algn="ctr">
              <a:spcBef>
                <a:spcPct val="0"/>
              </a:spcBef>
              <a:buFontTx/>
              <a:buNone/>
            </a:pPr>
            <a:r>
              <a:rPr lang="lt-LT" altLang="lt-LT" sz="4000" dirty="0" smtClean="0">
                <a:solidFill>
                  <a:schemeClr val="bg1"/>
                </a:solidFill>
                <a:latin typeface="Arial" panose="020B0604020202020204" pitchFamily="34" charset="0"/>
              </a:rPr>
              <a:t>Ginklavimas </a:t>
            </a:r>
          </a:p>
          <a:p>
            <a:pPr algn="ctr">
              <a:spcBef>
                <a:spcPct val="0"/>
              </a:spcBef>
              <a:buFontTx/>
              <a:buNone/>
            </a:pPr>
            <a:endParaRPr lang="lt-LT" altLang="lt-LT" sz="4000" dirty="0">
              <a:solidFill>
                <a:schemeClr val="bg1"/>
              </a:solidFill>
              <a:latin typeface="Arial" panose="020B0604020202020204" pitchFamily="34" charset="0"/>
            </a:endParaRPr>
          </a:p>
          <a:p>
            <a:pPr algn="ctr">
              <a:spcBef>
                <a:spcPct val="0"/>
              </a:spcBef>
              <a:buFontTx/>
              <a:buNone/>
            </a:pPr>
            <a:r>
              <a:rPr lang="lt-LT" altLang="lt-LT" sz="4000" dirty="0" smtClean="0">
                <a:solidFill>
                  <a:schemeClr val="bg1"/>
                </a:solidFill>
                <a:latin typeface="Arial" panose="020B0604020202020204" pitchFamily="34" charset="0"/>
              </a:rPr>
              <a:t>Įtraukimas </a:t>
            </a:r>
            <a:endParaRPr lang="lt-LT" altLang="lt-LT" sz="4000" dirty="0">
              <a:solidFill>
                <a:schemeClr val="bg1"/>
              </a:solidFill>
              <a:latin typeface="Arial" panose="020B0604020202020204" pitchFamily="34" charset="0"/>
            </a:endParaRPr>
          </a:p>
          <a:p>
            <a:pPr algn="ctr">
              <a:spcBef>
                <a:spcPct val="0"/>
              </a:spcBef>
              <a:buFontTx/>
              <a:buNone/>
            </a:pPr>
            <a:endParaRPr lang="en-US" altLang="lt-LT" sz="4000" dirty="0">
              <a:solidFill>
                <a:schemeClr val="bg1"/>
              </a:solidFill>
              <a:latin typeface="Arial" panose="020B0604020202020204" pitchFamily="34" charset="0"/>
            </a:endParaRPr>
          </a:p>
        </p:txBody>
      </p:sp>
    </p:spTree>
    <p:extLst>
      <p:ext uri="{BB962C8B-B14F-4D97-AF65-F5344CB8AC3E}">
        <p14:creationId xmlns:p14="http://schemas.microsoft.com/office/powerpoint/2010/main" val="32774289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915400" cy="1112838"/>
          </a:xfrm>
        </p:spPr>
        <p:txBody>
          <a:bodyPr>
            <a:normAutofit/>
          </a:bodyPr>
          <a:lstStyle/>
          <a:p>
            <a:r>
              <a:rPr lang="lt-LT" sz="3200" dirty="0" smtClean="0">
                <a:solidFill>
                  <a:schemeClr val="bg1"/>
                </a:solidFill>
              </a:rPr>
              <a:t>Galutinis apibendrinimas – PP yra stiprus ginklas valstybės gynimo arsenale, tačiau...  </a:t>
            </a:r>
            <a:endParaRPr lang="lt-LT" sz="3200" dirty="0">
              <a:solidFill>
                <a:schemeClr val="bg1"/>
              </a:solidFill>
            </a:endParaRPr>
          </a:p>
        </p:txBody>
      </p:sp>
      <p:graphicFrame>
        <p:nvGraphicFramePr>
          <p:cNvPr id="4" name="Content Placeholder 3"/>
          <p:cNvGraphicFramePr>
            <a:graphicFrameLocks noGrp="1"/>
          </p:cNvGraphicFramePr>
          <p:nvPr>
            <p:ph idx="1"/>
            <p:extLst/>
          </p:nvPr>
        </p:nvGraphicFramePr>
        <p:xfrm>
          <a:off x="838200" y="1524000"/>
          <a:ext cx="746760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668806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F766A466-8E51-4ADA-AD05-A9A1312BA595}"/>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A22FAB95-5B6B-4443-BD9C-130C9D00123E}"/>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116EA1AA-772D-4956-9845-4382B15FFAED}"/>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6F0B0BD7-89CA-4EB6-9FB5-F432795BCF2A}"/>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CBDEC1F9-4779-45A3-8AC3-F30F59BB4611}"/>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graphicEl>
                                              <a:dgm id="{4EB3819E-815A-4E65-959F-E6F1BD259F55}"/>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graphicEl>
                                              <a:dgm id="{FD25A00B-D24E-4C28-8C90-7A65D5E0EA2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62200"/>
            <a:ext cx="8229600" cy="1143000"/>
          </a:xfrm>
        </p:spPr>
        <p:txBody>
          <a:bodyPr>
            <a:normAutofit fontScale="90000"/>
          </a:bodyPr>
          <a:lstStyle/>
          <a:p>
            <a:r>
              <a:rPr lang="lt-LT" sz="4000" dirty="0" smtClean="0">
                <a:solidFill>
                  <a:schemeClr val="bg1"/>
                </a:solidFill>
              </a:rPr>
              <a:t>Mes</a:t>
            </a:r>
            <a:r>
              <a:rPr lang="lt-LT" dirty="0" smtClean="0">
                <a:solidFill>
                  <a:schemeClr val="bg1"/>
                </a:solidFill>
              </a:rPr>
              <a:t> esame...</a:t>
            </a:r>
            <a:r>
              <a:rPr lang="lt-LT" sz="4000" dirty="0" smtClean="0">
                <a:solidFill>
                  <a:schemeClr val="bg1"/>
                </a:solidFill>
              </a:rPr>
              <a:t>PILIETINIS PASIPRIEŠINIMAS</a:t>
            </a:r>
            <a:br>
              <a:rPr lang="lt-LT" sz="4000" dirty="0" smtClean="0">
                <a:solidFill>
                  <a:schemeClr val="bg1"/>
                </a:solidFill>
              </a:rPr>
            </a:br>
            <a:r>
              <a:rPr lang="lt-LT" sz="4000" dirty="0" smtClean="0">
                <a:solidFill>
                  <a:schemeClr val="bg1"/>
                </a:solidFill>
              </a:rPr>
              <a:t/>
            </a:r>
            <a:br>
              <a:rPr lang="lt-LT" sz="4000" dirty="0" smtClean="0">
                <a:solidFill>
                  <a:schemeClr val="bg1"/>
                </a:solidFill>
              </a:rPr>
            </a:br>
            <a:r>
              <a:rPr lang="lt-LT" sz="4000" dirty="0" smtClean="0">
                <a:solidFill>
                  <a:schemeClr val="bg1"/>
                </a:solidFill>
              </a:rPr>
              <a:t>U</a:t>
            </a:r>
            <a:r>
              <a:rPr lang="lt-LT" dirty="0" smtClean="0">
                <a:solidFill>
                  <a:schemeClr val="bg1"/>
                </a:solidFill>
              </a:rPr>
              <a:t>žduotis</a:t>
            </a:r>
            <a:endParaRPr lang="en-GB" dirty="0">
              <a:solidFill>
                <a:schemeClr val="bg1"/>
              </a:solidFill>
            </a:endParaRPr>
          </a:p>
        </p:txBody>
      </p:sp>
    </p:spTree>
    <p:extLst>
      <p:ext uri="{BB962C8B-B14F-4D97-AF65-F5344CB8AC3E}">
        <p14:creationId xmlns:p14="http://schemas.microsoft.com/office/powerpoint/2010/main" val="333859087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85636"/>
            <a:ext cx="9144000" cy="3416320"/>
          </a:xfrm>
          <a:prstGeom prst="rect">
            <a:avLst/>
          </a:prstGeom>
          <a:solidFill>
            <a:schemeClr val="tx1"/>
          </a:solidFill>
        </p:spPr>
        <p:txBody>
          <a:bodyPr wrap="square" rtlCol="0">
            <a:spAutoFit/>
          </a:bodyPr>
          <a:lstStyle/>
          <a:p>
            <a:r>
              <a:rPr lang="lt-LT" sz="2400" dirty="0" smtClean="0">
                <a:solidFill>
                  <a:schemeClr val="bg1"/>
                </a:solidFill>
              </a:rPr>
              <a:t>I. SITUACIJA – </a:t>
            </a:r>
            <a:r>
              <a:rPr lang="lt-LT" sz="2400" smtClean="0">
                <a:solidFill>
                  <a:schemeClr val="bg1"/>
                </a:solidFill>
              </a:rPr>
              <a:t>sausio 31 </a:t>
            </a:r>
            <a:r>
              <a:rPr lang="lt-LT" sz="2400" dirty="0" smtClean="0">
                <a:solidFill>
                  <a:schemeClr val="bg1"/>
                </a:solidFill>
              </a:rPr>
              <a:t>d. naktį prasidėjo karinė invazija į Lietuvą. Susprogdinti kai kurie kariniai, politiniai, ekonominiai objektai, girdisi mūšių garsai aplink didmiesčius. Vilnius atiduotas be mūšio, iš ryto po gatves važinėja priešo karinis transportas ir per garsiakalbius reikalaujama laikytis komendanto valandos taisyklių, aiškinama, kad paliekami veikti vietos savivaldos organai, tik jie bus kontroliuojami paskirtų komisarų. Tarnautojai, išskyrus priklausantys Lietuvos ginkluotosioms pajėgoms, privalo  vykdyti savo pareigas iki atskiro nurodymo.</a:t>
            </a:r>
            <a:endParaRPr lang="en-GB" sz="2400" dirty="0">
              <a:solidFill>
                <a:schemeClr val="bg1"/>
              </a:solidFill>
            </a:endParaRPr>
          </a:p>
        </p:txBody>
      </p:sp>
      <p:sp>
        <p:nvSpPr>
          <p:cNvPr id="9" name="TextBox 8"/>
          <p:cNvSpPr txBox="1"/>
          <p:nvPr/>
        </p:nvSpPr>
        <p:spPr>
          <a:xfrm>
            <a:off x="34212" y="3810000"/>
            <a:ext cx="9109788" cy="2308324"/>
          </a:xfrm>
          <a:prstGeom prst="rect">
            <a:avLst/>
          </a:prstGeom>
          <a:solidFill>
            <a:srgbClr val="FFC000"/>
          </a:solidFill>
        </p:spPr>
        <p:txBody>
          <a:bodyPr wrap="square" rtlCol="0">
            <a:spAutoFit/>
          </a:bodyPr>
          <a:lstStyle/>
          <a:p>
            <a:r>
              <a:rPr lang="lt-LT" sz="2400" dirty="0" smtClean="0">
                <a:solidFill>
                  <a:schemeClr val="bg1"/>
                </a:solidFill>
              </a:rPr>
              <a:t>UŽDUOTIS: </a:t>
            </a:r>
          </a:p>
          <a:p>
            <a:r>
              <a:rPr lang="lt-LT" sz="2400" dirty="0" smtClean="0">
                <a:solidFill>
                  <a:schemeClr val="bg1"/>
                </a:solidFill>
              </a:rPr>
              <a:t>1 ir 2 grupės: parenkite pasiūlymus, kaip galėtumėte pasipriešinti agresoriui </a:t>
            </a:r>
            <a:r>
              <a:rPr lang="lt-LT" sz="2400" smtClean="0">
                <a:solidFill>
                  <a:schemeClr val="bg1"/>
                </a:solidFill>
              </a:rPr>
              <a:t>artimiausiomis dienomis - ,,žaibo karas“.</a:t>
            </a:r>
            <a:endParaRPr lang="lt-LT" sz="2400" dirty="0" smtClean="0">
              <a:solidFill>
                <a:schemeClr val="bg1"/>
              </a:solidFill>
            </a:endParaRPr>
          </a:p>
          <a:p>
            <a:r>
              <a:rPr lang="lt-LT" sz="2400" dirty="0" smtClean="0">
                <a:solidFill>
                  <a:schemeClr val="bg1"/>
                </a:solidFill>
              </a:rPr>
              <a:t>3 ir 4 grupės: parenkite pasiūlymus, kaip galėtumėte priešintis artimuoju laikotarpiu (6 -12 mėn.)</a:t>
            </a:r>
          </a:p>
          <a:p>
            <a:endParaRPr lang="en-GB" sz="2400" dirty="0">
              <a:solidFill>
                <a:schemeClr val="bg1"/>
              </a:solidFill>
            </a:endParaRPr>
          </a:p>
        </p:txBody>
      </p:sp>
      <p:sp>
        <p:nvSpPr>
          <p:cNvPr id="10" name="TextBox 9"/>
          <p:cNvSpPr txBox="1"/>
          <p:nvPr/>
        </p:nvSpPr>
        <p:spPr>
          <a:xfrm>
            <a:off x="1674412" y="6172200"/>
            <a:ext cx="5795176" cy="646331"/>
          </a:xfrm>
          <a:prstGeom prst="rect">
            <a:avLst/>
          </a:prstGeom>
          <a:solidFill>
            <a:srgbClr val="FF0000"/>
          </a:solidFill>
        </p:spPr>
        <p:txBody>
          <a:bodyPr wrap="none" rtlCol="0">
            <a:spAutoFit/>
          </a:bodyPr>
          <a:lstStyle/>
          <a:p>
            <a:r>
              <a:rPr lang="lt-LT" dirty="0" smtClean="0"/>
              <a:t>LAIKAS darbui grupėse: ,,smegenų šturmui“ – 15 min.</a:t>
            </a:r>
          </a:p>
          <a:p>
            <a:r>
              <a:rPr lang="lt-LT" dirty="0" smtClean="0"/>
              <a:t>Pristatymams – 3 min.</a:t>
            </a:r>
            <a:endParaRPr lang="en-GB" dirty="0"/>
          </a:p>
        </p:txBody>
      </p:sp>
      <p:sp>
        <p:nvSpPr>
          <p:cNvPr id="6" name="TextBox 5"/>
          <p:cNvSpPr txBox="1"/>
          <p:nvPr/>
        </p:nvSpPr>
        <p:spPr>
          <a:xfrm>
            <a:off x="2169754" y="5726668"/>
            <a:ext cx="4764446" cy="369332"/>
          </a:xfrm>
          <a:prstGeom prst="rect">
            <a:avLst/>
          </a:prstGeom>
          <a:solidFill>
            <a:srgbClr val="FF0000"/>
          </a:solidFill>
        </p:spPr>
        <p:txBody>
          <a:bodyPr wrap="none" rtlCol="0">
            <a:spAutoFit/>
          </a:bodyPr>
          <a:lstStyle/>
          <a:p>
            <a:r>
              <a:rPr lang="lt-LT" dirty="0" smtClean="0"/>
              <a:t>LAIKAS asmeniniams apmąstymams: 5 min.</a:t>
            </a:r>
            <a:endParaRPr lang="en-GB" dirty="0"/>
          </a:p>
        </p:txBody>
      </p:sp>
    </p:spTree>
    <p:extLst>
      <p:ext uri="{BB962C8B-B14F-4D97-AF65-F5344CB8AC3E}">
        <p14:creationId xmlns:p14="http://schemas.microsoft.com/office/powerpoint/2010/main" val="3292654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6613"/>
            <a:ext cx="9144000" cy="3046988"/>
          </a:xfrm>
          <a:prstGeom prst="rect">
            <a:avLst/>
          </a:prstGeom>
          <a:solidFill>
            <a:schemeClr val="tx1"/>
          </a:solidFill>
        </p:spPr>
        <p:txBody>
          <a:bodyPr wrap="square" rtlCol="0">
            <a:spAutoFit/>
          </a:bodyPr>
          <a:lstStyle/>
          <a:p>
            <a:r>
              <a:rPr lang="lt-LT" sz="2400" dirty="0" smtClean="0">
                <a:solidFill>
                  <a:schemeClr val="bg1"/>
                </a:solidFill>
              </a:rPr>
              <a:t>II. SITUACIJA. Šalis okupuota</a:t>
            </a:r>
            <a:r>
              <a:rPr lang="en-US" sz="2400" dirty="0" smtClean="0">
                <a:solidFill>
                  <a:schemeClr val="bg1"/>
                </a:solidFill>
              </a:rPr>
              <a:t> </a:t>
            </a:r>
            <a:r>
              <a:rPr lang="en-US" sz="2400" dirty="0" err="1" smtClean="0">
                <a:solidFill>
                  <a:schemeClr val="bg1"/>
                </a:solidFill>
              </a:rPr>
              <a:t>jau</a:t>
            </a:r>
            <a:r>
              <a:rPr lang="en-US" sz="2400" dirty="0" smtClean="0">
                <a:solidFill>
                  <a:schemeClr val="bg1"/>
                </a:solidFill>
              </a:rPr>
              <a:t> </a:t>
            </a:r>
            <a:r>
              <a:rPr lang="en-US" sz="2400" dirty="0" err="1" smtClean="0">
                <a:solidFill>
                  <a:schemeClr val="bg1"/>
                </a:solidFill>
              </a:rPr>
              <a:t>keleri</a:t>
            </a:r>
            <a:r>
              <a:rPr lang="en-US" sz="2400" dirty="0" smtClean="0">
                <a:solidFill>
                  <a:schemeClr val="bg1"/>
                </a:solidFill>
              </a:rPr>
              <a:t> </a:t>
            </a:r>
            <a:r>
              <a:rPr lang="en-US" sz="2400" dirty="0" err="1" smtClean="0">
                <a:solidFill>
                  <a:schemeClr val="bg1"/>
                </a:solidFill>
              </a:rPr>
              <a:t>metai</a:t>
            </a:r>
            <a:r>
              <a:rPr lang="lt-LT" sz="2400" dirty="0">
                <a:solidFill>
                  <a:schemeClr val="bg1"/>
                </a:solidFill>
              </a:rPr>
              <a:t>. Tarp NATO ir okupanto paskelbtos </a:t>
            </a:r>
            <a:r>
              <a:rPr lang="lt-LT" sz="2400" dirty="0" smtClean="0">
                <a:solidFill>
                  <a:schemeClr val="bg1"/>
                </a:solidFill>
              </a:rPr>
              <a:t>paliaubos</a:t>
            </a:r>
            <a:r>
              <a:rPr lang="en-US" sz="2400" dirty="0" smtClean="0">
                <a:solidFill>
                  <a:schemeClr val="bg1"/>
                </a:solidFill>
              </a:rPr>
              <a:t>, </a:t>
            </a:r>
            <a:r>
              <a:rPr lang="en-US" sz="2400" dirty="0" err="1" smtClean="0">
                <a:solidFill>
                  <a:schemeClr val="bg1"/>
                </a:solidFill>
              </a:rPr>
              <a:t>konfliktas</a:t>
            </a:r>
            <a:r>
              <a:rPr lang="en-US" sz="2400" dirty="0" smtClean="0">
                <a:solidFill>
                  <a:schemeClr val="bg1"/>
                </a:solidFill>
              </a:rPr>
              <a:t> ,,</a:t>
            </a:r>
            <a:r>
              <a:rPr lang="lt-LT" sz="2400" dirty="0" smtClean="0">
                <a:solidFill>
                  <a:schemeClr val="bg1"/>
                </a:solidFill>
              </a:rPr>
              <a:t>įšaldytas“. Saugumo situacija Lietuvoje stabilizuojasi, veik</a:t>
            </a:r>
            <a:r>
              <a:rPr lang="en-US" sz="2400" dirty="0" err="1" smtClean="0">
                <a:solidFill>
                  <a:schemeClr val="bg1"/>
                </a:solidFill>
              </a:rPr>
              <a:t>ia</a:t>
            </a:r>
            <a:r>
              <a:rPr lang="lt-LT" sz="2400" dirty="0" smtClean="0">
                <a:solidFill>
                  <a:schemeClr val="bg1"/>
                </a:solidFill>
              </a:rPr>
              <a:t> savivaldybės, viešąsias paslaugas teikiančios įstaigos. Okupantas vykdo griežtas represines ir saugumo priemones. Įvairiomis formomis vyksta pasipriešinimas okupantui. </a:t>
            </a:r>
          </a:p>
          <a:p>
            <a:r>
              <a:rPr lang="lt-LT" sz="2400" dirty="0" smtClean="0">
                <a:solidFill>
                  <a:schemeClr val="bg1"/>
                </a:solidFill>
              </a:rPr>
              <a:t>Siekdami išgyventi, Jūs dirbate viešajame sektoriuje ar panašioje srityje kaip ir taikos metu (išskyrus jėgos ir saugumo struktūras).</a:t>
            </a:r>
            <a:endParaRPr lang="en-GB" sz="2400" dirty="0">
              <a:solidFill>
                <a:schemeClr val="bg1"/>
              </a:solidFill>
            </a:endParaRPr>
          </a:p>
        </p:txBody>
      </p:sp>
      <p:sp>
        <p:nvSpPr>
          <p:cNvPr id="9" name="TextBox 8"/>
          <p:cNvSpPr txBox="1"/>
          <p:nvPr/>
        </p:nvSpPr>
        <p:spPr>
          <a:xfrm>
            <a:off x="22923" y="3002340"/>
            <a:ext cx="9109788" cy="1569660"/>
          </a:xfrm>
          <a:prstGeom prst="rect">
            <a:avLst/>
          </a:prstGeom>
          <a:solidFill>
            <a:srgbClr val="FFC000"/>
          </a:solidFill>
        </p:spPr>
        <p:txBody>
          <a:bodyPr wrap="square" rtlCol="0">
            <a:spAutoFit/>
          </a:bodyPr>
          <a:lstStyle/>
          <a:p>
            <a:r>
              <a:rPr lang="lt-LT" sz="2400" dirty="0" smtClean="0">
                <a:solidFill>
                  <a:schemeClr val="bg1"/>
                </a:solidFill>
              </a:rPr>
              <a:t>ASMENINĖ UŽDUOTIS: </a:t>
            </a:r>
          </a:p>
          <a:p>
            <a:r>
              <a:rPr lang="lt-LT" sz="2400" dirty="0" smtClean="0">
                <a:solidFill>
                  <a:schemeClr val="bg1"/>
                </a:solidFill>
              </a:rPr>
              <a:t>Sugalvokite būdus/,,ginklus“, kuriais galėtumėte kenkti okupantui kaip individas. Sudarykite sąrašą.</a:t>
            </a:r>
          </a:p>
          <a:p>
            <a:endParaRPr lang="en-GB" sz="2400" dirty="0">
              <a:solidFill>
                <a:schemeClr val="bg1"/>
              </a:solidFill>
            </a:endParaRPr>
          </a:p>
        </p:txBody>
      </p:sp>
      <p:sp>
        <p:nvSpPr>
          <p:cNvPr id="2" name="TextBox 1"/>
          <p:cNvSpPr txBox="1"/>
          <p:nvPr/>
        </p:nvSpPr>
        <p:spPr>
          <a:xfrm>
            <a:off x="3771139" y="4126089"/>
            <a:ext cx="1601721" cy="369332"/>
          </a:xfrm>
          <a:prstGeom prst="rect">
            <a:avLst/>
          </a:prstGeom>
          <a:solidFill>
            <a:srgbClr val="FF0000"/>
          </a:solidFill>
        </p:spPr>
        <p:txBody>
          <a:bodyPr wrap="none" rtlCol="0">
            <a:spAutoFit/>
          </a:bodyPr>
          <a:lstStyle/>
          <a:p>
            <a:r>
              <a:rPr lang="lt-LT" dirty="0" smtClean="0"/>
              <a:t>Laikas: 5 min.</a:t>
            </a:r>
            <a:endParaRPr lang="lt-LT" dirty="0"/>
          </a:p>
        </p:txBody>
      </p:sp>
      <p:sp>
        <p:nvSpPr>
          <p:cNvPr id="6" name="TextBox 5"/>
          <p:cNvSpPr txBox="1"/>
          <p:nvPr/>
        </p:nvSpPr>
        <p:spPr>
          <a:xfrm>
            <a:off x="34212" y="4535310"/>
            <a:ext cx="9109788" cy="2308324"/>
          </a:xfrm>
          <a:prstGeom prst="rect">
            <a:avLst/>
          </a:prstGeom>
          <a:solidFill>
            <a:srgbClr val="FFC000"/>
          </a:solidFill>
        </p:spPr>
        <p:txBody>
          <a:bodyPr wrap="square" rtlCol="0">
            <a:spAutoFit/>
          </a:bodyPr>
          <a:lstStyle/>
          <a:p>
            <a:r>
              <a:rPr lang="lt-LT" sz="2400" dirty="0" smtClean="0">
                <a:solidFill>
                  <a:schemeClr val="bg1"/>
                </a:solidFill>
              </a:rPr>
              <a:t>GRUPINĖ UŽDUOTIS: </a:t>
            </a:r>
          </a:p>
          <a:p>
            <a:r>
              <a:rPr lang="lt-LT" sz="2400" dirty="0" smtClean="0">
                <a:solidFill>
                  <a:schemeClr val="bg1"/>
                </a:solidFill>
              </a:rPr>
              <a:t>Ant lentos-bloknoto lapų sudarykite bendrą iki </a:t>
            </a:r>
            <a:r>
              <a:rPr lang="lt-LT" sz="2400" dirty="0">
                <a:solidFill>
                  <a:schemeClr val="bg1"/>
                </a:solidFill>
              </a:rPr>
              <a:t>5 būdų/,,</a:t>
            </a:r>
            <a:r>
              <a:rPr lang="lt-LT" sz="2400" dirty="0" err="1">
                <a:solidFill>
                  <a:schemeClr val="bg1"/>
                </a:solidFill>
              </a:rPr>
              <a:t>ginklų“sąrašą</a:t>
            </a:r>
            <a:r>
              <a:rPr lang="lt-LT" sz="2400" dirty="0">
                <a:solidFill>
                  <a:schemeClr val="bg1"/>
                </a:solidFill>
              </a:rPr>
              <a:t>, </a:t>
            </a:r>
            <a:r>
              <a:rPr lang="lt-LT" sz="2400" dirty="0" smtClean="0">
                <a:solidFill>
                  <a:schemeClr val="bg1"/>
                </a:solidFill>
              </a:rPr>
              <a:t>kuriais galėtumėte kenkti okupantui kaip atskiri individai. Pasistenkite prieiti bendros nuomonės dėl šių ,,ginklų“ efektyvumo.</a:t>
            </a:r>
          </a:p>
          <a:p>
            <a:endParaRPr lang="en-GB" sz="2400" dirty="0">
              <a:solidFill>
                <a:schemeClr val="bg1"/>
              </a:solidFill>
            </a:endParaRPr>
          </a:p>
        </p:txBody>
      </p:sp>
      <p:sp>
        <p:nvSpPr>
          <p:cNvPr id="10" name="TextBox 9"/>
          <p:cNvSpPr txBox="1"/>
          <p:nvPr/>
        </p:nvSpPr>
        <p:spPr>
          <a:xfrm>
            <a:off x="3283185" y="6096000"/>
            <a:ext cx="4179349" cy="646331"/>
          </a:xfrm>
          <a:prstGeom prst="rect">
            <a:avLst/>
          </a:prstGeom>
          <a:solidFill>
            <a:srgbClr val="FF0000"/>
          </a:solidFill>
        </p:spPr>
        <p:txBody>
          <a:bodyPr wrap="none" rtlCol="0">
            <a:spAutoFit/>
          </a:bodyPr>
          <a:lstStyle/>
          <a:p>
            <a:r>
              <a:rPr lang="lt-LT" dirty="0" smtClean="0"/>
              <a:t>LAIKAS: ,,smegenų šturmui“ – 15 min.</a:t>
            </a:r>
          </a:p>
          <a:p>
            <a:r>
              <a:rPr lang="lt-LT" dirty="0" smtClean="0"/>
              <a:t>Pristatymams – 3 min.</a:t>
            </a:r>
            <a:endParaRPr lang="en-GB" dirty="0"/>
          </a:p>
        </p:txBody>
      </p:sp>
    </p:spTree>
    <p:extLst>
      <p:ext uri="{BB962C8B-B14F-4D97-AF65-F5344CB8AC3E}">
        <p14:creationId xmlns:p14="http://schemas.microsoft.com/office/powerpoint/2010/main" val="561238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2" grpId="0" animBg="1"/>
      <p:bldP spid="6" grpId="0" animBg="1"/>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85636"/>
            <a:ext cx="9144000" cy="461665"/>
          </a:xfrm>
          <a:prstGeom prst="rect">
            <a:avLst/>
          </a:prstGeom>
          <a:solidFill>
            <a:schemeClr val="tx1"/>
          </a:solidFill>
        </p:spPr>
        <p:txBody>
          <a:bodyPr wrap="square" rtlCol="0">
            <a:spAutoFit/>
          </a:bodyPr>
          <a:lstStyle/>
          <a:p>
            <a:r>
              <a:rPr lang="lt-LT" sz="2400" dirty="0" smtClean="0">
                <a:solidFill>
                  <a:schemeClr val="bg1"/>
                </a:solidFill>
              </a:rPr>
              <a:t>III. SITUACIJA. Dabartiniai laikai, šiandien.</a:t>
            </a:r>
            <a:endParaRPr lang="en-GB" sz="2400" dirty="0">
              <a:solidFill>
                <a:schemeClr val="bg1"/>
              </a:solidFill>
            </a:endParaRPr>
          </a:p>
        </p:txBody>
      </p:sp>
      <p:sp>
        <p:nvSpPr>
          <p:cNvPr id="9" name="TextBox 8"/>
          <p:cNvSpPr txBox="1"/>
          <p:nvPr/>
        </p:nvSpPr>
        <p:spPr>
          <a:xfrm>
            <a:off x="22923" y="2762955"/>
            <a:ext cx="9109788" cy="1200329"/>
          </a:xfrm>
          <a:prstGeom prst="rect">
            <a:avLst/>
          </a:prstGeom>
          <a:solidFill>
            <a:srgbClr val="FFC000"/>
          </a:solidFill>
        </p:spPr>
        <p:txBody>
          <a:bodyPr wrap="square" rtlCol="0">
            <a:spAutoFit/>
          </a:bodyPr>
          <a:lstStyle/>
          <a:p>
            <a:r>
              <a:rPr lang="lt-LT" sz="2400" dirty="0" smtClean="0">
                <a:solidFill>
                  <a:schemeClr val="bg1"/>
                </a:solidFill>
              </a:rPr>
              <a:t>ASMENINĖ UŽDUOTIS: </a:t>
            </a:r>
          </a:p>
          <a:p>
            <a:r>
              <a:rPr lang="lt-LT" sz="2400" dirty="0">
                <a:solidFill>
                  <a:schemeClr val="bg1"/>
                </a:solidFill>
              </a:rPr>
              <a:t>M</a:t>
            </a:r>
            <a:r>
              <a:rPr lang="lt-LT" sz="2400" dirty="0" smtClean="0">
                <a:solidFill>
                  <a:schemeClr val="bg1"/>
                </a:solidFill>
              </a:rPr>
              <a:t>ano PP planas </a:t>
            </a:r>
            <a:r>
              <a:rPr lang="lt-LT" sz="2400" dirty="0" err="1" smtClean="0">
                <a:solidFill>
                  <a:schemeClr val="bg1"/>
                </a:solidFill>
              </a:rPr>
              <a:t>minimum</a:t>
            </a:r>
            <a:r>
              <a:rPr lang="lt-LT" sz="2400" dirty="0" smtClean="0">
                <a:solidFill>
                  <a:schemeClr val="bg1"/>
                </a:solidFill>
              </a:rPr>
              <a:t>. Pasirašykite asmenines idėjas.</a:t>
            </a:r>
          </a:p>
          <a:p>
            <a:endParaRPr lang="en-GB" sz="2400" dirty="0">
              <a:solidFill>
                <a:schemeClr val="bg1"/>
              </a:solidFill>
            </a:endParaRPr>
          </a:p>
        </p:txBody>
      </p:sp>
      <p:sp>
        <p:nvSpPr>
          <p:cNvPr id="2" name="TextBox 1"/>
          <p:cNvSpPr txBox="1"/>
          <p:nvPr/>
        </p:nvSpPr>
        <p:spPr>
          <a:xfrm>
            <a:off x="3771139" y="3920067"/>
            <a:ext cx="1601721" cy="369332"/>
          </a:xfrm>
          <a:prstGeom prst="rect">
            <a:avLst/>
          </a:prstGeom>
          <a:solidFill>
            <a:srgbClr val="FF0000"/>
          </a:solidFill>
        </p:spPr>
        <p:txBody>
          <a:bodyPr wrap="none" rtlCol="0">
            <a:spAutoFit/>
          </a:bodyPr>
          <a:lstStyle/>
          <a:p>
            <a:r>
              <a:rPr lang="lt-LT" dirty="0" smtClean="0"/>
              <a:t>Laikas: 5 min.</a:t>
            </a:r>
            <a:endParaRPr lang="lt-LT" dirty="0"/>
          </a:p>
        </p:txBody>
      </p:sp>
      <p:sp>
        <p:nvSpPr>
          <p:cNvPr id="6" name="TextBox 5"/>
          <p:cNvSpPr txBox="1"/>
          <p:nvPr/>
        </p:nvSpPr>
        <p:spPr>
          <a:xfrm>
            <a:off x="34212" y="4535310"/>
            <a:ext cx="9109788" cy="1938992"/>
          </a:xfrm>
          <a:prstGeom prst="rect">
            <a:avLst/>
          </a:prstGeom>
          <a:solidFill>
            <a:srgbClr val="FFC000"/>
          </a:solidFill>
        </p:spPr>
        <p:txBody>
          <a:bodyPr wrap="square" rtlCol="0">
            <a:spAutoFit/>
          </a:bodyPr>
          <a:lstStyle/>
          <a:p>
            <a:r>
              <a:rPr lang="lt-LT" sz="2400" dirty="0" smtClean="0">
                <a:solidFill>
                  <a:schemeClr val="bg1"/>
                </a:solidFill>
              </a:rPr>
              <a:t>GRUPINĖ UŽDUOTIS: </a:t>
            </a:r>
          </a:p>
          <a:p>
            <a:r>
              <a:rPr lang="lt-LT" sz="2400" dirty="0" smtClean="0">
                <a:solidFill>
                  <a:schemeClr val="bg1"/>
                </a:solidFill>
              </a:rPr>
              <a:t>Ant lentos-bloknoto lapų sudarykite bendrą iki </a:t>
            </a:r>
            <a:r>
              <a:rPr lang="lt-LT" sz="2400" dirty="0">
                <a:solidFill>
                  <a:schemeClr val="bg1"/>
                </a:solidFill>
              </a:rPr>
              <a:t>5 </a:t>
            </a:r>
            <a:r>
              <a:rPr lang="lt-LT" sz="2400" dirty="0" smtClean="0">
                <a:solidFill>
                  <a:schemeClr val="bg1"/>
                </a:solidFill>
              </a:rPr>
              <a:t>punktų-idėjų sąrašą</a:t>
            </a:r>
            <a:r>
              <a:rPr lang="lt-LT" sz="2400" dirty="0">
                <a:solidFill>
                  <a:schemeClr val="bg1"/>
                </a:solidFill>
              </a:rPr>
              <a:t>, </a:t>
            </a:r>
            <a:r>
              <a:rPr lang="lt-LT" sz="2400" dirty="0" smtClean="0">
                <a:solidFill>
                  <a:schemeClr val="bg1"/>
                </a:solidFill>
              </a:rPr>
              <a:t>kaip galėtų atrodyti kiekvieno piliečio PP individualus planas</a:t>
            </a:r>
          </a:p>
          <a:p>
            <a:endParaRPr lang="en-GB" sz="2400" dirty="0">
              <a:solidFill>
                <a:schemeClr val="bg1"/>
              </a:solidFill>
            </a:endParaRPr>
          </a:p>
        </p:txBody>
      </p:sp>
      <p:sp>
        <p:nvSpPr>
          <p:cNvPr id="10" name="TextBox 9"/>
          <p:cNvSpPr txBox="1"/>
          <p:nvPr/>
        </p:nvSpPr>
        <p:spPr>
          <a:xfrm>
            <a:off x="3124200" y="5827971"/>
            <a:ext cx="4179349" cy="646331"/>
          </a:xfrm>
          <a:prstGeom prst="rect">
            <a:avLst/>
          </a:prstGeom>
          <a:solidFill>
            <a:srgbClr val="FF0000"/>
          </a:solidFill>
        </p:spPr>
        <p:txBody>
          <a:bodyPr wrap="none" rtlCol="0">
            <a:spAutoFit/>
          </a:bodyPr>
          <a:lstStyle/>
          <a:p>
            <a:r>
              <a:rPr lang="lt-LT" dirty="0" smtClean="0"/>
              <a:t>LAIKAS: ,,smegenų šturmui“ – 15 min.</a:t>
            </a:r>
          </a:p>
          <a:p>
            <a:r>
              <a:rPr lang="lt-LT" dirty="0" smtClean="0"/>
              <a:t>Pristatymams – 3 min.</a:t>
            </a:r>
            <a:endParaRPr lang="en-GB" dirty="0"/>
          </a:p>
        </p:txBody>
      </p:sp>
    </p:spTree>
    <p:extLst>
      <p:ext uri="{BB962C8B-B14F-4D97-AF65-F5344CB8AC3E}">
        <p14:creationId xmlns:p14="http://schemas.microsoft.com/office/powerpoint/2010/main" val="4160774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2" grpId="0" animBg="1"/>
      <p:bldP spid="6" grpId="0" animBg="1"/>
      <p:bldP spid="10"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lt-LT" dirty="0" smtClean="0">
                <a:solidFill>
                  <a:schemeClr val="bg1"/>
                </a:solidFill>
              </a:rPr>
              <a:t>LR TEISINĖ BAZĖ</a:t>
            </a:r>
            <a:endParaRPr lang="lt-LT" dirty="0">
              <a:solidFill>
                <a:schemeClr val="bg1"/>
              </a:solidFill>
            </a:endParaRPr>
          </a:p>
        </p:txBody>
      </p:sp>
      <p:sp>
        <p:nvSpPr>
          <p:cNvPr id="3" name="Subtitle 2"/>
          <p:cNvSpPr>
            <a:spLocks noGrp="1"/>
          </p:cNvSpPr>
          <p:nvPr>
            <p:ph type="subTitle" idx="1"/>
          </p:nvPr>
        </p:nvSpPr>
        <p:spPr/>
        <p:txBody>
          <a:bodyPr/>
          <a:lstStyle/>
          <a:p>
            <a:endParaRPr lang="lt-LT" dirty="0">
              <a:solidFill>
                <a:schemeClr val="bg1"/>
              </a:solidFill>
            </a:endParaRPr>
          </a:p>
        </p:txBody>
      </p:sp>
    </p:spTree>
    <p:extLst>
      <p:ext uri="{BB962C8B-B14F-4D97-AF65-F5344CB8AC3E}">
        <p14:creationId xmlns:p14="http://schemas.microsoft.com/office/powerpoint/2010/main" val="23000921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Konstitucija: 3, 139 str.</a:t>
            </a:r>
            <a:endParaRPr lang="lt-LT" dirty="0">
              <a:solidFill>
                <a:schemeClr val="bg1"/>
              </a:solidFill>
            </a:endParaRPr>
          </a:p>
        </p:txBody>
      </p:sp>
      <p:sp>
        <p:nvSpPr>
          <p:cNvPr id="3" name="Content Placeholder 2"/>
          <p:cNvSpPr>
            <a:spLocks noGrp="1"/>
          </p:cNvSpPr>
          <p:nvPr>
            <p:ph idx="1"/>
          </p:nvPr>
        </p:nvSpPr>
        <p:spPr/>
        <p:txBody>
          <a:bodyPr/>
          <a:lstStyle/>
          <a:p>
            <a:r>
              <a:rPr lang="lt-LT" dirty="0" smtClean="0">
                <a:solidFill>
                  <a:schemeClr val="bg1"/>
                </a:solidFill>
              </a:rPr>
              <a:t>Tauta ir kiekvienas </a:t>
            </a:r>
            <a:r>
              <a:rPr lang="lt-LT" b="1" dirty="0" smtClean="0">
                <a:solidFill>
                  <a:schemeClr val="bg1"/>
                </a:solidFill>
              </a:rPr>
              <a:t>pilietis turi teisę priešintis </a:t>
            </a:r>
            <a:r>
              <a:rPr lang="lt-LT" dirty="0" smtClean="0">
                <a:solidFill>
                  <a:schemeClr val="bg1"/>
                </a:solidFill>
              </a:rPr>
              <a:t>bet kam, kas prievarta kėsinasi į Lietuvos valstybės nepriklausomybę, teritorijos vientisumą, konstitucinę santvarką.</a:t>
            </a:r>
          </a:p>
          <a:p>
            <a:r>
              <a:rPr lang="lt-LT" b="1" dirty="0" smtClean="0">
                <a:solidFill>
                  <a:schemeClr val="bg1"/>
                </a:solidFill>
              </a:rPr>
              <a:t>Lietuvos valstybės gynimas </a:t>
            </a:r>
            <a:r>
              <a:rPr lang="lt-LT" dirty="0" smtClean="0">
                <a:solidFill>
                  <a:schemeClr val="bg1"/>
                </a:solidFill>
              </a:rPr>
              <a:t>nuo užsienio ginkluoto užpuolimo – kiekvieno LR piliečio </a:t>
            </a:r>
            <a:r>
              <a:rPr lang="lt-LT" b="1" dirty="0" smtClean="0">
                <a:solidFill>
                  <a:schemeClr val="bg1"/>
                </a:solidFill>
              </a:rPr>
              <a:t>teisė ir pareiga</a:t>
            </a:r>
            <a:r>
              <a:rPr lang="lt-LT" dirty="0" smtClean="0">
                <a:solidFill>
                  <a:schemeClr val="bg1"/>
                </a:solidFill>
              </a:rPr>
              <a:t>.</a:t>
            </a:r>
            <a:endParaRPr lang="lt-LT" dirty="0">
              <a:solidFill>
                <a:schemeClr val="bg1"/>
              </a:solidFill>
            </a:endParaRPr>
          </a:p>
        </p:txBody>
      </p:sp>
    </p:spTree>
    <p:extLst>
      <p:ext uri="{BB962C8B-B14F-4D97-AF65-F5344CB8AC3E}">
        <p14:creationId xmlns:p14="http://schemas.microsoft.com/office/powerpoint/2010/main" val="36152248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676400"/>
          </a:xfrm>
        </p:spPr>
        <p:txBody>
          <a:bodyPr>
            <a:noAutofit/>
          </a:bodyPr>
          <a:lstStyle/>
          <a:p>
            <a:r>
              <a:rPr lang="lt-LT" sz="2800" dirty="0">
                <a:solidFill>
                  <a:schemeClr val="bg1"/>
                </a:solidFill>
              </a:rPr>
              <a:t>LR KRAŠTO APSAUGOS  SISTEMOS ORGANIZAVIMO IR KARO TARNYBOS ĮSTATYMAS: </a:t>
            </a:r>
            <a:r>
              <a:rPr lang="lt-LT" sz="2800" dirty="0" smtClean="0">
                <a:solidFill>
                  <a:schemeClr val="bg1"/>
                </a:solidFill>
              </a:rPr>
              <a:t>3 st</a:t>
            </a:r>
            <a:r>
              <a:rPr lang="en-US" sz="2800" dirty="0" smtClean="0">
                <a:solidFill>
                  <a:schemeClr val="bg1"/>
                </a:solidFill>
              </a:rPr>
              <a:t>r.</a:t>
            </a:r>
            <a:r>
              <a:rPr lang="lt-LT" sz="2800" dirty="0">
                <a:solidFill>
                  <a:schemeClr val="bg1"/>
                </a:solidFill>
              </a:rPr>
              <a:t/>
            </a:r>
            <a:br>
              <a:rPr lang="lt-LT" sz="2800" dirty="0">
                <a:solidFill>
                  <a:schemeClr val="bg1"/>
                </a:solidFill>
              </a:rPr>
            </a:br>
            <a:endParaRPr lang="lt-LT" sz="2800" dirty="0">
              <a:solidFill>
                <a:schemeClr val="bg1"/>
              </a:solidFill>
            </a:endParaRPr>
          </a:p>
        </p:txBody>
      </p:sp>
      <p:sp>
        <p:nvSpPr>
          <p:cNvPr id="3" name="Content Placeholder 2"/>
          <p:cNvSpPr>
            <a:spLocks noGrp="1"/>
          </p:cNvSpPr>
          <p:nvPr>
            <p:ph idx="1"/>
          </p:nvPr>
        </p:nvSpPr>
        <p:spPr>
          <a:xfrm>
            <a:off x="457200" y="1996440"/>
            <a:ext cx="8229600" cy="4709160"/>
          </a:xfrm>
        </p:spPr>
        <p:txBody>
          <a:bodyPr>
            <a:normAutofit/>
          </a:bodyPr>
          <a:lstStyle/>
          <a:p>
            <a:r>
              <a:rPr lang="lt-LT" dirty="0" smtClean="0">
                <a:solidFill>
                  <a:schemeClr val="bg1"/>
                </a:solidFill>
              </a:rPr>
              <a:t>1</a:t>
            </a:r>
            <a:r>
              <a:rPr lang="lt-LT" dirty="0">
                <a:solidFill>
                  <a:schemeClr val="bg1"/>
                </a:solidFill>
              </a:rPr>
              <a:t>. Krašto apsaugos sistemą sudaro:</a:t>
            </a:r>
          </a:p>
          <a:p>
            <a:r>
              <a:rPr lang="lt-LT" dirty="0" smtClean="0">
                <a:solidFill>
                  <a:schemeClr val="bg1"/>
                </a:solidFill>
              </a:rPr>
              <a:t>2</a:t>
            </a:r>
            <a:r>
              <a:rPr lang="lt-LT" dirty="0">
                <a:solidFill>
                  <a:schemeClr val="bg1"/>
                </a:solidFill>
              </a:rPr>
              <a:t>) kariuomenė, o įvedus karo </a:t>
            </a:r>
            <a:r>
              <a:rPr lang="lt-LT" dirty="0" smtClean="0">
                <a:solidFill>
                  <a:schemeClr val="bg1"/>
                </a:solidFill>
              </a:rPr>
              <a:t>padėtį ar </a:t>
            </a:r>
            <a:r>
              <a:rPr lang="lt-LT" dirty="0">
                <a:solidFill>
                  <a:schemeClr val="bg1"/>
                </a:solidFill>
              </a:rPr>
              <a:t>ginkluotos gynybos </a:t>
            </a:r>
            <a:r>
              <a:rPr lang="lt-LT" dirty="0" smtClean="0">
                <a:solidFill>
                  <a:schemeClr val="bg1"/>
                </a:solidFill>
              </a:rPr>
              <a:t> nuo </a:t>
            </a:r>
            <a:r>
              <a:rPr lang="lt-LT" dirty="0">
                <a:solidFill>
                  <a:schemeClr val="bg1"/>
                </a:solidFill>
              </a:rPr>
              <a:t>agresijos (karo) atveju, – ir kitos ginkluotosios pajėgos: Valstybės sienos apsaugos tarnyba prie </a:t>
            </a:r>
            <a:r>
              <a:rPr lang="lt-LT" dirty="0" smtClean="0">
                <a:solidFill>
                  <a:schemeClr val="bg1"/>
                </a:solidFill>
              </a:rPr>
              <a:t>VRM, </a:t>
            </a:r>
            <a:r>
              <a:rPr lang="lt-LT" dirty="0">
                <a:solidFill>
                  <a:schemeClr val="bg1"/>
                </a:solidFill>
              </a:rPr>
              <a:t>Viešojo saugumo tarnyba prie </a:t>
            </a:r>
            <a:r>
              <a:rPr lang="lt-LT" dirty="0" smtClean="0">
                <a:solidFill>
                  <a:schemeClr val="bg1"/>
                </a:solidFill>
              </a:rPr>
              <a:t>VRM, </a:t>
            </a:r>
            <a:r>
              <a:rPr lang="lt-LT" dirty="0">
                <a:solidFill>
                  <a:schemeClr val="bg1"/>
                </a:solidFill>
              </a:rPr>
              <a:t>koviniai Lietuvos šaulių sąjungos būriai ir </a:t>
            </a:r>
            <a:r>
              <a:rPr lang="lt-LT" b="1" dirty="0">
                <a:solidFill>
                  <a:schemeClr val="bg1"/>
                </a:solidFill>
              </a:rPr>
              <a:t>kiti koviniai piliečių bei jų organizacijų ginkluoto pasipriešinimo (partizanų) vienetai, pavaldūs ginkluotųjų pajėgų vadovybei</a:t>
            </a:r>
            <a:r>
              <a:rPr lang="lt-LT" dirty="0">
                <a:solidFill>
                  <a:schemeClr val="bg1"/>
                </a:solidFill>
              </a:rPr>
              <a:t>;</a:t>
            </a:r>
          </a:p>
          <a:p>
            <a:endParaRPr lang="lt-LT" dirty="0">
              <a:solidFill>
                <a:schemeClr val="bg1"/>
              </a:solidFill>
            </a:endParaRPr>
          </a:p>
        </p:txBody>
      </p:sp>
    </p:spTree>
    <p:extLst>
      <p:ext uri="{BB962C8B-B14F-4D97-AF65-F5344CB8AC3E}">
        <p14:creationId xmlns:p14="http://schemas.microsoft.com/office/powerpoint/2010/main" val="41457599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dirty="0" smtClean="0">
                <a:solidFill>
                  <a:schemeClr val="bg1"/>
                </a:solidFill>
              </a:rPr>
              <a:t>Lietuvos karinė doktrina: VII sk.</a:t>
            </a:r>
            <a:endParaRPr lang="lt-LT" dirty="0">
              <a:solidFill>
                <a:schemeClr val="bg1"/>
              </a:solidFill>
            </a:endParaRPr>
          </a:p>
        </p:txBody>
      </p:sp>
      <p:sp>
        <p:nvSpPr>
          <p:cNvPr id="3" name="Content Placeholder 2"/>
          <p:cNvSpPr>
            <a:spLocks noGrp="1"/>
          </p:cNvSpPr>
          <p:nvPr>
            <p:ph idx="1"/>
          </p:nvPr>
        </p:nvSpPr>
        <p:spPr/>
        <p:txBody>
          <a:bodyPr>
            <a:normAutofit lnSpcReduction="10000"/>
          </a:bodyPr>
          <a:lstStyle/>
          <a:p>
            <a:r>
              <a:rPr lang="lt-LT" dirty="0" smtClean="0">
                <a:solidFill>
                  <a:schemeClr val="bg1"/>
                </a:solidFill>
              </a:rPr>
              <a:t>Lietuva priešinsis agresoriui visomis jai prieinamomis priemonėmis: karine gynyba ir </a:t>
            </a:r>
            <a:r>
              <a:rPr lang="lt-LT" b="1" dirty="0" smtClean="0">
                <a:solidFill>
                  <a:schemeClr val="bg1"/>
                </a:solidFill>
              </a:rPr>
              <a:t>partizaniniais veiksmais, civilių piliečių nepaklusnumu</a:t>
            </a:r>
            <a:r>
              <a:rPr lang="lt-LT" dirty="0" smtClean="0">
                <a:solidFill>
                  <a:schemeClr val="bg1"/>
                </a:solidFill>
              </a:rPr>
              <a:t>, </a:t>
            </a:r>
            <a:r>
              <a:rPr lang="lt-LT" b="1" dirty="0" smtClean="0">
                <a:solidFill>
                  <a:schemeClr val="bg1"/>
                </a:solidFill>
              </a:rPr>
              <a:t>nekolaboravimu</a:t>
            </a:r>
            <a:r>
              <a:rPr lang="lt-LT" dirty="0" smtClean="0">
                <a:solidFill>
                  <a:schemeClr val="bg1"/>
                </a:solidFill>
              </a:rPr>
              <a:t> ir kitais būdais. </a:t>
            </a:r>
          </a:p>
          <a:p>
            <a:r>
              <a:rPr lang="lt-LT" dirty="0" smtClean="0">
                <a:solidFill>
                  <a:schemeClr val="bg1"/>
                </a:solidFill>
              </a:rPr>
              <a:t>Kariuomenė, kaip organizuotai valdoma karinė jėga, panaudojama karinei gynybai ir </a:t>
            </a:r>
            <a:r>
              <a:rPr lang="lt-LT" b="1" dirty="0" smtClean="0">
                <a:solidFill>
                  <a:schemeClr val="bg1"/>
                </a:solidFill>
              </a:rPr>
              <a:t>partizaniniams veiksmams organizuoti</a:t>
            </a:r>
            <a:r>
              <a:rPr lang="lt-LT" dirty="0" smtClean="0">
                <a:solidFill>
                  <a:schemeClr val="bg1"/>
                </a:solidFill>
              </a:rPr>
              <a:t>.</a:t>
            </a:r>
          </a:p>
          <a:p>
            <a:r>
              <a:rPr lang="lt-LT" b="1" dirty="0" smtClean="0">
                <a:solidFill>
                  <a:schemeClr val="bg1"/>
                </a:solidFill>
              </a:rPr>
              <a:t>Pilietinis visos šalies visuomenės pasipriešinimas agresoriui yra moralinis ir fizinis ginkluotos gynybos pamatas.</a:t>
            </a:r>
            <a:endParaRPr lang="lt-LT" b="1" dirty="0">
              <a:solidFill>
                <a:schemeClr val="bg1"/>
              </a:solidFill>
            </a:endParaRPr>
          </a:p>
        </p:txBody>
      </p:sp>
      <p:sp>
        <p:nvSpPr>
          <p:cNvPr id="4" name="Oval 3"/>
          <p:cNvSpPr/>
          <p:nvPr/>
        </p:nvSpPr>
        <p:spPr>
          <a:xfrm>
            <a:off x="0" y="4572000"/>
            <a:ext cx="8686800" cy="191992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646056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solidFill>
                  <a:schemeClr val="bg1"/>
                </a:solidFill>
              </a:rPr>
              <a:t>LR Ginkluotos gynybos ir pasipriešinimo agresijai įstatymas: 2 str.</a:t>
            </a:r>
            <a:endParaRPr lang="lt-LT" dirty="0">
              <a:solidFill>
                <a:schemeClr val="bg1"/>
              </a:solidFill>
            </a:endParaRPr>
          </a:p>
        </p:txBody>
      </p:sp>
      <p:sp>
        <p:nvSpPr>
          <p:cNvPr id="3" name="Content Placeholder 2"/>
          <p:cNvSpPr>
            <a:spLocks noGrp="1"/>
          </p:cNvSpPr>
          <p:nvPr>
            <p:ph idx="1"/>
          </p:nvPr>
        </p:nvSpPr>
        <p:spPr>
          <a:xfrm>
            <a:off x="457200" y="1752600"/>
            <a:ext cx="8229600" cy="4556760"/>
          </a:xfrm>
        </p:spPr>
        <p:txBody>
          <a:bodyPr>
            <a:normAutofit/>
          </a:bodyPr>
          <a:lstStyle/>
          <a:p>
            <a:r>
              <a:rPr lang="lt-LT" sz="3600" b="1" dirty="0" smtClean="0">
                <a:solidFill>
                  <a:schemeClr val="bg1"/>
                </a:solidFill>
              </a:rPr>
              <a:t>Pilietinis pasipriešinimas </a:t>
            </a:r>
            <a:r>
              <a:rPr lang="lt-LT" sz="3600" dirty="0" smtClean="0">
                <a:solidFill>
                  <a:schemeClr val="bg1"/>
                </a:solidFill>
              </a:rPr>
              <a:t>– LR piliečių ir jų savaveiksmių darinių veikla priešinantis agresijai ir okupacijai.</a:t>
            </a:r>
            <a:endParaRPr lang="lt-LT" sz="3600" dirty="0">
              <a:solidFill>
                <a:schemeClr val="bg1"/>
              </a:solidFill>
            </a:endParaRPr>
          </a:p>
        </p:txBody>
      </p:sp>
    </p:spTree>
    <p:extLst>
      <p:ext uri="{BB962C8B-B14F-4D97-AF65-F5344CB8AC3E}">
        <p14:creationId xmlns:p14="http://schemas.microsoft.com/office/powerpoint/2010/main" val="10899516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Kiti įstatymai</a:t>
            </a:r>
            <a:endParaRPr lang="lt-LT" dirty="0">
              <a:solidFill>
                <a:schemeClr val="bg1"/>
              </a:solidFill>
            </a:endParaRPr>
          </a:p>
        </p:txBody>
      </p:sp>
      <p:sp>
        <p:nvSpPr>
          <p:cNvPr id="3" name="Content Placeholder 2"/>
          <p:cNvSpPr>
            <a:spLocks noGrp="1"/>
          </p:cNvSpPr>
          <p:nvPr>
            <p:ph idx="1"/>
          </p:nvPr>
        </p:nvSpPr>
        <p:spPr/>
        <p:txBody>
          <a:bodyPr>
            <a:normAutofit/>
          </a:bodyPr>
          <a:lstStyle/>
          <a:p>
            <a:r>
              <a:rPr lang="lt-LT" sz="3600" dirty="0" smtClean="0">
                <a:solidFill>
                  <a:schemeClr val="bg1"/>
                </a:solidFill>
              </a:rPr>
              <a:t>Mobilizacijos ir priimančios šalies paramos įstatymas</a:t>
            </a:r>
          </a:p>
          <a:p>
            <a:r>
              <a:rPr lang="lt-LT" sz="3600" dirty="0" smtClean="0">
                <a:solidFill>
                  <a:schemeClr val="bg1"/>
                </a:solidFill>
              </a:rPr>
              <a:t>Karo padėties įstatymas</a:t>
            </a:r>
            <a:endParaRPr lang="en-US" sz="3600" dirty="0" smtClean="0">
              <a:solidFill>
                <a:schemeClr val="bg1"/>
              </a:solidFill>
            </a:endParaRPr>
          </a:p>
          <a:p>
            <a:r>
              <a:rPr lang="en-US" sz="3600" dirty="0" err="1" smtClean="0">
                <a:solidFill>
                  <a:schemeClr val="bg1"/>
                </a:solidFill>
              </a:rPr>
              <a:t>Nacionalinio</a:t>
            </a:r>
            <a:r>
              <a:rPr lang="en-US" sz="3600" dirty="0" smtClean="0">
                <a:solidFill>
                  <a:schemeClr val="bg1"/>
                </a:solidFill>
              </a:rPr>
              <a:t> </a:t>
            </a:r>
            <a:r>
              <a:rPr lang="en-US" sz="3600" dirty="0" err="1" smtClean="0">
                <a:solidFill>
                  <a:schemeClr val="bg1"/>
                </a:solidFill>
              </a:rPr>
              <a:t>saugumo</a:t>
            </a:r>
            <a:r>
              <a:rPr lang="en-US" sz="3600" dirty="0" smtClean="0">
                <a:solidFill>
                  <a:schemeClr val="bg1"/>
                </a:solidFill>
              </a:rPr>
              <a:t> </a:t>
            </a:r>
            <a:r>
              <a:rPr lang="en-US" sz="3600" dirty="0" err="1" smtClean="0">
                <a:solidFill>
                  <a:schemeClr val="bg1"/>
                </a:solidFill>
              </a:rPr>
              <a:t>pagrind</a:t>
            </a:r>
            <a:r>
              <a:rPr lang="lt-LT" sz="3600" dirty="0" smtClean="0">
                <a:solidFill>
                  <a:schemeClr val="bg1"/>
                </a:solidFill>
              </a:rPr>
              <a:t>ų įstatymas</a:t>
            </a:r>
            <a:endParaRPr lang="en-US" sz="3600" dirty="0" smtClean="0">
              <a:solidFill>
                <a:schemeClr val="bg1"/>
              </a:solidFill>
            </a:endParaRPr>
          </a:p>
          <a:p>
            <a:pPr marL="137160" indent="0">
              <a:buNone/>
            </a:pPr>
            <a:endParaRPr lang="lt-LT" sz="3600" dirty="0">
              <a:solidFill>
                <a:schemeClr val="bg1"/>
              </a:solidFill>
            </a:endParaRPr>
          </a:p>
        </p:txBody>
      </p:sp>
    </p:spTree>
    <p:extLst>
      <p:ext uri="{BB962C8B-B14F-4D97-AF65-F5344CB8AC3E}">
        <p14:creationId xmlns:p14="http://schemas.microsoft.com/office/powerpoint/2010/main" val="15033032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lt-LT" dirty="0" smtClean="0">
                <a:solidFill>
                  <a:schemeClr val="bg1"/>
                </a:solidFill>
              </a:rPr>
              <a:t>VYKDOMOJI BAZĖ</a:t>
            </a:r>
            <a:endParaRPr lang="lt-LT" dirty="0">
              <a:solidFill>
                <a:schemeClr val="bg1"/>
              </a:solidFill>
            </a:endParaRPr>
          </a:p>
        </p:txBody>
      </p:sp>
      <p:sp>
        <p:nvSpPr>
          <p:cNvPr id="3" name="Subtitle 2"/>
          <p:cNvSpPr>
            <a:spLocks noGrp="1"/>
          </p:cNvSpPr>
          <p:nvPr>
            <p:ph type="subTitle" idx="1"/>
          </p:nvPr>
        </p:nvSpPr>
        <p:spPr/>
        <p:txBody>
          <a:bodyPr/>
          <a:lstStyle/>
          <a:p>
            <a:endParaRPr lang="lt-LT"/>
          </a:p>
        </p:txBody>
      </p:sp>
    </p:spTree>
    <p:extLst>
      <p:ext uri="{BB962C8B-B14F-4D97-AF65-F5344CB8AC3E}">
        <p14:creationId xmlns:p14="http://schemas.microsoft.com/office/powerpoint/2010/main" val="30556943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76250" y="38100"/>
            <a:ext cx="8229600" cy="876300"/>
          </a:xfrm>
        </p:spPr>
        <p:txBody>
          <a:bodyPr>
            <a:noAutofit/>
          </a:bodyPr>
          <a:lstStyle/>
          <a:p>
            <a:r>
              <a:rPr lang="lt-LT" sz="4000" dirty="0" smtClean="0">
                <a:solidFill>
                  <a:schemeClr val="bg1"/>
                </a:solidFill>
              </a:rPr>
              <a:t>Vykdomosios institucijos</a:t>
            </a:r>
            <a:endParaRPr lang="lt-LT" sz="4000" dirty="0">
              <a:solidFill>
                <a:schemeClr val="bg1"/>
              </a:solidFill>
            </a:endParaRPr>
          </a:p>
        </p:txBody>
      </p:sp>
      <p:sp>
        <p:nvSpPr>
          <p:cNvPr id="3" name="Content Placeholder 2"/>
          <p:cNvSpPr>
            <a:spLocks noGrp="1"/>
          </p:cNvSpPr>
          <p:nvPr>
            <p:ph idx="1"/>
          </p:nvPr>
        </p:nvSpPr>
        <p:spPr>
          <a:xfrm>
            <a:off x="0" y="1143000"/>
            <a:ext cx="9144000" cy="4709160"/>
          </a:xfrm>
        </p:spPr>
        <p:txBody>
          <a:bodyPr>
            <a:noAutofit/>
          </a:bodyPr>
          <a:lstStyle/>
          <a:p>
            <a:r>
              <a:rPr lang="lt-LT" sz="3200" dirty="0" smtClean="0">
                <a:solidFill>
                  <a:schemeClr val="bg1"/>
                </a:solidFill>
              </a:rPr>
              <a:t>Krašto apsaugos sistema: </a:t>
            </a:r>
          </a:p>
          <a:p>
            <a:pPr lvl="1"/>
            <a:r>
              <a:rPr lang="lt-LT" sz="3200" dirty="0" smtClean="0">
                <a:solidFill>
                  <a:schemeClr val="bg1"/>
                </a:solidFill>
              </a:rPr>
              <a:t>Mobilizacijos ir pilietinio pasipriešinimo departamentas prie KAM</a:t>
            </a:r>
          </a:p>
          <a:p>
            <a:pPr lvl="1"/>
            <a:r>
              <a:rPr lang="lt-LT" sz="3200" dirty="0" smtClean="0">
                <a:solidFill>
                  <a:schemeClr val="bg1"/>
                </a:solidFill>
              </a:rPr>
              <a:t>LK Strateginių komunikacijų departamentas</a:t>
            </a:r>
          </a:p>
          <a:p>
            <a:pPr lvl="1"/>
            <a:r>
              <a:rPr lang="lt-LT" sz="3200" dirty="0" smtClean="0">
                <a:solidFill>
                  <a:schemeClr val="bg1"/>
                </a:solidFill>
              </a:rPr>
              <a:t>LK mokymo centrai ir mokymo institucijos</a:t>
            </a:r>
          </a:p>
          <a:p>
            <a:pPr lvl="1"/>
            <a:r>
              <a:rPr lang="lt-LT" sz="3200" dirty="0" smtClean="0">
                <a:solidFill>
                  <a:schemeClr val="bg1"/>
                </a:solidFill>
              </a:rPr>
              <a:t>Lietuvos šaulių sąjunga</a:t>
            </a:r>
          </a:p>
          <a:p>
            <a:r>
              <a:rPr lang="lt-LT" sz="3200" dirty="0" smtClean="0">
                <a:solidFill>
                  <a:schemeClr val="bg1"/>
                </a:solidFill>
              </a:rPr>
              <a:t>Priešgaisrinės apsaugos ir gelbėjimo departamentas prie VRM (www.lt72.lt)</a:t>
            </a:r>
          </a:p>
          <a:p>
            <a:r>
              <a:rPr lang="lt-LT" sz="3200" dirty="0" smtClean="0">
                <a:solidFill>
                  <a:schemeClr val="bg1"/>
                </a:solidFill>
              </a:rPr>
              <a:t>Švietimo, mokslo ir sporto ministerija</a:t>
            </a:r>
            <a:endParaRPr lang="lt-LT" sz="3200" dirty="0">
              <a:solidFill>
                <a:schemeClr val="bg1"/>
              </a:solidFill>
            </a:endParaRPr>
          </a:p>
        </p:txBody>
      </p:sp>
    </p:spTree>
    <p:extLst>
      <p:ext uri="{BB962C8B-B14F-4D97-AF65-F5344CB8AC3E}">
        <p14:creationId xmlns:p14="http://schemas.microsoft.com/office/powerpoint/2010/main" val="28971131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solidFill>
                  <a:schemeClr val="bg1"/>
                </a:solidFill>
              </a:rPr>
              <a:t>Pasirengimo pilietiniam pasipriešinimui idėjos</a:t>
            </a:r>
            <a:endParaRPr lang="lt-LT" dirty="0">
              <a:solidFill>
                <a:schemeClr val="bg1"/>
              </a:solidFill>
            </a:endParaRPr>
          </a:p>
        </p:txBody>
      </p:sp>
      <p:graphicFrame>
        <p:nvGraphicFramePr>
          <p:cNvPr id="4" name="Content Placeholder 3"/>
          <p:cNvGraphicFramePr>
            <a:graphicFrameLocks noGrp="1"/>
          </p:cNvGraphicFramePr>
          <p:nvPr>
            <p:ph idx="1"/>
            <p:extLst/>
          </p:nvPr>
        </p:nvGraphicFramePr>
        <p:xfrm>
          <a:off x="838200" y="1524000"/>
          <a:ext cx="746760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885837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39762"/>
          </a:xfrm>
        </p:spPr>
        <p:txBody>
          <a:bodyPr>
            <a:normAutofit fontScale="90000"/>
          </a:bodyPr>
          <a:lstStyle/>
          <a:p>
            <a:r>
              <a:rPr lang="lt-LT" dirty="0" smtClean="0">
                <a:solidFill>
                  <a:schemeClr val="bg1"/>
                </a:solidFill>
              </a:rPr>
              <a:t>Organizuotos PP kuopelės</a:t>
            </a:r>
            <a:endParaRPr lang="en-GB" dirty="0">
              <a:solidFill>
                <a:schemeClr val="bg1"/>
              </a:solidFill>
            </a:endParaRP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0262" t="51810" r="20262" b="5334"/>
          <a:stretch/>
        </p:blipFill>
        <p:spPr>
          <a:xfrm rot="10800000">
            <a:off x="1676400" y="649111"/>
            <a:ext cx="6095999" cy="6208889"/>
          </a:xfrm>
        </p:spPr>
      </p:pic>
    </p:spTree>
    <p:extLst>
      <p:ext uri="{BB962C8B-B14F-4D97-AF65-F5344CB8AC3E}">
        <p14:creationId xmlns:p14="http://schemas.microsoft.com/office/powerpoint/2010/main" val="10487941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Pogrindinės spaudos kuopelė</a:t>
            </a:r>
            <a:endParaRPr lang="en-GB" dirty="0">
              <a:solidFill>
                <a:schemeClr val="bg1"/>
              </a:solidFill>
            </a:endParaRP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7124" t="30411" r="11111" b="12947"/>
          <a:stretch/>
        </p:blipFill>
        <p:spPr>
          <a:xfrm rot="10800000">
            <a:off x="2438400" y="1345106"/>
            <a:ext cx="4267200" cy="5531555"/>
          </a:xfrm>
        </p:spPr>
      </p:pic>
    </p:spTree>
    <p:extLst>
      <p:ext uri="{BB962C8B-B14F-4D97-AF65-F5344CB8AC3E}">
        <p14:creationId xmlns:p14="http://schemas.microsoft.com/office/powerpoint/2010/main" val="5710949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solidFill>
                  <a:schemeClr val="bg1"/>
                </a:solidFill>
              </a:rPr>
              <a:t>Nesėkmingo tinklo/kuopelės pavyzdys</a:t>
            </a:r>
            <a:endParaRPr lang="en-GB" dirty="0">
              <a:solidFill>
                <a:schemeClr val="bg1"/>
              </a:solidFill>
            </a:endParaRP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7974" t="51345" r="6536" b="9711"/>
          <a:stretch/>
        </p:blipFill>
        <p:spPr>
          <a:xfrm rot="10800000">
            <a:off x="966904" y="1600200"/>
            <a:ext cx="7210192" cy="5257800"/>
          </a:xfrm>
        </p:spPr>
      </p:pic>
    </p:spTree>
    <p:extLst>
      <p:ext uri="{BB962C8B-B14F-4D97-AF65-F5344CB8AC3E}">
        <p14:creationId xmlns:p14="http://schemas.microsoft.com/office/powerpoint/2010/main" val="19235879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solidFill>
                  <a:schemeClr val="bg1"/>
                </a:solidFill>
              </a:rPr>
              <a:t>Sėkmingo tinklo/kuopelės pavyzdys</a:t>
            </a:r>
            <a:endParaRPr lang="en-GB" dirty="0">
              <a:solidFill>
                <a:schemeClr val="bg1"/>
              </a:solidFill>
            </a:endParaRP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0262" t="56305" r="15686" b="11328"/>
          <a:stretch/>
        </p:blipFill>
        <p:spPr>
          <a:xfrm rot="10800000">
            <a:off x="792482" y="1417638"/>
            <a:ext cx="7559035" cy="5399314"/>
          </a:xfrm>
        </p:spPr>
      </p:pic>
    </p:spTree>
    <p:extLst>
      <p:ext uri="{BB962C8B-B14F-4D97-AF65-F5344CB8AC3E}">
        <p14:creationId xmlns:p14="http://schemas.microsoft.com/office/powerpoint/2010/main" val="42151920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204" y="1456854"/>
            <a:ext cx="7886700" cy="994172"/>
          </a:xfrm>
        </p:spPr>
        <p:txBody>
          <a:bodyPr>
            <a:normAutofit fontScale="90000"/>
          </a:bodyPr>
          <a:lstStyle/>
          <a:p>
            <a:pPr algn="ctr"/>
            <a:r>
              <a:rPr lang="lt-LT" b="1" dirty="0" smtClean="0">
                <a:solidFill>
                  <a:schemeClr val="bg1"/>
                </a:solidFill>
              </a:rPr>
              <a:t>Nesmurtinės kovos būdų </a:t>
            </a:r>
            <a:br>
              <a:rPr lang="lt-LT" b="1" dirty="0" smtClean="0">
                <a:solidFill>
                  <a:schemeClr val="bg1"/>
                </a:solidFill>
              </a:rPr>
            </a:br>
            <a:r>
              <a:rPr lang="lt-LT" b="1" dirty="0" smtClean="0">
                <a:solidFill>
                  <a:schemeClr val="bg1"/>
                </a:solidFill>
              </a:rPr>
              <a:t>pavyzdžiai pagal CŽA</a:t>
            </a:r>
            <a:endParaRPr lang="en-GB" b="1" dirty="0">
              <a:solidFill>
                <a:schemeClr val="bg1"/>
              </a:solidFill>
            </a:endParaRPr>
          </a:p>
        </p:txBody>
      </p:sp>
      <p:pic>
        <p:nvPicPr>
          <p:cNvPr id="3074" name="Picture 2" descr="Image result for the freedom fighters manu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2819400"/>
            <a:ext cx="3401783"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917564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33600"/>
            <a:ext cx="8229600" cy="1143000"/>
          </a:xfrm>
        </p:spPr>
        <p:txBody>
          <a:bodyPr/>
          <a:lstStyle/>
          <a:p>
            <a:r>
              <a:rPr lang="lt-LT" dirty="0" smtClean="0">
                <a:solidFill>
                  <a:schemeClr val="bg1"/>
                </a:solidFill>
              </a:rPr>
              <a:t>DARBE</a:t>
            </a:r>
            <a:endParaRPr lang="en-GB" dirty="0">
              <a:solidFill>
                <a:schemeClr val="bg1"/>
              </a:solidFill>
            </a:endParaRPr>
          </a:p>
        </p:txBody>
      </p:sp>
    </p:spTree>
    <p:extLst>
      <p:ext uri="{BB962C8B-B14F-4D97-AF65-F5344CB8AC3E}">
        <p14:creationId xmlns:p14="http://schemas.microsoft.com/office/powerpoint/2010/main" val="11284456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590801" y="210910"/>
            <a:ext cx="4038600" cy="6562724"/>
          </a:xfrm>
        </p:spPr>
      </p:pic>
    </p:spTree>
    <p:extLst>
      <p:ext uri="{BB962C8B-B14F-4D97-AF65-F5344CB8AC3E}">
        <p14:creationId xmlns:p14="http://schemas.microsoft.com/office/powerpoint/2010/main" val="21955932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5000" y="106948"/>
            <a:ext cx="5297510" cy="6598652"/>
          </a:xfrm>
          <a:prstGeom prst="rect">
            <a:avLst/>
          </a:prstGeom>
        </p:spPr>
      </p:pic>
    </p:spTree>
    <p:extLst>
      <p:ext uri="{BB962C8B-B14F-4D97-AF65-F5344CB8AC3E}">
        <p14:creationId xmlns:p14="http://schemas.microsoft.com/office/powerpoint/2010/main" val="42555743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1904999" y="30346"/>
            <a:ext cx="5019541" cy="6827654"/>
          </a:xfrm>
        </p:spPr>
      </p:pic>
    </p:spTree>
    <p:extLst>
      <p:ext uri="{BB962C8B-B14F-4D97-AF65-F5344CB8AC3E}">
        <p14:creationId xmlns:p14="http://schemas.microsoft.com/office/powerpoint/2010/main" val="385764998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0800" y="37584"/>
            <a:ext cx="3962400" cy="6782832"/>
          </a:xfrm>
          <a:prstGeom prst="rect">
            <a:avLst/>
          </a:prstGeom>
        </p:spPr>
      </p:pic>
    </p:spTree>
    <p:extLst>
      <p:ext uri="{BB962C8B-B14F-4D97-AF65-F5344CB8AC3E}">
        <p14:creationId xmlns:p14="http://schemas.microsoft.com/office/powerpoint/2010/main" val="3942696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09800" y="76200"/>
            <a:ext cx="4800600" cy="6761538"/>
          </a:xfrm>
          <a:prstGeom prst="rect">
            <a:avLst/>
          </a:prstGeom>
        </p:spPr>
      </p:pic>
    </p:spTree>
    <p:extLst>
      <p:ext uri="{BB962C8B-B14F-4D97-AF65-F5344CB8AC3E}">
        <p14:creationId xmlns:p14="http://schemas.microsoft.com/office/powerpoint/2010/main" val="42895644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438400" y="129542"/>
            <a:ext cx="4191000" cy="6731791"/>
          </a:xfrm>
        </p:spPr>
      </p:pic>
    </p:spTree>
    <p:extLst>
      <p:ext uri="{BB962C8B-B14F-4D97-AF65-F5344CB8AC3E}">
        <p14:creationId xmlns:p14="http://schemas.microsoft.com/office/powerpoint/2010/main" val="37059220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438401" y="8274"/>
            <a:ext cx="3886200" cy="6756132"/>
          </a:xfrm>
        </p:spPr>
      </p:pic>
    </p:spTree>
    <p:extLst>
      <p:ext uri="{BB962C8B-B14F-4D97-AF65-F5344CB8AC3E}">
        <p14:creationId xmlns:p14="http://schemas.microsoft.com/office/powerpoint/2010/main" val="20283309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1905000" y="111242"/>
            <a:ext cx="4876800" cy="6692816"/>
          </a:xfrm>
        </p:spPr>
      </p:pic>
    </p:spTree>
    <p:extLst>
      <p:ext uri="{BB962C8B-B14F-4D97-AF65-F5344CB8AC3E}">
        <p14:creationId xmlns:p14="http://schemas.microsoft.com/office/powerpoint/2010/main" val="40982354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133600" y="91873"/>
            <a:ext cx="4572000" cy="6647791"/>
          </a:xfrm>
        </p:spPr>
      </p:pic>
    </p:spTree>
    <p:extLst>
      <p:ext uri="{BB962C8B-B14F-4D97-AF65-F5344CB8AC3E}">
        <p14:creationId xmlns:p14="http://schemas.microsoft.com/office/powerpoint/2010/main" val="19422548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62200"/>
            <a:ext cx="8229600" cy="1143000"/>
          </a:xfrm>
        </p:spPr>
        <p:txBody>
          <a:bodyPr/>
          <a:lstStyle/>
          <a:p>
            <a:r>
              <a:rPr lang="lt-LT" dirty="0" smtClean="0">
                <a:solidFill>
                  <a:schemeClr val="bg1"/>
                </a:solidFill>
              </a:rPr>
              <a:t>,,LAISVALAIKIU“</a:t>
            </a:r>
            <a:endParaRPr lang="en-GB" dirty="0">
              <a:solidFill>
                <a:schemeClr val="bg1"/>
              </a:solidFill>
            </a:endParaRPr>
          </a:p>
        </p:txBody>
      </p:sp>
    </p:spTree>
    <p:extLst>
      <p:ext uri="{BB962C8B-B14F-4D97-AF65-F5344CB8AC3E}">
        <p14:creationId xmlns:p14="http://schemas.microsoft.com/office/powerpoint/2010/main" val="38304553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133600" y="93028"/>
            <a:ext cx="4343400" cy="6744947"/>
          </a:xfrm>
        </p:spPr>
      </p:pic>
    </p:spTree>
    <p:extLst>
      <p:ext uri="{BB962C8B-B14F-4D97-AF65-F5344CB8AC3E}">
        <p14:creationId xmlns:p14="http://schemas.microsoft.com/office/powerpoint/2010/main" val="276477123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286000" y="-3590"/>
            <a:ext cx="4114800" cy="6871713"/>
          </a:xfrm>
        </p:spPr>
      </p:pic>
    </p:spTree>
    <p:extLst>
      <p:ext uri="{BB962C8B-B14F-4D97-AF65-F5344CB8AC3E}">
        <p14:creationId xmlns:p14="http://schemas.microsoft.com/office/powerpoint/2010/main" val="16306766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362200" y="53077"/>
            <a:ext cx="4038600" cy="6818304"/>
          </a:xfrm>
        </p:spPr>
      </p:pic>
    </p:spTree>
    <p:extLst>
      <p:ext uri="{BB962C8B-B14F-4D97-AF65-F5344CB8AC3E}">
        <p14:creationId xmlns:p14="http://schemas.microsoft.com/office/powerpoint/2010/main" val="3962040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7400" y="150962"/>
            <a:ext cx="4876800" cy="6533071"/>
          </a:xfrm>
          <a:prstGeom prst="rect">
            <a:avLst/>
          </a:prstGeom>
        </p:spPr>
      </p:pic>
    </p:spTree>
    <p:extLst>
      <p:ext uri="{BB962C8B-B14F-4D97-AF65-F5344CB8AC3E}">
        <p14:creationId xmlns:p14="http://schemas.microsoft.com/office/powerpoint/2010/main" val="3684908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400" y="64317"/>
            <a:ext cx="4191000" cy="6609199"/>
          </a:xfrm>
          <a:prstGeom prst="rect">
            <a:avLst/>
          </a:prstGeom>
        </p:spPr>
      </p:pic>
    </p:spTree>
    <p:extLst>
      <p:ext uri="{BB962C8B-B14F-4D97-AF65-F5344CB8AC3E}">
        <p14:creationId xmlns:p14="http://schemas.microsoft.com/office/powerpoint/2010/main" val="19876118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7000" y="50242"/>
            <a:ext cx="3733800" cy="6622366"/>
          </a:xfrm>
          <a:prstGeom prst="rect">
            <a:avLst/>
          </a:prstGeom>
        </p:spPr>
      </p:pic>
    </p:spTree>
    <p:extLst>
      <p:ext uri="{BB962C8B-B14F-4D97-AF65-F5344CB8AC3E}">
        <p14:creationId xmlns:p14="http://schemas.microsoft.com/office/powerpoint/2010/main" val="12605702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95535"/>
            <a:ext cx="5166048" cy="6646924"/>
          </a:xfrm>
          <a:prstGeom prst="rect">
            <a:avLst/>
          </a:prstGeom>
        </p:spPr>
      </p:pic>
    </p:spTree>
    <p:extLst>
      <p:ext uri="{BB962C8B-B14F-4D97-AF65-F5344CB8AC3E}">
        <p14:creationId xmlns:p14="http://schemas.microsoft.com/office/powerpoint/2010/main" val="26526567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1752600" y="56724"/>
            <a:ext cx="4724399" cy="6683946"/>
          </a:xfrm>
        </p:spPr>
      </p:pic>
    </p:spTree>
    <p:extLst>
      <p:ext uri="{BB962C8B-B14F-4D97-AF65-F5344CB8AC3E}">
        <p14:creationId xmlns:p14="http://schemas.microsoft.com/office/powerpoint/2010/main" val="5725788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2200" y="177492"/>
            <a:ext cx="4419600" cy="6503016"/>
          </a:xfrm>
          <a:prstGeom prst="rect">
            <a:avLst/>
          </a:prstGeom>
        </p:spPr>
      </p:pic>
    </p:spTree>
    <p:extLst>
      <p:ext uri="{BB962C8B-B14F-4D97-AF65-F5344CB8AC3E}">
        <p14:creationId xmlns:p14="http://schemas.microsoft.com/office/powerpoint/2010/main" val="278927637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09800" y="216908"/>
            <a:ext cx="4724400" cy="6424184"/>
          </a:xfrm>
          <a:prstGeom prst="rect">
            <a:avLst/>
          </a:prstGeom>
        </p:spPr>
      </p:pic>
    </p:spTree>
    <p:extLst>
      <p:ext uri="{BB962C8B-B14F-4D97-AF65-F5344CB8AC3E}">
        <p14:creationId xmlns:p14="http://schemas.microsoft.com/office/powerpoint/2010/main" val="30157528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0" y="93088"/>
            <a:ext cx="4572000" cy="6671824"/>
          </a:xfrm>
          <a:prstGeom prst="rect">
            <a:avLst/>
          </a:prstGeom>
        </p:spPr>
      </p:pic>
    </p:spTree>
    <p:extLst>
      <p:ext uri="{BB962C8B-B14F-4D97-AF65-F5344CB8AC3E}">
        <p14:creationId xmlns:p14="http://schemas.microsoft.com/office/powerpoint/2010/main" val="13977178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5599" y="230762"/>
            <a:ext cx="3473757" cy="6627238"/>
          </a:xfrm>
          <a:prstGeom prst="rect">
            <a:avLst/>
          </a:prstGeom>
        </p:spPr>
      </p:pic>
    </p:spTree>
    <p:extLst>
      <p:ext uri="{BB962C8B-B14F-4D97-AF65-F5344CB8AC3E}">
        <p14:creationId xmlns:p14="http://schemas.microsoft.com/office/powerpoint/2010/main" val="23340631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1524000" y="107410"/>
            <a:ext cx="6019800" cy="6697598"/>
          </a:xfrm>
        </p:spPr>
      </p:pic>
    </p:spTree>
    <p:extLst>
      <p:ext uri="{BB962C8B-B14F-4D97-AF65-F5344CB8AC3E}">
        <p14:creationId xmlns:p14="http://schemas.microsoft.com/office/powerpoint/2010/main" val="7001500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0"/>
            <a:ext cx="8458200" cy="1143000"/>
          </a:xfrm>
        </p:spPr>
        <p:txBody>
          <a:bodyPr>
            <a:normAutofit fontScale="90000"/>
          </a:bodyPr>
          <a:lstStyle/>
          <a:p>
            <a:r>
              <a:rPr lang="lt-LT" dirty="0" smtClean="0">
                <a:solidFill>
                  <a:schemeClr val="bg1"/>
                </a:solidFill>
              </a:rPr>
              <a:t>KINETINIAI VEIKSMAI </a:t>
            </a:r>
            <a:r>
              <a:rPr lang="lt-LT" dirty="0" smtClean="0">
                <a:solidFill>
                  <a:srgbClr val="FF0000"/>
                </a:solidFill>
              </a:rPr>
              <a:t>???</a:t>
            </a:r>
            <a:r>
              <a:rPr lang="lt-LT" dirty="0" smtClean="0">
                <a:solidFill>
                  <a:schemeClr val="bg1"/>
                </a:solidFill>
              </a:rPr>
              <a:t> EFEKTAS</a:t>
            </a:r>
            <a:endParaRPr lang="en-GB" dirty="0">
              <a:solidFill>
                <a:schemeClr val="bg1"/>
              </a:solidFill>
            </a:endParaRPr>
          </a:p>
        </p:txBody>
      </p:sp>
    </p:spTree>
    <p:extLst>
      <p:ext uri="{BB962C8B-B14F-4D97-AF65-F5344CB8AC3E}">
        <p14:creationId xmlns:p14="http://schemas.microsoft.com/office/powerpoint/2010/main" val="13150084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3276600" y="15766"/>
            <a:ext cx="4724400" cy="6804912"/>
          </a:xfrm>
        </p:spPr>
      </p:pic>
      <p:sp>
        <p:nvSpPr>
          <p:cNvPr id="2" name="TextBox 1"/>
          <p:cNvSpPr txBox="1"/>
          <p:nvPr/>
        </p:nvSpPr>
        <p:spPr>
          <a:xfrm>
            <a:off x="914400" y="685800"/>
            <a:ext cx="1832553" cy="369332"/>
          </a:xfrm>
          <a:prstGeom prst="rect">
            <a:avLst/>
          </a:prstGeom>
          <a:noFill/>
          <a:ln>
            <a:solidFill>
              <a:schemeClr val="bg1"/>
            </a:solidFill>
          </a:ln>
        </p:spPr>
        <p:txBody>
          <a:bodyPr wrap="none" rtlCol="0">
            <a:spAutoFit/>
          </a:bodyPr>
          <a:lstStyle/>
          <a:p>
            <a:r>
              <a:rPr lang="lt-LT" dirty="0" smtClean="0">
                <a:solidFill>
                  <a:schemeClr val="bg1"/>
                </a:solidFill>
              </a:rPr>
              <a:t>SAVIVALDYBĖ</a:t>
            </a:r>
            <a:endParaRPr lang="en-GB" dirty="0">
              <a:solidFill>
                <a:schemeClr val="bg1"/>
              </a:solidFill>
            </a:endParaRPr>
          </a:p>
        </p:txBody>
      </p:sp>
      <p:sp>
        <p:nvSpPr>
          <p:cNvPr id="5" name="TextBox 4"/>
          <p:cNvSpPr txBox="1"/>
          <p:nvPr/>
        </p:nvSpPr>
        <p:spPr>
          <a:xfrm>
            <a:off x="914399" y="1295400"/>
            <a:ext cx="1715534" cy="369332"/>
          </a:xfrm>
          <a:prstGeom prst="rect">
            <a:avLst/>
          </a:prstGeom>
          <a:noFill/>
          <a:ln>
            <a:solidFill>
              <a:schemeClr val="bg1"/>
            </a:solidFill>
          </a:ln>
        </p:spPr>
        <p:txBody>
          <a:bodyPr wrap="none" rtlCol="0">
            <a:spAutoFit/>
          </a:bodyPr>
          <a:lstStyle/>
          <a:p>
            <a:r>
              <a:rPr lang="lt-LT" dirty="0" smtClean="0">
                <a:solidFill>
                  <a:schemeClr val="bg1"/>
                </a:solidFill>
              </a:rPr>
              <a:t>VIP-o BŪSTAS</a:t>
            </a:r>
            <a:endParaRPr lang="en-GB" dirty="0">
              <a:solidFill>
                <a:schemeClr val="bg1"/>
              </a:solidFill>
            </a:endParaRPr>
          </a:p>
        </p:txBody>
      </p:sp>
    </p:spTree>
    <p:extLst>
      <p:ext uri="{BB962C8B-B14F-4D97-AF65-F5344CB8AC3E}">
        <p14:creationId xmlns:p14="http://schemas.microsoft.com/office/powerpoint/2010/main" val="42795749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667000" y="97857"/>
            <a:ext cx="5029201" cy="6760143"/>
          </a:xfrm>
        </p:spPr>
      </p:pic>
    </p:spTree>
    <p:extLst>
      <p:ext uri="{BB962C8B-B14F-4D97-AF65-F5344CB8AC3E}">
        <p14:creationId xmlns:p14="http://schemas.microsoft.com/office/powerpoint/2010/main" val="21980510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1923190" y="-1"/>
            <a:ext cx="4630009" cy="6854939"/>
          </a:xfrm>
        </p:spPr>
      </p:pic>
    </p:spTree>
    <p:extLst>
      <p:ext uri="{BB962C8B-B14F-4D97-AF65-F5344CB8AC3E}">
        <p14:creationId xmlns:p14="http://schemas.microsoft.com/office/powerpoint/2010/main" val="21358505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0"/>
            <a:ext cx="8229600" cy="1143000"/>
          </a:xfrm>
        </p:spPr>
        <p:txBody>
          <a:bodyPr/>
          <a:lstStyle/>
          <a:p>
            <a:r>
              <a:rPr lang="lt-LT" dirty="0" smtClean="0">
                <a:solidFill>
                  <a:schemeClr val="bg1"/>
                </a:solidFill>
              </a:rPr>
              <a:t>ŽEMĖS ŪKYJE</a:t>
            </a:r>
            <a:endParaRPr lang="en-GB" dirty="0">
              <a:solidFill>
                <a:schemeClr val="bg1"/>
              </a:solidFill>
            </a:endParaRPr>
          </a:p>
        </p:txBody>
      </p:sp>
    </p:spTree>
    <p:extLst>
      <p:ext uri="{BB962C8B-B14F-4D97-AF65-F5344CB8AC3E}">
        <p14:creationId xmlns:p14="http://schemas.microsoft.com/office/powerpoint/2010/main" val="24069509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2438400" y="80601"/>
            <a:ext cx="4212153" cy="6777399"/>
          </a:xfrm>
        </p:spPr>
      </p:pic>
    </p:spTree>
    <p:extLst>
      <p:ext uri="{BB962C8B-B14F-4D97-AF65-F5344CB8AC3E}">
        <p14:creationId xmlns:p14="http://schemas.microsoft.com/office/powerpoint/2010/main" val="18343322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400" y="34218"/>
            <a:ext cx="4192924" cy="6671381"/>
          </a:xfrm>
          <a:prstGeom prst="rect">
            <a:avLst/>
          </a:prstGeom>
        </p:spPr>
      </p:pic>
    </p:spTree>
    <p:extLst>
      <p:ext uri="{BB962C8B-B14F-4D97-AF65-F5344CB8AC3E}">
        <p14:creationId xmlns:p14="http://schemas.microsoft.com/office/powerpoint/2010/main" val="171199976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Apibendrinimas </a:t>
            </a:r>
            <a:endParaRPr lang="en-GB" dirty="0">
              <a:solidFill>
                <a:schemeClr val="bg1"/>
              </a:solidFill>
            </a:endParaRPr>
          </a:p>
        </p:txBody>
      </p:sp>
      <p:sp>
        <p:nvSpPr>
          <p:cNvPr id="3" name="Content Placeholder 2"/>
          <p:cNvSpPr>
            <a:spLocks noGrp="1"/>
          </p:cNvSpPr>
          <p:nvPr>
            <p:ph idx="1"/>
          </p:nvPr>
        </p:nvSpPr>
        <p:spPr/>
        <p:txBody>
          <a:bodyPr>
            <a:normAutofit lnSpcReduction="10000"/>
          </a:bodyPr>
          <a:lstStyle/>
          <a:p>
            <a:r>
              <a:rPr lang="lt-LT" sz="3200" dirty="0" smtClean="0">
                <a:solidFill>
                  <a:schemeClr val="bg1"/>
                </a:solidFill>
              </a:rPr>
              <a:t>Visi galime priešintis agresoriui.</a:t>
            </a:r>
          </a:p>
          <a:p>
            <a:pPr marL="137160" indent="0">
              <a:buNone/>
            </a:pPr>
            <a:endParaRPr lang="lt-LT" sz="3200" dirty="0" smtClean="0">
              <a:solidFill>
                <a:schemeClr val="bg1"/>
              </a:solidFill>
            </a:endParaRPr>
          </a:p>
          <a:p>
            <a:r>
              <a:rPr lang="lt-LT" sz="3200" dirty="0" smtClean="0">
                <a:solidFill>
                  <a:schemeClr val="bg1"/>
                </a:solidFill>
              </a:rPr>
              <a:t>PP turime rengtis jau dabar:</a:t>
            </a:r>
          </a:p>
          <a:p>
            <a:pPr lvl="1"/>
            <a:r>
              <a:rPr lang="lt-LT" sz="3200" dirty="0" smtClean="0">
                <a:solidFill>
                  <a:schemeClr val="bg1"/>
                </a:solidFill>
              </a:rPr>
              <a:t>- apsispręskime, kaip elgsimės krizės atveju, kas esame...</a:t>
            </a:r>
          </a:p>
          <a:p>
            <a:pPr lvl="1"/>
            <a:r>
              <a:rPr lang="lt-LT" sz="3200" dirty="0" smtClean="0">
                <a:solidFill>
                  <a:schemeClr val="bg1"/>
                </a:solidFill>
              </a:rPr>
              <a:t>- pasiruoškime išsilaikyti krizės metu autonomiškai</a:t>
            </a:r>
          </a:p>
          <a:p>
            <a:pPr lvl="1"/>
            <a:r>
              <a:rPr lang="lt-LT" sz="3200" smtClean="0">
                <a:solidFill>
                  <a:schemeClr val="bg1"/>
                </a:solidFill>
              </a:rPr>
              <a:t>- mokykimės PP ir kaupkime priemones</a:t>
            </a:r>
            <a:endParaRPr lang="lt-LT" sz="3200" dirty="0" smtClean="0">
              <a:solidFill>
                <a:schemeClr val="bg1"/>
              </a:solidFill>
            </a:endParaRPr>
          </a:p>
          <a:p>
            <a:pPr lvl="1"/>
            <a:endParaRPr lang="lt-LT" sz="3200" dirty="0" smtClean="0">
              <a:solidFill>
                <a:schemeClr val="bg1"/>
              </a:solidFill>
            </a:endParaRPr>
          </a:p>
          <a:p>
            <a:endParaRPr lang="en-GB" sz="3200" dirty="0">
              <a:solidFill>
                <a:schemeClr val="bg1"/>
              </a:solidFill>
            </a:endParaRPr>
          </a:p>
        </p:txBody>
      </p:sp>
    </p:spTree>
    <p:extLst>
      <p:ext uri="{BB962C8B-B14F-4D97-AF65-F5344CB8AC3E}">
        <p14:creationId xmlns:p14="http://schemas.microsoft.com/office/powerpoint/2010/main" val="1227404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8229600" cy="3657600"/>
          </a:xfrm>
        </p:spPr>
        <p:txBody>
          <a:bodyPr>
            <a:normAutofit/>
          </a:bodyPr>
          <a:lstStyle/>
          <a:p>
            <a:r>
              <a:rPr lang="lt-LT" dirty="0" smtClean="0">
                <a:solidFill>
                  <a:schemeClr val="bg1"/>
                </a:solidFill>
              </a:rPr>
              <a:t>,,Didelė jėga žūva nuo prasto virškinimo.“</a:t>
            </a:r>
            <a:br>
              <a:rPr lang="lt-LT" dirty="0" smtClean="0">
                <a:solidFill>
                  <a:schemeClr val="bg1"/>
                </a:solidFill>
              </a:rPr>
            </a:br>
            <a:r>
              <a:rPr lang="lt-LT" dirty="0" smtClean="0">
                <a:solidFill>
                  <a:schemeClr val="bg1"/>
                </a:solidFill>
              </a:rPr>
              <a:t> </a:t>
            </a:r>
            <a:br>
              <a:rPr lang="lt-LT" dirty="0" smtClean="0">
                <a:solidFill>
                  <a:schemeClr val="bg1"/>
                </a:solidFill>
              </a:rPr>
            </a:br>
            <a:r>
              <a:rPr lang="lt-LT" dirty="0" smtClean="0">
                <a:solidFill>
                  <a:schemeClr val="bg1"/>
                </a:solidFill>
              </a:rPr>
              <a:t>				Napoleonas</a:t>
            </a:r>
            <a:endParaRPr lang="en-GB" dirty="0">
              <a:solidFill>
                <a:schemeClr val="bg1"/>
              </a:solidFill>
            </a:endParaRPr>
          </a:p>
        </p:txBody>
      </p:sp>
    </p:spTree>
    <p:extLst>
      <p:ext uri="{BB962C8B-B14F-4D97-AF65-F5344CB8AC3E}">
        <p14:creationId xmlns:p14="http://schemas.microsoft.com/office/powerpoint/2010/main" val="313068181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Kita </a:t>
            </a:r>
            <a:r>
              <a:rPr lang="en-GB" dirty="0" err="1" smtClean="0">
                <a:solidFill>
                  <a:schemeClr val="bg1"/>
                </a:solidFill>
              </a:rPr>
              <a:t>tema</a:t>
            </a:r>
            <a:endParaRPr lang="en-GB" dirty="0">
              <a:solidFill>
                <a:schemeClr val="bg1"/>
              </a:solidFill>
            </a:endParaRPr>
          </a:p>
        </p:txBody>
      </p:sp>
      <p:sp>
        <p:nvSpPr>
          <p:cNvPr id="3" name="Content Placeholder 2"/>
          <p:cNvSpPr>
            <a:spLocks noGrp="1"/>
          </p:cNvSpPr>
          <p:nvPr>
            <p:ph idx="1"/>
          </p:nvPr>
        </p:nvSpPr>
        <p:spPr>
          <a:xfrm>
            <a:off x="457200" y="2144175"/>
            <a:ext cx="8229600" cy="4709160"/>
          </a:xfrm>
        </p:spPr>
        <p:txBody>
          <a:bodyPr>
            <a:normAutofit/>
          </a:bodyPr>
          <a:lstStyle/>
          <a:p>
            <a:pPr algn="ctr"/>
            <a:r>
              <a:rPr lang="lt-LT" sz="4000" dirty="0" smtClean="0">
                <a:solidFill>
                  <a:schemeClr val="bg1"/>
                </a:solidFill>
              </a:rPr>
              <a:t>Šeimos pasirengimas karinei krizei. Praktiniai patarimai.</a:t>
            </a:r>
            <a:endParaRPr lang="en-GB" sz="4000" dirty="0">
              <a:solidFill>
                <a:schemeClr val="bg1"/>
              </a:solidFill>
            </a:endParaRPr>
          </a:p>
        </p:txBody>
      </p:sp>
    </p:spTree>
    <p:extLst>
      <p:ext uri="{BB962C8B-B14F-4D97-AF65-F5344CB8AC3E}">
        <p14:creationId xmlns:p14="http://schemas.microsoft.com/office/powerpoint/2010/main" val="17195159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pPr algn="ctr"/>
            <a:r>
              <a:rPr lang="lt-LT" sz="4000" dirty="0" smtClean="0">
                <a:solidFill>
                  <a:schemeClr val="bg1"/>
                </a:solidFill>
              </a:rPr>
              <a:t>Sužinosite, kas tai yra ,,balistinė valiuta“ ir kaip kanalizacijos vamzdis gali padidinti Jūsų šeimos išgyvenamumą...</a:t>
            </a:r>
            <a:endParaRPr lang="en-GB" sz="4000" dirty="0">
              <a:solidFill>
                <a:schemeClr val="bg1"/>
              </a:solidFill>
            </a:endParaRPr>
          </a:p>
        </p:txBody>
      </p:sp>
    </p:spTree>
    <p:extLst>
      <p:ext uri="{BB962C8B-B14F-4D97-AF65-F5344CB8AC3E}">
        <p14:creationId xmlns:p14="http://schemas.microsoft.com/office/powerpoint/2010/main" val="13860091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4373</TotalTime>
  <Words>3039</Words>
  <Application>Microsoft Office PowerPoint</Application>
  <PresentationFormat>Demonstracija ekrane (4:3)</PresentationFormat>
  <Paragraphs>303</Paragraphs>
  <Slides>85</Slides>
  <Notes>24</Notes>
  <HiddenSlides>14</HiddenSlides>
  <MMClips>0</MMClips>
  <ScaleCrop>false</ScaleCrop>
  <HeadingPairs>
    <vt:vector size="6" baseType="variant">
      <vt:variant>
        <vt:lpstr>Naudojami šriftai</vt:lpstr>
      </vt:variant>
      <vt:variant>
        <vt:i4>8</vt:i4>
      </vt:variant>
      <vt:variant>
        <vt:lpstr>Tema</vt:lpstr>
      </vt:variant>
      <vt:variant>
        <vt:i4>1</vt:i4>
      </vt:variant>
      <vt:variant>
        <vt:lpstr>Skaidrių pavadinimai</vt:lpstr>
      </vt:variant>
      <vt:variant>
        <vt:i4>85</vt:i4>
      </vt:variant>
    </vt:vector>
  </HeadingPairs>
  <TitlesOfParts>
    <vt:vector size="94" baseType="lpstr">
      <vt:lpstr>Arial</vt:lpstr>
      <vt:lpstr>Book Antiqua</vt:lpstr>
      <vt:lpstr>Calibri</vt:lpstr>
      <vt:lpstr>Lucida Sans</vt:lpstr>
      <vt:lpstr>Times New Roman</vt:lpstr>
      <vt:lpstr>Wingdings</vt:lpstr>
      <vt:lpstr>Wingdings 2</vt:lpstr>
      <vt:lpstr>Wingdings 3</vt:lpstr>
      <vt:lpstr>Apex</vt:lpstr>
      <vt:lpstr>Pilietinio pasipriešinimo  ,,įrankiai”</vt:lpstr>
      <vt:lpstr>Tikslas </vt:lpstr>
      <vt:lpstr>Užd.: sujunkite 9 taškus 4 linijomis neatitraukdami rankos nuo lapo; tik vienoje vietoje linijos gali kirsti viena kitą.</vt:lpstr>
      <vt:lpstr>„PowerPoint“ pateiktis</vt:lpstr>
      <vt:lpstr>Turinys </vt:lpstr>
      <vt:lpstr>Nesmurtinės kovos taktika</vt:lpstr>
      <vt:lpstr>Pilietinės gynybos ,,ginklų“ rūšys  PSEP</vt:lpstr>
      <vt:lpstr>„PowerPoint“ pateiktis</vt:lpstr>
      <vt:lpstr>Taktika – nesmurtinis protestas ir įtikinimas Ginklų rūšis PSEP... Šaudmenys/ginklai:  </vt:lpstr>
      <vt:lpstr>1946 m. vasario 10 d. rinkimai į SSRS Aukščiausiąją tarybą</vt:lpstr>
      <vt:lpstr>1988 m. A. Andreikos, P. Cidziko bado streikas</vt:lpstr>
      <vt:lpstr>„PowerPoint“ pateiktis</vt:lpstr>
      <vt:lpstr>Taktika – nebendradarbiavimas Ginklų rūšis PSEP... Šaudmenys:</vt:lpstr>
      <vt:lpstr>Futbolo fanų eitynės</vt:lpstr>
      <vt:lpstr>ŽALGIRIS IR CSKA</vt:lpstr>
      <vt:lpstr>„PowerPoint“ pateiktis</vt:lpstr>
      <vt:lpstr>Taktika – nesmurtinis įsikišimas į situaciją ir jos sugriovimas Ginklų rūšis PSEP... Šaudmenys: </vt:lpstr>
      <vt:lpstr>„PowerPoint“ pateiktis</vt:lpstr>
      <vt:lpstr>Folkoro judėjimas</vt:lpstr>
      <vt:lpstr>„PowerPoint“ pateiktis</vt:lpstr>
      <vt:lpstr>198 </vt:lpstr>
      <vt:lpstr>Pirmas apibendrinimas – tai lygiavertis kovos būdas, kur...</vt:lpstr>
      <vt:lpstr>Turinys </vt:lpstr>
      <vt:lpstr>PP pajėgumų potencialas</vt:lpstr>
      <vt:lpstr>„PowerPoint“ pateiktis</vt:lpstr>
      <vt:lpstr>Pilietinio pasipriešinimo organizacija</vt:lpstr>
      <vt:lpstr>2017 m. Lietuvos visuomenės tyrimas (1300 žm.)</vt:lpstr>
      <vt:lpstr>Kas tie 6 procentai?</vt:lpstr>
      <vt:lpstr>2017 m. Lietuvos visuomenės tyrimas</vt:lpstr>
      <vt:lpstr>Lietuvos kariuomenės duomenys</vt:lpstr>
      <vt:lpstr>Spręstini klausimai dėl visuomenės</vt:lpstr>
      <vt:lpstr>Galutinis apibendrinimas – PP yra stiprus ginklas valstybės gynimo arsenale, tačiau...  </vt:lpstr>
      <vt:lpstr>Mes esame...PILIETINIS PASIPRIEŠINIMAS  Užduotis</vt:lpstr>
      <vt:lpstr>„PowerPoint“ pateiktis</vt:lpstr>
      <vt:lpstr>„PowerPoint“ pateiktis</vt:lpstr>
      <vt:lpstr>„PowerPoint“ pateiktis</vt:lpstr>
      <vt:lpstr>LR TEISINĖ BAZĖ</vt:lpstr>
      <vt:lpstr>Konstitucija: 3, 139 str.</vt:lpstr>
      <vt:lpstr>LR KRAŠTO APSAUGOS  SISTEMOS ORGANIZAVIMO IR KARO TARNYBOS ĮSTATYMAS: 3 str. </vt:lpstr>
      <vt:lpstr>Lietuvos karinė doktrina: VII sk.</vt:lpstr>
      <vt:lpstr>LR Ginkluotos gynybos ir pasipriešinimo agresijai įstatymas: 2 str.</vt:lpstr>
      <vt:lpstr>Kiti įstatymai</vt:lpstr>
      <vt:lpstr>VYKDOMOJI BAZĖ</vt:lpstr>
      <vt:lpstr>Vykdomosios institucijos</vt:lpstr>
      <vt:lpstr>Pasirengimo pilietiniam pasipriešinimui idėjos</vt:lpstr>
      <vt:lpstr>Organizuotos PP kuopelės</vt:lpstr>
      <vt:lpstr>Pogrindinės spaudos kuopelė</vt:lpstr>
      <vt:lpstr>Nesėkmingo tinklo/kuopelės pavyzdys</vt:lpstr>
      <vt:lpstr>Sėkmingo tinklo/kuopelės pavyzdys</vt:lpstr>
      <vt:lpstr>Nesmurtinės kovos būdų  pavyzdžiai pagal CŽA</vt:lpstr>
      <vt:lpstr>DARBE</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,,LAISVALAIKIU“</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KINETINIAI VEIKSMAI ??? EFEKTAS</vt:lpstr>
      <vt:lpstr>„PowerPoint“ pateiktis</vt:lpstr>
      <vt:lpstr>„PowerPoint“ pateiktis</vt:lpstr>
      <vt:lpstr>„PowerPoint“ pateiktis</vt:lpstr>
      <vt:lpstr>ŽEMĖS ŪKYJE</vt:lpstr>
      <vt:lpstr>„PowerPoint“ pateiktis</vt:lpstr>
      <vt:lpstr>„PowerPoint“ pateiktis</vt:lpstr>
      <vt:lpstr>Apibendrinimas </vt:lpstr>
      <vt:lpstr>,,Didelė jėga žūva nuo prasto virškinimo.“       Napoleonas</vt:lpstr>
      <vt:lpstr>Kita tema</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Kompiuteris</dc:creator>
  <cp:lastModifiedBy>Salomėja Bitlieriutė</cp:lastModifiedBy>
  <cp:revision>427</cp:revision>
  <dcterms:created xsi:type="dcterms:W3CDTF">2006-08-16T00:00:00Z</dcterms:created>
  <dcterms:modified xsi:type="dcterms:W3CDTF">2020-09-21T13:04:24Z</dcterms:modified>
</cp:coreProperties>
</file>