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custDataLst>
    <p:tags r:id="rId13"/>
  </p:custDataLst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BC25521-9C83-43B4-88AA-D08081A1D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743CB5E4-A11A-479B-B6FA-1EE4053F6A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2DA49E9-BC75-406D-AF76-55C6601A0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D95897FD-70AA-46E7-943C-0AB45B2ED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4F293A5-D7DE-40E6-91BA-B8770DD9B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5818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776803F4-4E1F-419C-AE88-E3295D372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7F5B1D60-169A-4D0B-B84C-6D0D9E543D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6AA09E62-3CF4-4176-98EB-60AFEB190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CE2C9FD-52C7-411E-93C3-779365C19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1FE1660-764A-48A6-AFE5-1F92C7E96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72428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2F958261-E9AA-457D-B107-8B101E6C78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E6583F7B-5526-408A-ADAD-5F0C5A469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DBDD09D-A503-4352-BBC5-735D794B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341614C7-0A62-4DDD-8E08-FA6002F5B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D9A44C9-A951-49E6-93F1-0D0FDD5F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684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30A10FA-CCD1-468D-9EB8-F89CA94DB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0FD17D00-D803-4CE6-8FC3-A055782D6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B97598B-2F49-47D7-897F-18784BC5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9261036F-1019-4C89-8D24-95F973AFE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6709731B-1D79-47D8-8D29-07F3D94EF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8243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8044BD3-9699-49DC-9E11-25581B2E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368AE9BE-6F78-4EEC-BC43-2A6BE281C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99D1F03B-B3A0-4A0B-BCA0-B3288976E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9277A47C-213B-4FAA-9ABB-D584A74AE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C01A9F3-EAD6-45DF-86A1-50F9B7F8D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56618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7D04F54-7344-487F-BB85-138E6918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01FA4185-DA09-40E2-8859-D59AE0624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37F7661B-4BF6-4384-9163-FCFB03F19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440E3E3E-CFC8-46FA-8CF3-AEAA7DC3A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C7FCAE16-3244-4011-92D7-9D66A265F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D25017D-2ECD-441D-B103-4E787D38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3303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3C24689-C53D-4E5E-8BD2-2DCAAE7BE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5D8D6466-A6CE-4830-B721-809C642DA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924EB233-6116-4FDB-8816-FB3061292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E6585A82-2803-42F4-AFA9-24C4115F6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355E69BA-2BDE-4351-BC36-2D3D24C54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CA909179-4B4C-4239-AD81-080544DB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C1C58553-951A-40D8-A383-9E30CA5F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91F92E4D-7A8A-4006-9526-2C01A15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6398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F1CAE75-B8D4-4D49-BF27-36C5FB6EF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49E4B67B-C71B-4A24-8502-F7BA082FC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26F62F26-0F9C-49A3-A2F4-5889CC66A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76C6D032-4C84-4F34-91B5-699AE194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0267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958BA106-BFC1-48F2-ACC5-D0700F713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C4597FBE-DE47-4A96-9EEA-C78A320F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1CD70E41-5C0A-4C11-B74D-BF0D94CD4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51351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CD2C998-1CAA-4540-B3D8-401A2F897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5C2F6F1D-0B1C-48F8-B84E-A05C1E469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8D33D2DD-F2A5-41DD-B1DE-735892FBA8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95BD5F79-1831-44C9-9C0C-A76635FB0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FEA363D2-281D-45A6-9944-5A561BD45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50810A34-DFA1-4CCA-BAE7-45BC24B89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7319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B792C33-6E7E-45EC-85C5-42A0783A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D0A95858-121C-4E65-95B3-BD8422A44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FE8B9872-5959-4604-A3EF-254240181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BA4798AD-7A68-425F-9383-BDDE69BAC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FDACBC55-2737-4B62-B8D7-3DB0AA945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888C69E9-2CA4-424E-8610-943506A12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09839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9B493761-89AA-4190-95B7-A506C6C82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9324932-E81D-40C4-A39E-5FE7B85A4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FAC26644-3A39-42C7-AAA3-F649C1EFC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B8E8D-F5F7-4744-AD4E-4906F1DB53D3}" type="datetimeFigureOut">
              <a:rPr lang="lt-LT" smtClean="0"/>
              <a:t>2020-10-15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7084DB4B-84C1-4BFA-973B-FA3A83816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24254861-3A47-4FFE-B905-DE3EB7367A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40CBD-3527-4282-A928-8DE65D3C297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1944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935C5DE0-D99C-41A8-854C-BA704F200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42248" y="1481328"/>
            <a:ext cx="2926080" cy="2468880"/>
          </a:xfrm>
        </p:spPr>
        <p:txBody>
          <a:bodyPr>
            <a:normAutofit/>
          </a:bodyPr>
          <a:lstStyle/>
          <a:p>
            <a:pPr algn="l"/>
            <a:r>
              <a:rPr lang="lt-LT" sz="4000"/>
              <a:t>Šv. Jonas Paulius II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D5C6A11B-88AE-4DB8-A969-C53BB2C811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2248" y="4078224"/>
            <a:ext cx="2926080" cy="1307592"/>
          </a:xfrm>
        </p:spPr>
        <p:txBody>
          <a:bodyPr>
            <a:normAutofit/>
          </a:bodyPr>
          <a:lstStyle/>
          <a:p>
            <a:pPr algn="l"/>
            <a:endParaRPr lang="lt-LT" sz="2000"/>
          </a:p>
        </p:txBody>
      </p:sp>
      <p:sp>
        <p:nvSpPr>
          <p:cNvPr id="93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1026" name="Picture 2" descr="Jonas Paulius II – šventasis, matęs visą žmogaus grožį - Bernardinai.lt">
            <a:extLst>
              <a:ext uri="{FF2B5EF4-FFF2-40B4-BE49-F238E27FC236}">
                <a16:creationId xmlns:a16="http://schemas.microsoft.com/office/drawing/2014/main" id="{9539F7D8-A0A4-470B-8346-34B7FB4533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9" b="-2"/>
          <a:stretch/>
        </p:blipFill>
        <p:spPr bwMode="auto"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3114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Pavadinimas 1">
            <a:extLst>
              <a:ext uri="{FF2B5EF4-FFF2-40B4-BE49-F238E27FC236}">
                <a16:creationId xmlns:a16="http://schemas.microsoft.com/office/drawing/2014/main" id="{8CD7A7FE-A361-46C7-A22F-8F980E2F1879}"/>
              </a:ext>
            </a:extLst>
          </p:cNvPr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045368" y="1280160"/>
            <a:ext cx="6469693" cy="3931919"/>
          </a:xfrm>
        </p:spPr>
        <p:txBody>
          <a:bodyPr>
            <a:normAutofit fontScale="90000"/>
          </a:bodyPr>
          <a:lstStyle/>
          <a:p>
            <a:r>
              <a:rPr lang="lt-LT" sz="4000" dirty="0">
                <a:solidFill>
                  <a:srgbClr val="FFFFFF"/>
                </a:solidFill>
              </a:rPr>
              <a:t>Šventasis Jonas Paulius II- </a:t>
            </a:r>
            <a:r>
              <a:rPr lang="lt-LT" sz="4000" dirty="0" err="1">
                <a:solidFill>
                  <a:srgbClr val="FFFFFF"/>
                </a:solidFill>
              </a:rPr>
              <a:t>asis</a:t>
            </a:r>
            <a:r>
              <a:rPr lang="lt-LT" sz="4000" dirty="0">
                <a:solidFill>
                  <a:srgbClr val="FFFFFF"/>
                </a:solidFill>
              </a:rPr>
              <a:t> yra pasakęs: </a:t>
            </a:r>
            <a:br>
              <a:rPr lang="lt-LT" sz="4000" dirty="0">
                <a:solidFill>
                  <a:srgbClr val="FFFFFF"/>
                </a:solidFill>
              </a:rPr>
            </a:br>
            <a:r>
              <a:rPr lang="lt-LT" sz="4000" dirty="0">
                <a:solidFill>
                  <a:srgbClr val="FFFFFF"/>
                </a:solidFill>
              </a:rPr>
              <a:t>„Dievas ateina pas mus per dalykus, kuriuos geriausiai pažįstame ir galime lengviausiai patikrinti – per mūsų kasdienio gyvenimo dalykus“.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4E8B6679-BF79-4AC4-89AD-3B64D27D8C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endParaRPr lang="lt-LT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0516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7948508A-B1B2-4F41-B4E8-47AED5B8D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5238466" cy="2991416"/>
          </a:xfrm>
        </p:spPr>
        <p:txBody>
          <a:bodyPr anchor="b">
            <a:normAutofit fontScale="90000"/>
          </a:bodyPr>
          <a:lstStyle/>
          <a:p>
            <a:pPr algn="l"/>
            <a:r>
              <a:rPr lang="lt-LT" dirty="0"/>
              <a:t>Ką aš galėčiau padaryti, kad tapčiau panašus į šį šventąjį?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0EB55D28-E654-414E-9047-982539F3C2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6" y="3842932"/>
            <a:ext cx="4167115" cy="2163551"/>
          </a:xfrm>
        </p:spPr>
        <p:txBody>
          <a:bodyPr anchor="t">
            <a:normAutofit/>
          </a:bodyPr>
          <a:lstStyle/>
          <a:p>
            <a:pPr algn="l"/>
            <a:endParaRPr lang="lt-LT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42" name="Picture 2" descr="Jonas Paulius II – Vikipedija">
            <a:extLst>
              <a:ext uri="{FF2B5EF4-FFF2-40B4-BE49-F238E27FC236}">
                <a16:creationId xmlns:a16="http://schemas.microsoft.com/office/drawing/2014/main" id="{2E25B72C-E193-43B2-AEF1-22C17EBA8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5527" y="2129307"/>
            <a:ext cx="2249285" cy="321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907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8C9C9C86-CBE3-4372-9DCA-6DE1D7E18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4674799" cy="2991416"/>
          </a:xfrm>
        </p:spPr>
        <p:txBody>
          <a:bodyPr anchor="b">
            <a:normAutofit/>
          </a:bodyPr>
          <a:lstStyle/>
          <a:p>
            <a:pPr algn="l"/>
            <a:r>
              <a:rPr lang="lt-LT" sz="5600"/>
              <a:t>Gimė 1920 metais gegužės 18 dieną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71D3B1BB-DAE7-45B3-BC55-4B96CB149C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6" y="3842932"/>
            <a:ext cx="4167115" cy="2163551"/>
          </a:xfrm>
        </p:spPr>
        <p:txBody>
          <a:bodyPr anchor="t">
            <a:normAutofit/>
          </a:bodyPr>
          <a:lstStyle/>
          <a:p>
            <a:pPr algn="l"/>
            <a:endParaRPr lang="lt-LT" dirty="0"/>
          </a:p>
        </p:txBody>
      </p:sp>
      <p:pic>
        <p:nvPicPr>
          <p:cNvPr id="2052" name="Picture 4" descr="Numerología. Juan Pablo segundo - Numerología de Juan Pablo II">
            <a:extLst>
              <a:ext uri="{FF2B5EF4-FFF2-40B4-BE49-F238E27FC236}">
                <a16:creationId xmlns:a16="http://schemas.microsoft.com/office/drawing/2014/main" id="{97C4DC3D-4DD4-4D8E-AC67-2300FDFDE6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7" r="2" b="28088"/>
          <a:stretch/>
        </p:blipFill>
        <p:spPr bwMode="auto">
          <a:xfrm>
            <a:off x="6128227" y="789709"/>
            <a:ext cx="2397514" cy="2161236"/>
          </a:xfrm>
          <a:custGeom>
            <a:avLst/>
            <a:gdLst/>
            <a:ahLst/>
            <a:cxnLst/>
            <a:rect l="l" t="t" r="r" b="b"/>
            <a:pathLst>
              <a:path w="2397514" h="2161236">
                <a:moveTo>
                  <a:pt x="684017" y="0"/>
                </a:moveTo>
                <a:cubicBezTo>
                  <a:pt x="1715801" y="0"/>
                  <a:pt x="1715801" y="0"/>
                  <a:pt x="1715801" y="0"/>
                </a:cubicBezTo>
                <a:cubicBezTo>
                  <a:pt x="1768004" y="0"/>
                  <a:pt x="1835562" y="37478"/>
                  <a:pt x="1863198" y="84326"/>
                </a:cubicBezTo>
                <a:cubicBezTo>
                  <a:pt x="2379089" y="993169"/>
                  <a:pt x="2379089" y="993169"/>
                  <a:pt x="2379089" y="993169"/>
                </a:cubicBezTo>
                <a:cubicBezTo>
                  <a:pt x="2403656" y="1043140"/>
                  <a:pt x="2403656" y="1118096"/>
                  <a:pt x="2379089" y="1168068"/>
                </a:cubicBezTo>
                <a:cubicBezTo>
                  <a:pt x="1863198" y="2076910"/>
                  <a:pt x="1863198" y="2076910"/>
                  <a:pt x="1863198" y="2076910"/>
                </a:cubicBezTo>
                <a:cubicBezTo>
                  <a:pt x="1835562" y="2123759"/>
                  <a:pt x="1768004" y="2161236"/>
                  <a:pt x="1715801" y="2161236"/>
                </a:cubicBezTo>
                <a:lnTo>
                  <a:pt x="684017" y="2161236"/>
                </a:lnTo>
                <a:cubicBezTo>
                  <a:pt x="628744" y="2161236"/>
                  <a:pt x="561187" y="2123759"/>
                  <a:pt x="536621" y="2076910"/>
                </a:cubicBezTo>
                <a:cubicBezTo>
                  <a:pt x="20729" y="1168068"/>
                  <a:pt x="20729" y="1168068"/>
                  <a:pt x="20729" y="1168068"/>
                </a:cubicBezTo>
                <a:cubicBezTo>
                  <a:pt x="-6909" y="1118096"/>
                  <a:pt x="-6909" y="1043140"/>
                  <a:pt x="20729" y="993169"/>
                </a:cubicBezTo>
                <a:cubicBezTo>
                  <a:pt x="536621" y="84326"/>
                  <a:pt x="536621" y="84326"/>
                  <a:pt x="536621" y="84326"/>
                </a:cubicBezTo>
                <a:cubicBezTo>
                  <a:pt x="561187" y="37478"/>
                  <a:pt x="628744" y="0"/>
                  <a:pt x="68401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mienza en Polonia el proceso de beatificación de los padres de Juan Pablo  II - Vatican News">
            <a:extLst>
              <a:ext uri="{FF2B5EF4-FFF2-40B4-BE49-F238E27FC236}">
                <a16:creationId xmlns:a16="http://schemas.microsoft.com/office/drawing/2014/main" id="{7593B627-8E91-4845-BE00-78ACDC8491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2" r="6261" b="-2"/>
          <a:stretch/>
        </p:blipFill>
        <p:spPr bwMode="auto">
          <a:xfrm>
            <a:off x="5484502" y="1423024"/>
            <a:ext cx="6274683" cy="4597738"/>
          </a:xfrm>
          <a:custGeom>
            <a:avLst/>
            <a:gdLst/>
            <a:ahLst/>
            <a:cxnLst/>
            <a:rect l="l" t="t" r="r" b="b"/>
            <a:pathLst>
              <a:path w="6274683" h="4597738">
                <a:moveTo>
                  <a:pt x="373676" y="2507768"/>
                </a:moveTo>
                <a:cubicBezTo>
                  <a:pt x="937335" y="2507768"/>
                  <a:pt x="937335" y="2507768"/>
                  <a:pt x="937335" y="2507768"/>
                </a:cubicBezTo>
                <a:cubicBezTo>
                  <a:pt x="965853" y="2507768"/>
                  <a:pt x="1002759" y="2527661"/>
                  <a:pt x="1017857" y="2552528"/>
                </a:cubicBezTo>
                <a:cubicBezTo>
                  <a:pt x="1299687" y="3034940"/>
                  <a:pt x="1299687" y="3034940"/>
                  <a:pt x="1299687" y="3034940"/>
                </a:cubicBezTo>
                <a:cubicBezTo>
                  <a:pt x="1313107" y="3061464"/>
                  <a:pt x="1313107" y="3101250"/>
                  <a:pt x="1299687" y="3127775"/>
                </a:cubicBezTo>
                <a:cubicBezTo>
                  <a:pt x="1017857" y="3610186"/>
                  <a:pt x="1017857" y="3610186"/>
                  <a:pt x="1017857" y="3610186"/>
                </a:cubicBezTo>
                <a:cubicBezTo>
                  <a:pt x="1002759" y="3635053"/>
                  <a:pt x="965853" y="3654946"/>
                  <a:pt x="937335" y="3654946"/>
                </a:cubicBezTo>
                <a:lnTo>
                  <a:pt x="373676" y="3654946"/>
                </a:lnTo>
                <a:cubicBezTo>
                  <a:pt x="343480" y="3654946"/>
                  <a:pt x="306574" y="3635053"/>
                  <a:pt x="293153" y="3610186"/>
                </a:cubicBezTo>
                <a:cubicBezTo>
                  <a:pt x="11324" y="3127775"/>
                  <a:pt x="11324" y="3127775"/>
                  <a:pt x="11324" y="3127775"/>
                </a:cubicBezTo>
                <a:cubicBezTo>
                  <a:pt x="-3774" y="3101250"/>
                  <a:pt x="-3774" y="3061464"/>
                  <a:pt x="11324" y="3034940"/>
                </a:cubicBezTo>
                <a:cubicBezTo>
                  <a:pt x="293153" y="2552528"/>
                  <a:pt x="293153" y="2552528"/>
                  <a:pt x="293153" y="2552528"/>
                </a:cubicBezTo>
                <a:cubicBezTo>
                  <a:pt x="306574" y="2527661"/>
                  <a:pt x="343480" y="2507768"/>
                  <a:pt x="373676" y="2507768"/>
                </a:cubicBezTo>
                <a:close/>
                <a:moveTo>
                  <a:pt x="2963165" y="0"/>
                </a:moveTo>
                <a:lnTo>
                  <a:pt x="3100668" y="0"/>
                </a:lnTo>
                <a:cubicBezTo>
                  <a:pt x="4782082" y="0"/>
                  <a:pt x="4782082" y="0"/>
                  <a:pt x="4782082" y="0"/>
                </a:cubicBezTo>
                <a:cubicBezTo>
                  <a:pt x="4896379" y="0"/>
                  <a:pt x="5044296" y="79730"/>
                  <a:pt x="5104806" y="179392"/>
                </a:cubicBezTo>
                <a:cubicBezTo>
                  <a:pt x="6234342" y="2112834"/>
                  <a:pt x="6234342" y="2112834"/>
                  <a:pt x="6234342" y="2112834"/>
                </a:cubicBezTo>
                <a:cubicBezTo>
                  <a:pt x="6288131" y="2219140"/>
                  <a:pt x="6288131" y="2378598"/>
                  <a:pt x="6234342" y="2484906"/>
                </a:cubicBezTo>
                <a:cubicBezTo>
                  <a:pt x="5104806" y="4418346"/>
                  <a:pt x="5104806" y="4418346"/>
                  <a:pt x="5104806" y="4418346"/>
                </a:cubicBezTo>
                <a:cubicBezTo>
                  <a:pt x="5044296" y="4518010"/>
                  <a:pt x="4896379" y="4597738"/>
                  <a:pt x="4782082" y="4597738"/>
                </a:cubicBezTo>
                <a:lnTo>
                  <a:pt x="2523007" y="4597738"/>
                </a:lnTo>
                <a:cubicBezTo>
                  <a:pt x="2401986" y="4597738"/>
                  <a:pt x="2254071" y="4518010"/>
                  <a:pt x="2200284" y="4418346"/>
                </a:cubicBezTo>
                <a:cubicBezTo>
                  <a:pt x="1070747" y="2484906"/>
                  <a:pt x="1070747" y="2484906"/>
                  <a:pt x="1070747" y="2484906"/>
                </a:cubicBezTo>
                <a:cubicBezTo>
                  <a:pt x="1010234" y="2378598"/>
                  <a:pt x="1010234" y="2219140"/>
                  <a:pt x="1070747" y="2112834"/>
                </a:cubicBezTo>
                <a:cubicBezTo>
                  <a:pt x="1141343" y="1991994"/>
                  <a:pt x="1207527" y="1878706"/>
                  <a:pt x="1269574" y="1772499"/>
                </a:cubicBezTo>
                <a:lnTo>
                  <a:pt x="1354552" y="1627041"/>
                </a:lnTo>
                <a:lnTo>
                  <a:pt x="2423436" y="1627041"/>
                </a:lnTo>
                <a:cubicBezTo>
                  <a:pt x="2482091" y="1627041"/>
                  <a:pt x="2557999" y="1586126"/>
                  <a:pt x="2589052" y="1534980"/>
                </a:cubicBezTo>
                <a:cubicBezTo>
                  <a:pt x="2589052" y="1534980"/>
                  <a:pt x="2589052" y="1534980"/>
                  <a:pt x="3168709" y="542774"/>
                </a:cubicBezTo>
                <a:cubicBezTo>
                  <a:pt x="3196312" y="488219"/>
                  <a:pt x="3196312" y="406388"/>
                  <a:pt x="3168709" y="351833"/>
                </a:cubicBezTo>
                <a:cubicBezTo>
                  <a:pt x="3168709" y="351833"/>
                  <a:pt x="3168709" y="351833"/>
                  <a:pt x="2980349" y="294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2258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131D1A2-31DF-4D04-8A45-F8A3537C3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245810"/>
            <a:ext cx="9144000" cy="1868990"/>
          </a:xfrm>
        </p:spPr>
        <p:txBody>
          <a:bodyPr vert="horz" lIns="91440" tIns="45720" rIns="91440" bIns="45720" rtlCol="0" anchor="b">
            <a:noAutofit/>
          </a:bodyPr>
          <a:lstStyle/>
          <a:p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Pirmąją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Šventąją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Komuniją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priėmė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būdamas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metų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 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utvirtinimo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sakramenetą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metų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97EA0582-CE78-4D22-96A1-E33634B592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0274"/>
          <a:stretch/>
        </p:blipFill>
        <p:spPr bwMode="auto">
          <a:xfrm>
            <a:off x="20" y="10"/>
            <a:ext cx="5920598" cy="2130941"/>
          </a:xfrm>
          <a:custGeom>
            <a:avLst/>
            <a:gdLst/>
            <a:ahLst/>
            <a:cxnLst/>
            <a:rect l="l" t="t" r="r" b="b"/>
            <a:pathLst>
              <a:path w="5920618" h="2130951">
                <a:moveTo>
                  <a:pt x="0" y="0"/>
                </a:moveTo>
                <a:lnTo>
                  <a:pt x="5920618" y="0"/>
                </a:lnTo>
                <a:lnTo>
                  <a:pt x="4933709" y="2130951"/>
                </a:lnTo>
                <a:lnTo>
                  <a:pt x="0" y="213095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Freeform 16">
            <a:extLst>
              <a:ext uri="{FF2B5EF4-FFF2-40B4-BE49-F238E27FC236}">
                <a16:creationId xmlns:a16="http://schemas.microsoft.com/office/drawing/2014/main" id="{B0BDD275-E79C-4B6F-9875-E474D59DC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07752" y="0"/>
            <a:ext cx="7084249" cy="2130552"/>
          </a:xfrm>
          <a:custGeom>
            <a:avLst/>
            <a:gdLst>
              <a:gd name="connsiteX0" fmla="*/ 986725 w 7084249"/>
              <a:gd name="connsiteY0" fmla="*/ 0 h 2130552"/>
              <a:gd name="connsiteX1" fmla="*/ 7084249 w 7084249"/>
              <a:gd name="connsiteY1" fmla="*/ 0 h 2130552"/>
              <a:gd name="connsiteX2" fmla="*/ 7084249 w 7084249"/>
              <a:gd name="connsiteY2" fmla="*/ 2130552 h 2130552"/>
              <a:gd name="connsiteX3" fmla="*/ 0 w 7084249"/>
              <a:gd name="connsiteY3" fmla="*/ 2130552 h 213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4249" h="2130552">
                <a:moveTo>
                  <a:pt x="986725" y="0"/>
                </a:moveTo>
                <a:lnTo>
                  <a:pt x="7084249" y="0"/>
                </a:lnTo>
                <a:lnTo>
                  <a:pt x="7084249" y="2130552"/>
                </a:lnTo>
                <a:lnTo>
                  <a:pt x="0" y="2130552"/>
                </a:lnTo>
                <a:close/>
              </a:path>
            </a:pathLst>
          </a:custGeom>
          <a:solidFill>
            <a:srgbClr val="B4B4B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9">
            <a:extLst>
              <a:ext uri="{FF2B5EF4-FFF2-40B4-BE49-F238E27FC236}">
                <a16:creationId xmlns:a16="http://schemas.microsoft.com/office/drawing/2014/main" id="{FFE24BB0-6C00-4CD0-B19A-F41513025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4683319"/>
            <a:ext cx="5925190" cy="2174681"/>
          </a:xfrm>
          <a:custGeom>
            <a:avLst/>
            <a:gdLst>
              <a:gd name="connsiteX0" fmla="*/ 1007162 w 5925190"/>
              <a:gd name="connsiteY0" fmla="*/ 0 h 2174681"/>
              <a:gd name="connsiteX1" fmla="*/ 5925190 w 5925190"/>
              <a:gd name="connsiteY1" fmla="*/ 0 h 2174681"/>
              <a:gd name="connsiteX2" fmla="*/ 5925190 w 5925190"/>
              <a:gd name="connsiteY2" fmla="*/ 2174681 h 2174681"/>
              <a:gd name="connsiteX3" fmla="*/ 0 w 5925190"/>
              <a:gd name="connsiteY3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4681">
                <a:moveTo>
                  <a:pt x="1007162" y="0"/>
                </a:moveTo>
                <a:lnTo>
                  <a:pt x="5925190" y="0"/>
                </a:lnTo>
                <a:lnTo>
                  <a:pt x="5925190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 22">
            <a:extLst>
              <a:ext uri="{FF2B5EF4-FFF2-40B4-BE49-F238E27FC236}">
                <a16:creationId xmlns:a16="http://schemas.microsoft.com/office/drawing/2014/main" id="{045D7A58-411F-4E92-A78E-A6FEB1890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1728"/>
            <a:ext cx="7112212" cy="2176272"/>
          </a:xfrm>
          <a:custGeom>
            <a:avLst/>
            <a:gdLst>
              <a:gd name="connsiteX0" fmla="*/ 0 w 7112212"/>
              <a:gd name="connsiteY0" fmla="*/ 0 h 2176272"/>
              <a:gd name="connsiteX1" fmla="*/ 7112212 w 7112212"/>
              <a:gd name="connsiteY1" fmla="*/ 0 h 2176272"/>
              <a:gd name="connsiteX2" fmla="*/ 6104313 w 7112212"/>
              <a:gd name="connsiteY2" fmla="*/ 2176272 h 2176272"/>
              <a:gd name="connsiteX3" fmla="*/ 0 w 7112212"/>
              <a:gd name="connsiteY3" fmla="*/ 2176272 h 2176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2212" h="2176272">
                <a:moveTo>
                  <a:pt x="0" y="0"/>
                </a:moveTo>
                <a:lnTo>
                  <a:pt x="7112212" y="0"/>
                </a:lnTo>
                <a:lnTo>
                  <a:pt x="6104313" y="2176272"/>
                </a:lnTo>
                <a:lnTo>
                  <a:pt x="0" y="2176272"/>
                </a:lnTo>
                <a:close/>
              </a:path>
            </a:pathLst>
          </a:custGeom>
          <a:solidFill>
            <a:srgbClr val="B4B4B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2821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C532CAD-D0B1-4E30-A311-3EFB008C63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3111" y="640081"/>
            <a:ext cx="5138808" cy="3592768"/>
          </a:xfrm>
          <a:noFill/>
        </p:spPr>
        <p:txBody>
          <a:bodyPr>
            <a:normAutofit/>
          </a:bodyPr>
          <a:lstStyle/>
          <a:p>
            <a:r>
              <a:rPr lang="lt-LT"/>
              <a:t>Vaikystėje svajojo būti aktoriumi.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816537CA-07C1-4780-AADD-23C0752661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3111" y="4371255"/>
            <a:ext cx="5138809" cy="1846643"/>
          </a:xfrm>
          <a:noFill/>
        </p:spPr>
        <p:txBody>
          <a:bodyPr>
            <a:normAutofit/>
          </a:bodyPr>
          <a:lstStyle/>
          <a:p>
            <a:endParaRPr lang="lt-LT" dirty="0"/>
          </a:p>
          <a:p>
            <a:r>
              <a:rPr lang="lt-LT" sz="3600" dirty="0"/>
              <a:t>Domėjosi teatru, poezija, puikiai žaidė futbolą.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8AD13924-DC7C-4339-B194-8A4EFFBF2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6107584" cy="6858000"/>
          </a:xfrm>
          <a:prstGeom prst="rect">
            <a:avLst/>
          </a:prstGeom>
          <a:solidFill>
            <a:srgbClr val="4D4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ounded Rectangle 26">
            <a:extLst>
              <a:ext uri="{FF2B5EF4-FFF2-40B4-BE49-F238E27FC236}">
                <a16:creationId xmlns:a16="http://schemas.microsoft.com/office/drawing/2014/main" id="{72458505-C9BA-445F-AE75-CFC7FF04F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480917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Sports||FUTBOLS|| #1 - Spoki">
            <a:extLst>
              <a:ext uri="{FF2B5EF4-FFF2-40B4-BE49-F238E27FC236}">
                <a16:creationId xmlns:a16="http://schemas.microsoft.com/office/drawing/2014/main" id="{BEFA4A23-590A-4AE1-BE1C-0998A73369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3" r="34416" b="1"/>
          <a:stretch/>
        </p:blipFill>
        <p:spPr bwMode="auto">
          <a:xfrm>
            <a:off x="1120701" y="1112060"/>
            <a:ext cx="3861262" cy="463385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176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Pavadinimas 1">
            <a:extLst>
              <a:ext uri="{FF2B5EF4-FFF2-40B4-BE49-F238E27FC236}">
                <a16:creationId xmlns:a16="http://schemas.microsoft.com/office/drawing/2014/main" id="{7503F52C-6661-4A51-8B16-ADAA85481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lt-LT">
                <a:solidFill>
                  <a:srgbClr val="000000"/>
                </a:solidFill>
              </a:rPr>
              <a:t>Pašaukimas</a:t>
            </a:r>
          </a:p>
        </p:txBody>
      </p:sp>
      <p:sp>
        <p:nvSpPr>
          <p:cNvPr id="3078" name="Content Placeholder 3077">
            <a:extLst>
              <a:ext uri="{FF2B5EF4-FFF2-40B4-BE49-F238E27FC236}">
                <a16:creationId xmlns:a16="http://schemas.microsoft.com/office/drawing/2014/main" id="{9FD98C2F-581D-47F6-8218-A04973E4D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1700784"/>
            <a:ext cx="4706803" cy="43601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lt-LT" sz="2000" dirty="0">
                <a:solidFill>
                  <a:srgbClr val="000000"/>
                </a:solidFill>
              </a:rPr>
              <a:t>1942 metais, pajutęs pašaukimą į kunigystę, jis ėmė studijuoti pogrindinėje (slaptoje) kunigų seminarijoje.</a:t>
            </a:r>
          </a:p>
          <a:p>
            <a:pPr marL="0" indent="0">
              <a:buNone/>
            </a:pPr>
            <a:r>
              <a:rPr lang="lt-LT" sz="2000" dirty="0">
                <a:solidFill>
                  <a:srgbClr val="000000"/>
                </a:solidFill>
              </a:rPr>
              <a:t>1946m. Lapkričio 1 d. Krokuvoje jam buvo suteikti kunigo šventimai.</a:t>
            </a:r>
          </a:p>
          <a:p>
            <a:pPr marL="0" indent="0">
              <a:buNone/>
            </a:pPr>
            <a:r>
              <a:rPr lang="lt-LT" sz="2000" dirty="0">
                <a:solidFill>
                  <a:srgbClr val="000000"/>
                </a:solidFill>
              </a:rPr>
              <a:t>1964m. Sausio 13 d. buvo nominuotas Krokuvos  arkivyskupu, o 19967 birželio 26d. – paskelbtas kardinolu.</a:t>
            </a:r>
          </a:p>
          <a:p>
            <a:pPr marL="0" indent="0">
              <a:buNone/>
            </a:pPr>
            <a:r>
              <a:rPr lang="lt-LT" sz="2000" dirty="0">
                <a:solidFill>
                  <a:srgbClr val="000000"/>
                </a:solidFill>
              </a:rPr>
              <a:t>1978m. Spalio 16 d. Pradeda savo kaip popiežiaus veiklą.</a:t>
            </a:r>
          </a:p>
          <a:p>
            <a:pPr marL="0" indent="0">
              <a:buNone/>
            </a:pPr>
            <a:r>
              <a:rPr lang="lt-LT" sz="2000" dirty="0">
                <a:solidFill>
                  <a:srgbClr val="000000"/>
                </a:solidFill>
              </a:rPr>
              <a:t>Palaimintaisiais paskelbė 1338 asmenis, o šventaisiais 482 žmones.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77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074" name="Picture 2" descr="karol-wojtyla-giovane-prete « Una casa sulla roccia">
            <a:extLst>
              <a:ext uri="{FF2B5EF4-FFF2-40B4-BE49-F238E27FC236}">
                <a16:creationId xmlns:a16="http://schemas.microsoft.com/office/drawing/2014/main" id="{E6F24C36-43C3-4FD2-A088-ECB298E89C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9" r="-1" b="11460"/>
          <a:stretch/>
        </p:blipFill>
        <p:spPr bwMode="auto"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1632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1ABE91-D3C7-42EF-8B59-967A8C280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24A46177-3C8E-4A70-8C59-BE8E9F5F0B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898" y="576263"/>
            <a:ext cx="4977777" cy="2967606"/>
          </a:xfrm>
        </p:spPr>
        <p:txBody>
          <a:bodyPr anchor="b">
            <a:normAutofit fontScale="90000"/>
          </a:bodyPr>
          <a:lstStyle/>
          <a:p>
            <a:pPr algn="l"/>
            <a:r>
              <a:rPr lang="lt-LT" sz="4400" b="1" dirty="0"/>
              <a:t>Kelionės</a:t>
            </a:r>
            <a:br>
              <a:rPr lang="lt-LT" sz="4400" dirty="0"/>
            </a:br>
            <a:br>
              <a:rPr lang="lt-LT" sz="4400" dirty="0"/>
            </a:br>
            <a:r>
              <a:rPr lang="lt-LT" sz="4400" dirty="0"/>
              <a:t>Atliko 104 pastoracines keliones už Italijos ribų.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B3077DAC-4674-4860-98FE-24490BB9EC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898" y="3764975"/>
            <a:ext cx="4977777" cy="2192683"/>
          </a:xfrm>
        </p:spPr>
        <p:txBody>
          <a:bodyPr>
            <a:normAutofit/>
          </a:bodyPr>
          <a:lstStyle/>
          <a:p>
            <a:pPr algn="l"/>
            <a:endParaRPr lang="lt-LT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87C8-7A98-428C-A38B-51332E18AC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952962" y="9134"/>
            <a:ext cx="239038" cy="6848856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7">
            <a:extLst>
              <a:ext uri="{FF2B5EF4-FFF2-40B4-BE49-F238E27FC236}">
                <a16:creationId xmlns:a16="http://schemas.microsoft.com/office/drawing/2014/main" id="{46DD01A3-8664-486C-B91C-F9BF8E8B07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7050" y="3484556"/>
            <a:ext cx="9144000" cy="1655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Jonas Paulius II Lietuvoje: Kristus nori, kad jūs būtumėte laimingi -  Bernardinai.lt">
            <a:extLst>
              <a:ext uri="{FF2B5EF4-FFF2-40B4-BE49-F238E27FC236}">
                <a16:creationId xmlns:a16="http://schemas.microsoft.com/office/drawing/2014/main" id="{CF17549E-ED0E-4F87-A83E-93BA570E4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049" y="724783"/>
            <a:ext cx="5250455" cy="414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326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03" name="Rectangle 76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04" name="Rectangle 78">
            <a:extLst>
              <a:ext uri="{FF2B5EF4-FFF2-40B4-BE49-F238E27FC236}">
                <a16:creationId xmlns:a16="http://schemas.microsoft.com/office/drawing/2014/main" id="{E1ADDABF-2764-4CB9-8E41-2F329F475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78EB0EEF-6266-4481-83C5-61C909BA9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0577" y="576262"/>
            <a:ext cx="4820193" cy="481695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2600" dirty="0"/>
            </a:br>
            <a:br>
              <a:rPr lang="en-US" sz="2600" dirty="0"/>
            </a:br>
            <a:br>
              <a:rPr lang="en-US" sz="2600" dirty="0"/>
            </a:br>
            <a:br>
              <a:rPr lang="en-US" sz="2600" dirty="0"/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1993 m. r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gsėjo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4-8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dienomis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popiežius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Šv. Jonas Paulius II – </a:t>
            </a:r>
            <a:r>
              <a:rPr lang="lt-L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asis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lankėsi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Lietuvoje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meldėsi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ušros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artų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koplyčioje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Šiluvoje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ryžiaus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kalne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Buvo pirmasis Popiežius aplankęs Lietuvą.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ORONA A LA MADRE DE DIOS DE LA MISERICORDIA - mijesus">
            <a:extLst>
              <a:ext uri="{FF2B5EF4-FFF2-40B4-BE49-F238E27FC236}">
                <a16:creationId xmlns:a16="http://schemas.microsoft.com/office/drawing/2014/main" id="{A46B17E5-90C0-4994-A2E0-DDA4A5F2E5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" r="17685" b="1"/>
          <a:stretch/>
        </p:blipFill>
        <p:spPr bwMode="auto">
          <a:xfrm>
            <a:off x="983423" y="622309"/>
            <a:ext cx="4347099" cy="543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80">
            <a:extLst>
              <a:ext uri="{FF2B5EF4-FFF2-40B4-BE49-F238E27FC236}">
                <a16:creationId xmlns:a16="http://schemas.microsoft.com/office/drawing/2014/main" id="{69E202C6-1AAE-4886-AA1F-E75FFE370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686708"/>
            <a:ext cx="558268" cy="5437033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1E07EB8-B07C-4EF5-8DE2-6B03F3EC83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39679CC-0AEA-4729-827F-5738C1051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46144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B7433C79-7F23-4AE6-B42A-95C32D65A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42248" y="965614"/>
            <a:ext cx="2926080" cy="5726734"/>
          </a:xfrm>
        </p:spPr>
        <p:txBody>
          <a:bodyPr>
            <a:normAutofit fontScale="90000"/>
          </a:bodyPr>
          <a:lstStyle/>
          <a:p>
            <a:pPr algn="l"/>
            <a:br>
              <a:rPr lang="lt-LT" sz="4000" dirty="0"/>
            </a:br>
            <a:br>
              <a:rPr lang="lt-LT" sz="4000" dirty="0"/>
            </a:br>
            <a:r>
              <a:rPr lang="lt-LT" sz="3600" dirty="0"/>
              <a:t>Popiežius Jonas Paulius II</a:t>
            </a:r>
            <a:br>
              <a:rPr lang="lt-LT" sz="3600" dirty="0"/>
            </a:br>
            <a:r>
              <a:rPr lang="lt-LT" sz="3600" dirty="0"/>
              <a:t>mirė 2005-04-02, sulaukęs 84 metų amžiaus, palaidotas Vatikano Šv. Petro bazilikoje.</a:t>
            </a:r>
            <a:br>
              <a:rPr lang="lt-LT" sz="3600" dirty="0"/>
            </a:br>
            <a:r>
              <a:rPr lang="lt-LT" sz="3600" dirty="0"/>
              <a:t> 2014 m. 04-27d. paskelbiamas šventuoju.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3402F9BC-3626-4C8C-8D94-86CBCD8AD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2248" y="4078224"/>
            <a:ext cx="2926080" cy="1307592"/>
          </a:xfrm>
        </p:spPr>
        <p:txBody>
          <a:bodyPr>
            <a:normAutofit/>
          </a:bodyPr>
          <a:lstStyle/>
          <a:p>
            <a:pPr algn="l"/>
            <a:endParaRPr lang="lt-LT" sz="2000" dirty="0"/>
          </a:p>
        </p:txBody>
      </p:sp>
      <p:sp>
        <p:nvSpPr>
          <p:cNvPr id="95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5124" name="Picture 4" descr="Pápež František sa pred cestou do Poľska pomodlil nad hrobomsv. Jána Pavla  II.">
            <a:extLst>
              <a:ext uri="{FF2B5EF4-FFF2-40B4-BE49-F238E27FC236}">
                <a16:creationId xmlns:a16="http://schemas.microsoft.com/office/drawing/2014/main" id="{88E1D4DB-EE3C-48CA-9F85-7F099B0119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705"/>
          <a:stretch/>
        </p:blipFill>
        <p:spPr bwMode="auto"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5080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7871C87-2236-488C-99F1-B998CA36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111" y="1683026"/>
            <a:ext cx="5138808" cy="485029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lt-LT" sz="2800" b="0" i="1" dirty="0">
                <a:solidFill>
                  <a:srgbClr val="484848"/>
                </a:solidFill>
                <a:effectLst/>
                <a:latin typeface="Open Sans"/>
              </a:rPr>
              <a:t>O Švenčiausioji Trejybe, dėkojame Tau, kad Bažnyčiai padovanojai šventąjį Joną Paulių II-</a:t>
            </a:r>
            <a:r>
              <a:rPr lang="lt-LT" sz="2800" b="0" i="1" dirty="0" err="1">
                <a:solidFill>
                  <a:srgbClr val="484848"/>
                </a:solidFill>
                <a:effectLst/>
                <a:latin typeface="Open Sans"/>
              </a:rPr>
              <a:t>ąjį</a:t>
            </a:r>
            <a:r>
              <a:rPr lang="lt-LT" sz="2800" b="0" i="1" dirty="0">
                <a:solidFill>
                  <a:srgbClr val="484848"/>
                </a:solidFill>
                <a:effectLst/>
                <a:latin typeface="Open Sans"/>
              </a:rPr>
              <a:t> ir kad jame nušvito Tavo tėviškas švelnumas, Kristaus kryžiaus garbė ir meilės Dvasios švytėjimas. Jis parodė mums  šventumą kaip aukščiausią gyvenimo matą, leidžiantį pasiekti amžinąją bendrystę su Tavimi. Amen. </a:t>
            </a:r>
            <a:endParaRPr lang="en-US" sz="60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AD13924-DC7C-4339-B194-8A4EFFBF2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6107584" cy="6858000"/>
          </a:xfrm>
          <a:prstGeom prst="rect">
            <a:avLst/>
          </a:prstGeom>
          <a:solidFill>
            <a:srgbClr val="7765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26">
            <a:extLst>
              <a:ext uri="{FF2B5EF4-FFF2-40B4-BE49-F238E27FC236}">
                <a16:creationId xmlns:a16="http://schemas.microsoft.com/office/drawing/2014/main" id="{72458505-C9BA-445F-AE75-CFC7FF04F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480917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Dievo tarnas Jonas Paulius II - Magnificat.lt">
            <a:extLst>
              <a:ext uri="{FF2B5EF4-FFF2-40B4-BE49-F238E27FC236}">
                <a16:creationId xmlns:a16="http://schemas.microsoft.com/office/drawing/2014/main" id="{ADB2C6FB-D5BA-4912-9802-ED94126BCC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r="1" b="1"/>
          <a:stretch/>
        </p:blipFill>
        <p:spPr bwMode="auto">
          <a:xfrm>
            <a:off x="1120701" y="1112060"/>
            <a:ext cx="3861262" cy="463385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71747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Šv. Jonas Paulius II [Įrašyta automatiškai][20201015204128251].mdb"/>
  <p:tag name="ARS_RESPONSE_PERSONNUM" val="1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298</Words>
  <Application>Microsoft Office PowerPoint</Application>
  <PresentationFormat>Plačiaekranė</PresentationFormat>
  <Paragraphs>18</Paragraphs>
  <Slides>11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7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Helvetica Neue Medium</vt:lpstr>
      <vt:lpstr>Open Sans</vt:lpstr>
      <vt:lpstr>Rockwell</vt:lpstr>
      <vt:lpstr>Times New Roman</vt:lpstr>
      <vt:lpstr>„Office“ tema</vt:lpstr>
      <vt:lpstr>Šv. Jonas Paulius II</vt:lpstr>
      <vt:lpstr>Gimė 1920 metais gegužės 18 dieną</vt:lpstr>
      <vt:lpstr>     Pirmąją Šventąją Komuniją priėmė būdamas  9 metų, o Sutvirtinimo sakramenetą 18 metų. </vt:lpstr>
      <vt:lpstr>Vaikystėje svajojo būti aktoriumi.</vt:lpstr>
      <vt:lpstr>Pašaukimas</vt:lpstr>
      <vt:lpstr>Kelionės  Atliko 104 pastoracines keliones už Italijos ribų.</vt:lpstr>
      <vt:lpstr>    1993 m. rugsėjo 4-8 dienomis popiežius Šv. Jonas Paulius II – asis lankėsi Lietuvoje, meldėsi Aušros Vartų koplyčioje, Šiluvoje, Kryžiaus kalne. Buvo pirmasis Popiežius aplankęs Lietuvą.</vt:lpstr>
      <vt:lpstr>  Popiežius Jonas Paulius II mirė 2005-04-02, sulaukęs 84 metų amžiaus, palaidotas Vatikano Šv. Petro bazilikoje.  2014 m. 04-27d. paskelbiamas šventuoju.</vt:lpstr>
      <vt:lpstr>O Švenčiausioji Trejybe, dėkojame Tau, kad Bažnyčiai padovanojai šventąjį Joną Paulių II-ąjį ir kad jame nušvito Tavo tėviškas švelnumas, Kristaus kryžiaus garbė ir meilės Dvasios švytėjimas. Jis parodė mums  šventumą kaip aukščiausią gyvenimo matą, leidžiantį pasiekti amžinąją bendrystę su Tavimi. Amen. </vt:lpstr>
      <vt:lpstr>Šventasis Jonas Paulius II- asis yra pasakęs:  „Dievas ateina pas mus per dalykus, kuriuos geriausiai pažįstame ir galime lengviausiai patikrinti – per mūsų kasdienio gyvenimo dalykus“.</vt:lpstr>
      <vt:lpstr>Ką aš galėčiau padaryti, kad tapčiau panašus į šį šventąjį?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Šv. Jonas Paulius II</dc:title>
  <dc:creator>Vilniaus arkivyskupijos Katechetikos centras</dc:creator>
  <cp:lastModifiedBy>Jelena L.</cp:lastModifiedBy>
  <cp:revision>10</cp:revision>
  <dcterms:created xsi:type="dcterms:W3CDTF">2020-10-06T14:17:12Z</dcterms:created>
  <dcterms:modified xsi:type="dcterms:W3CDTF">2020-10-15T17:41:57Z</dcterms:modified>
</cp:coreProperties>
</file>