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4" r:id="rId2"/>
    <p:sldId id="256" r:id="rId3"/>
    <p:sldId id="257" r:id="rId4"/>
    <p:sldId id="258" r:id="rId5"/>
    <p:sldId id="259"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7E08AA-9B14-4CF8-986D-AB641DEA3DFE}" type="datetimeFigureOut">
              <a:rPr lang="lt-LT" smtClean="0"/>
              <a:t>2020-04-28</a:t>
            </a:fld>
            <a:endParaRPr lang="lt-LT"/>
          </a:p>
        </p:txBody>
      </p:sp>
      <p:sp>
        <p:nvSpPr>
          <p:cNvPr id="5" name="Footer Placeholder 4"/>
          <p:cNvSpPr>
            <a:spLocks noGrp="1"/>
          </p:cNvSpPr>
          <p:nvPr>
            <p:ph type="ftr" sz="quarter" idx="11"/>
          </p:nvPr>
        </p:nvSpPr>
        <p:spPr>
          <a:xfrm>
            <a:off x="2416500" y="329307"/>
            <a:ext cx="4973915" cy="309201"/>
          </a:xfrm>
        </p:spPr>
        <p:txBody>
          <a:bodyPr/>
          <a:lstStyle/>
          <a:p>
            <a:endParaRPr lang="lt-LT"/>
          </a:p>
        </p:txBody>
      </p:sp>
      <p:sp>
        <p:nvSpPr>
          <p:cNvPr id="6" name="Slide Number Placeholder 5"/>
          <p:cNvSpPr>
            <a:spLocks noGrp="1"/>
          </p:cNvSpPr>
          <p:nvPr>
            <p:ph type="sldNum" sz="quarter" idx="12"/>
          </p:nvPr>
        </p:nvSpPr>
        <p:spPr>
          <a:xfrm>
            <a:off x="1437664" y="798973"/>
            <a:ext cx="811019" cy="503578"/>
          </a:xfrm>
        </p:spPr>
        <p:txBody>
          <a:bodyPr/>
          <a:lstStyle/>
          <a:p>
            <a:fld id="{A8854C42-1ACF-4C94-B8A3-2CF04107F1B8}" type="slidenum">
              <a:rPr lang="lt-LT" smtClean="0"/>
              <a:t>‹#›</a:t>
            </a:fld>
            <a:endParaRPr lang="lt-LT"/>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560544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7E08AA-9B14-4CF8-986D-AB641DEA3DFE}" type="datetimeFigureOut">
              <a:rPr lang="lt-LT" smtClean="0"/>
              <a:t>2020-04-28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854C42-1ACF-4C94-B8A3-2CF04107F1B8}" type="slidenum">
              <a:rPr lang="lt-LT" smtClean="0"/>
              <a:t>‹#›</a:t>
            </a:fld>
            <a:endParaRPr lang="lt-LT"/>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65660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7E08AA-9B14-4CF8-986D-AB641DEA3DFE}" type="datetimeFigureOut">
              <a:rPr lang="lt-LT" smtClean="0"/>
              <a:t>2020-04-28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854C42-1ACF-4C94-B8A3-2CF04107F1B8}" type="slidenum">
              <a:rPr lang="lt-LT" smtClean="0"/>
              <a:t>‹#›</a:t>
            </a:fld>
            <a:endParaRPr lang="lt-LT"/>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84772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7E08AA-9B14-4CF8-986D-AB641DEA3DFE}" type="datetimeFigureOut">
              <a:rPr lang="lt-LT" smtClean="0"/>
              <a:t>2020-04-28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854C42-1ACF-4C94-B8A3-2CF04107F1B8}" type="slidenum">
              <a:rPr lang="lt-LT" smtClean="0"/>
              <a:t>‹#›</a:t>
            </a:fld>
            <a:endParaRPr lang="lt-LT"/>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61811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7E08AA-9B14-4CF8-986D-AB641DEA3DFE}" type="datetimeFigureOut">
              <a:rPr lang="lt-LT" smtClean="0"/>
              <a:t>2020-04-28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A8854C42-1ACF-4C94-B8A3-2CF04107F1B8}" type="slidenum">
              <a:rPr lang="lt-LT" smtClean="0"/>
              <a:t>‹#›</a:t>
            </a:fld>
            <a:endParaRPr lang="lt-LT"/>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41930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7E08AA-9B14-4CF8-986D-AB641DEA3DFE}" type="datetimeFigureOut">
              <a:rPr lang="lt-LT" smtClean="0"/>
              <a:t>2020-04-28</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A8854C42-1ACF-4C94-B8A3-2CF04107F1B8}" type="slidenum">
              <a:rPr lang="lt-LT" smtClean="0"/>
              <a:t>‹#›</a:t>
            </a:fld>
            <a:endParaRPr lang="lt-LT"/>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09303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7E08AA-9B14-4CF8-986D-AB641DEA3DFE}" type="datetimeFigureOut">
              <a:rPr lang="lt-LT" smtClean="0"/>
              <a:t>2020-04-28</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A8854C42-1ACF-4C94-B8A3-2CF04107F1B8}" type="slidenum">
              <a:rPr lang="lt-LT" smtClean="0"/>
              <a:t>‹#›</a:t>
            </a:fld>
            <a:endParaRPr lang="lt-LT"/>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11896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7E08AA-9B14-4CF8-986D-AB641DEA3DFE}" type="datetimeFigureOut">
              <a:rPr lang="lt-LT" smtClean="0"/>
              <a:t>2020-04-28</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A8854C42-1ACF-4C94-B8A3-2CF04107F1B8}" type="slidenum">
              <a:rPr lang="lt-LT" smtClean="0"/>
              <a:t>‹#›</a:t>
            </a:fld>
            <a:endParaRPr lang="lt-LT"/>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61859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E08AA-9B14-4CF8-986D-AB641DEA3DFE}" type="datetimeFigureOut">
              <a:rPr lang="lt-LT" smtClean="0"/>
              <a:t>2020-04-28</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A8854C42-1ACF-4C94-B8A3-2CF04107F1B8}" type="slidenum">
              <a:rPr lang="lt-LT" smtClean="0"/>
              <a:t>‹#›</a:t>
            </a:fld>
            <a:endParaRPr lang="lt-LT"/>
          </a:p>
        </p:txBody>
      </p:sp>
    </p:spTree>
    <p:extLst>
      <p:ext uri="{BB962C8B-B14F-4D97-AF65-F5344CB8AC3E}">
        <p14:creationId xmlns:p14="http://schemas.microsoft.com/office/powerpoint/2010/main" val="109343136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57E08AA-9B14-4CF8-986D-AB641DEA3DFE}" type="datetimeFigureOut">
              <a:rPr lang="lt-LT" smtClean="0"/>
              <a:t>2020-04-28</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A8854C42-1ACF-4C94-B8A3-2CF04107F1B8}" type="slidenum">
              <a:rPr lang="lt-LT" smtClean="0"/>
              <a:t>‹#›</a:t>
            </a:fld>
            <a:endParaRPr lang="lt-LT"/>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6547341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A57E08AA-9B14-4CF8-986D-AB641DEA3DFE}" type="datetimeFigureOut">
              <a:rPr lang="lt-LT" smtClean="0"/>
              <a:t>2020-04-28</a:t>
            </a:fld>
            <a:endParaRPr lang="lt-LT"/>
          </a:p>
        </p:txBody>
      </p:sp>
      <p:sp>
        <p:nvSpPr>
          <p:cNvPr id="6" name="Footer Placeholder 5"/>
          <p:cNvSpPr>
            <a:spLocks noGrp="1"/>
          </p:cNvSpPr>
          <p:nvPr>
            <p:ph type="ftr" sz="quarter" idx="11"/>
          </p:nvPr>
        </p:nvSpPr>
        <p:spPr>
          <a:xfrm>
            <a:off x="1447382" y="318640"/>
            <a:ext cx="5541004" cy="320931"/>
          </a:xfrm>
        </p:spPr>
        <p:txBody>
          <a:bodyPr/>
          <a:lstStyle/>
          <a:p>
            <a:endParaRPr lang="lt-LT"/>
          </a:p>
        </p:txBody>
      </p:sp>
      <p:sp>
        <p:nvSpPr>
          <p:cNvPr id="7" name="Slide Number Placeholder 6"/>
          <p:cNvSpPr>
            <a:spLocks noGrp="1"/>
          </p:cNvSpPr>
          <p:nvPr>
            <p:ph type="sldNum" sz="quarter" idx="12"/>
          </p:nvPr>
        </p:nvSpPr>
        <p:spPr/>
        <p:txBody>
          <a:bodyPr/>
          <a:lstStyle/>
          <a:p>
            <a:fld id="{A8854C42-1ACF-4C94-B8A3-2CF04107F1B8}" type="slidenum">
              <a:rPr lang="lt-LT" smtClean="0"/>
              <a:t>‹#›</a:t>
            </a:fld>
            <a:endParaRPr lang="lt-LT"/>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98096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57E08AA-9B14-4CF8-986D-AB641DEA3DFE}" type="datetimeFigureOut">
              <a:rPr lang="lt-LT" smtClean="0"/>
              <a:t>2020-04-28</a:t>
            </a:fld>
            <a:endParaRPr lang="lt-LT"/>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8854C42-1ACF-4C94-B8A3-2CF04107F1B8}" type="slidenum">
              <a:rPr lang="lt-LT" smtClean="0"/>
              <a:t>‹#›</a:t>
            </a:fld>
            <a:endParaRPr lang="lt-LT"/>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84973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jotvingiai.alytus.lm.lt/images/pdf/Sofijos_pasaulis.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AC863-B273-46D0-B71E-53915D5AA72E}"/>
              </a:ext>
            </a:extLst>
          </p:cNvPr>
          <p:cNvSpPr>
            <a:spLocks noGrp="1"/>
          </p:cNvSpPr>
          <p:nvPr>
            <p:ph type="ctrTitle"/>
          </p:nvPr>
        </p:nvSpPr>
        <p:spPr>
          <a:xfrm>
            <a:off x="330926" y="2596264"/>
            <a:ext cx="11181805" cy="2585336"/>
          </a:xfrm>
        </p:spPr>
        <p:txBody>
          <a:bodyPr>
            <a:normAutofit fontScale="90000"/>
          </a:bodyPr>
          <a:lstStyle/>
          <a:p>
            <a:pPr algn="ctr"/>
            <a:r>
              <a:rPr lang="lt-LT" dirty="0" smtClean="0">
                <a:latin typeface="Times New Roman" panose="02020603050405020304" pitchFamily="18" charset="0"/>
                <a:cs typeface="Times New Roman" panose="02020603050405020304" pitchFamily="18" charset="0"/>
              </a:rPr>
              <a:t>III-IV klasių </a:t>
            </a:r>
            <a:br>
              <a:rPr lang="lt-LT" dirty="0" smtClean="0">
                <a:latin typeface="Times New Roman" panose="02020603050405020304" pitchFamily="18" charset="0"/>
                <a:cs typeface="Times New Roman" panose="02020603050405020304" pitchFamily="18" charset="0"/>
              </a:rPr>
            </a:br>
            <a:r>
              <a:rPr lang="lt-LT" dirty="0" smtClean="0">
                <a:latin typeface="Times New Roman" panose="02020603050405020304" pitchFamily="18" charset="0"/>
                <a:cs typeface="Times New Roman" panose="02020603050405020304" pitchFamily="18" charset="0"/>
              </a:rPr>
              <a:t>etikos</a:t>
            </a:r>
            <a:br>
              <a:rPr lang="lt-LT" dirty="0" smtClean="0">
                <a:latin typeface="Times New Roman" panose="02020603050405020304" pitchFamily="18" charset="0"/>
                <a:cs typeface="Times New Roman" panose="02020603050405020304" pitchFamily="18" charset="0"/>
              </a:rPr>
            </a:br>
            <a:r>
              <a:rPr lang="lt-LT" dirty="0" smtClean="0">
                <a:latin typeface="Times New Roman" panose="02020603050405020304" pitchFamily="18" charset="0"/>
                <a:cs typeface="Times New Roman" panose="02020603050405020304" pitchFamily="18" charset="0"/>
              </a:rPr>
              <a:t>nuotolinio </a:t>
            </a:r>
            <a:r>
              <a:rPr lang="lt-LT" dirty="0">
                <a:latin typeface="Times New Roman" panose="02020603050405020304" pitchFamily="18" charset="0"/>
                <a:cs typeface="Times New Roman" panose="02020603050405020304" pitchFamily="18" charset="0"/>
              </a:rPr>
              <a:t>mokymosi užduotys</a:t>
            </a:r>
            <a:endParaRPr lang="lt-L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354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ntrinis pavadinimas 2">
            <a:extLst>
              <a:ext uri="{FF2B5EF4-FFF2-40B4-BE49-F238E27FC236}">
                <a16:creationId xmlns:a16="http://schemas.microsoft.com/office/drawing/2014/main" id="{4EEDF20A-F857-412E-B9D3-96EA58537E45}"/>
              </a:ext>
            </a:extLst>
          </p:cNvPr>
          <p:cNvSpPr>
            <a:spLocks noGrp="1"/>
          </p:cNvSpPr>
          <p:nvPr>
            <p:ph type="subTitle" idx="1"/>
          </p:nvPr>
        </p:nvSpPr>
        <p:spPr>
          <a:xfrm>
            <a:off x="2092171" y="825623"/>
            <a:ext cx="9144000" cy="4856086"/>
          </a:xfrm>
        </p:spPr>
        <p:txBody>
          <a:bodyPr anchor="ctr">
            <a:normAutofit fontScale="62500" lnSpcReduction="20000"/>
          </a:bodyPr>
          <a:lstStyle/>
          <a:p>
            <a:pPr algn="ctr"/>
            <a:endParaRPr lang="lt-LT"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pPr marL="342900" indent="-342900" algn="ctr">
              <a:buAutoNum type="arabicPeriod"/>
            </a:pPr>
            <a:r>
              <a:rPr lang="lt-LT" sz="2800" b="1" dirty="0" smtClean="0">
                <a:latin typeface="Times New Roman" panose="02020603050405020304" pitchFamily="18" charset="0"/>
                <a:cs typeface="Times New Roman" panose="02020603050405020304" pitchFamily="18" charset="0"/>
              </a:rPr>
              <a:t>Pirma užduotis </a:t>
            </a:r>
          </a:p>
          <a:p>
            <a:pPr algn="ctr"/>
            <a:r>
              <a:rPr lang="lt-LT" sz="2800" b="1" dirty="0" smtClean="0">
                <a:latin typeface="Times New Roman" panose="02020603050405020304" pitchFamily="18" charset="0"/>
                <a:cs typeface="Times New Roman" panose="02020603050405020304" pitchFamily="18" charset="0"/>
              </a:rPr>
              <a:t>AR </a:t>
            </a:r>
            <a:r>
              <a:rPr lang="lt-LT" sz="2800" b="1" dirty="0">
                <a:latin typeface="Times New Roman" panose="02020603050405020304" pitchFamily="18" charset="0"/>
                <a:cs typeface="Times New Roman" panose="02020603050405020304" pitchFamily="18" charset="0"/>
              </a:rPr>
              <a:t>PRITARIATE CITATOS MINTIMS? PAGRĮSKITE SAVO NUOMONĘ.</a:t>
            </a:r>
          </a:p>
          <a:p>
            <a:pPr algn="ctr"/>
            <a:r>
              <a:rPr lang="lt-LT" sz="2800" b="1" dirty="0">
                <a:latin typeface="Times New Roman" panose="02020603050405020304" pitchFamily="18" charset="0"/>
                <a:cs typeface="Times New Roman" panose="02020603050405020304" pitchFamily="18" charset="0"/>
              </a:rPr>
              <a:t>(iki 70 žodžių</a:t>
            </a:r>
            <a:r>
              <a:rPr lang="lt-LT" sz="2800" b="1" dirty="0" smtClean="0">
                <a:latin typeface="Times New Roman" panose="02020603050405020304" pitchFamily="18" charset="0"/>
                <a:cs typeface="Times New Roman" panose="02020603050405020304" pitchFamily="18" charset="0"/>
              </a:rPr>
              <a:t>)</a:t>
            </a:r>
            <a:endParaRPr lang="lt-LT" sz="2800"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pPr algn="ctr"/>
            <a:r>
              <a:rPr lang="lt-LT" sz="2900" dirty="0">
                <a:latin typeface="Times New Roman" panose="02020603050405020304" pitchFamily="18" charset="0"/>
                <a:cs typeface="Times New Roman" panose="02020603050405020304" pitchFamily="18" charset="0"/>
              </a:rPr>
              <a:t>,, Netikėkite tais, kurie jums sakys, kad jaunystė yra skirta pasilinksminimams. Ne malonumams ji skirta, o didvyriškumui. Nes jaunas žmogus turi būti didvyriškas, kad atlaikytų prieš jį supančias pagundas.“ </a:t>
            </a:r>
            <a:r>
              <a:rPr lang="lt-LT" sz="2900" dirty="0" err="1">
                <a:latin typeface="Times New Roman" panose="02020603050405020304" pitchFamily="18" charset="0"/>
                <a:cs typeface="Times New Roman" panose="02020603050405020304" pitchFamily="18" charset="0"/>
              </a:rPr>
              <a:t>Paul</a:t>
            </a:r>
            <a:r>
              <a:rPr lang="lt-LT" sz="2900" dirty="0">
                <a:latin typeface="Times New Roman" panose="02020603050405020304" pitchFamily="18" charset="0"/>
                <a:cs typeface="Times New Roman" panose="02020603050405020304" pitchFamily="18" charset="0"/>
              </a:rPr>
              <a:t> </a:t>
            </a:r>
            <a:r>
              <a:rPr lang="lt-LT" sz="2900" dirty="0" err="1">
                <a:latin typeface="Times New Roman" panose="02020603050405020304" pitchFamily="18" charset="0"/>
                <a:cs typeface="Times New Roman" panose="02020603050405020304" pitchFamily="18" charset="0"/>
              </a:rPr>
              <a:t>Claudel</a:t>
            </a:r>
            <a:r>
              <a:rPr lang="lt-LT" sz="2900" dirty="0">
                <a:latin typeface="Times New Roman" panose="02020603050405020304" pitchFamily="18" charset="0"/>
                <a:cs typeface="Times New Roman" panose="02020603050405020304" pitchFamily="18" charset="0"/>
              </a:rPr>
              <a:t> </a:t>
            </a:r>
            <a:endParaRPr lang="lt-LT" sz="2900" dirty="0" smtClean="0">
              <a:latin typeface="Times New Roman" panose="02020603050405020304" pitchFamily="18" charset="0"/>
              <a:cs typeface="Times New Roman" panose="02020603050405020304" pitchFamily="18" charset="0"/>
            </a:endParaRPr>
          </a:p>
          <a:p>
            <a:pPr algn="ctr"/>
            <a:r>
              <a:rPr lang="lt-LT" sz="29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lt-LT" sz="2600" u="sng" cap="none"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prieš atsakydami išsiaiškinkite didvyriškumo sąvokos reikšmę</a:t>
            </a:r>
            <a:r>
              <a:rPr lang="lt-LT" sz="29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lt-LT" sz="2900"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lt-LT" sz="2900" dirty="0"/>
          </a:p>
        </p:txBody>
      </p:sp>
    </p:spTree>
    <p:extLst>
      <p:ext uri="{BB962C8B-B14F-4D97-AF65-F5344CB8AC3E}">
        <p14:creationId xmlns:p14="http://schemas.microsoft.com/office/powerpoint/2010/main" val="1083738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CB586F85-D142-4C77-99FA-FFE1E72904DC}"/>
              </a:ext>
            </a:extLst>
          </p:cNvPr>
          <p:cNvSpPr>
            <a:spLocks noGrp="1"/>
          </p:cNvSpPr>
          <p:nvPr>
            <p:ph idx="1"/>
          </p:nvPr>
        </p:nvSpPr>
        <p:spPr>
          <a:xfrm>
            <a:off x="159799" y="239697"/>
            <a:ext cx="11904954" cy="6001305"/>
          </a:xfrm>
        </p:spPr>
        <p:txBody>
          <a:bodyPr>
            <a:normAutofit/>
          </a:bodyPr>
          <a:lstStyle/>
          <a:p>
            <a:pPr algn="ctr"/>
            <a:r>
              <a:rPr lang="lt-LT" sz="2300" b="1" dirty="0">
                <a:latin typeface="Times New Roman" panose="02020603050405020304" pitchFamily="18" charset="0"/>
                <a:cs typeface="Times New Roman" panose="02020603050405020304" pitchFamily="18" charset="0"/>
              </a:rPr>
              <a:t>2. UŽDUOTIS : REMDAMIESI I.KANTO PAREIGOS ETIKA, SUKURKITE KLASIKINĘ, ETINĘ AR MORALINĘ DILEMĄ IR PARAŠYKITE JOS SPRENDIMO </a:t>
            </a:r>
            <a:r>
              <a:rPr lang="lt-LT" sz="2300" b="1" dirty="0" smtClean="0">
                <a:latin typeface="Times New Roman" panose="02020603050405020304" pitchFamily="18" charset="0"/>
                <a:cs typeface="Times New Roman" panose="02020603050405020304" pitchFamily="18" charset="0"/>
              </a:rPr>
              <a:t>BŪDUS</a:t>
            </a:r>
          </a:p>
          <a:p>
            <a:pPr algn="ctr"/>
            <a:endParaRPr lang="lt-LT" sz="2300" b="1" dirty="0">
              <a:latin typeface="Times New Roman" panose="02020603050405020304" pitchFamily="18" charset="0"/>
              <a:cs typeface="Times New Roman" panose="02020603050405020304" pitchFamily="18" charset="0"/>
            </a:endParaRPr>
          </a:p>
          <a:p>
            <a:pPr algn="ctr"/>
            <a:r>
              <a:rPr lang="lt-LT" sz="2300" b="1" dirty="0">
                <a:latin typeface="Times New Roman" panose="02020603050405020304" pitchFamily="18" charset="0"/>
                <a:cs typeface="Times New Roman" panose="02020603050405020304" pitchFamily="18" charset="0"/>
              </a:rPr>
              <a:t>(NUO 100 IKI 200 ŽODŽIŲ</a:t>
            </a:r>
            <a:r>
              <a:rPr lang="lt-LT" sz="2300" b="1" dirty="0" smtClean="0">
                <a:latin typeface="Times New Roman" panose="02020603050405020304" pitchFamily="18" charset="0"/>
                <a:cs typeface="Times New Roman" panose="02020603050405020304" pitchFamily="18" charset="0"/>
              </a:rPr>
              <a:t>)</a:t>
            </a:r>
            <a:endParaRPr lang="lt-LT" b="1" dirty="0">
              <a:latin typeface="Times New Roman" panose="02020603050405020304" pitchFamily="18" charset="0"/>
              <a:cs typeface="Times New Roman" panose="02020603050405020304" pitchFamily="18" charset="0"/>
            </a:endParaRPr>
          </a:p>
          <a:p>
            <a:pPr algn="ctr"/>
            <a:endParaRPr lang="lt-LT" b="1" dirty="0">
              <a:latin typeface="Times New Roman" panose="02020603050405020304" pitchFamily="18" charset="0"/>
              <a:cs typeface="Times New Roman" panose="02020603050405020304" pitchFamily="18" charset="0"/>
            </a:endParaRPr>
          </a:p>
          <a:p>
            <a:r>
              <a:rPr lang="lt-LT" dirty="0" smtClean="0">
                <a:latin typeface="Times New Roman" panose="02020603050405020304" pitchFamily="18" charset="0"/>
                <a:cs typeface="Times New Roman" panose="02020603050405020304" pitchFamily="18" charset="0"/>
              </a:rPr>
              <a:t>Galite </a:t>
            </a:r>
            <a:r>
              <a:rPr lang="lt-LT" dirty="0">
                <a:latin typeface="Times New Roman" panose="02020603050405020304" pitchFamily="18" charset="0"/>
                <a:cs typeface="Times New Roman" panose="02020603050405020304" pitchFamily="18" charset="0"/>
              </a:rPr>
              <a:t>pasinaudoti filosofo tekstu, kurį turite ir iš šios knygos tekstu kuris yra </a:t>
            </a:r>
            <a:r>
              <a:rPr lang="lt-LT" u="sng" dirty="0">
                <a:latin typeface="Times New Roman" panose="02020603050405020304" pitchFamily="18" charset="0"/>
                <a:cs typeface="Times New Roman" panose="02020603050405020304" pitchFamily="18" charset="0"/>
              </a:rPr>
              <a:t>252-266 puslapiuose </a:t>
            </a:r>
            <a:r>
              <a:rPr lang="lt-LT" u="sng" dirty="0">
                <a:latin typeface="Times New Roman" panose="02020603050405020304" pitchFamily="18" charset="0"/>
                <a:cs typeface="Times New Roman" panose="02020603050405020304" pitchFamily="18" charset="0"/>
                <a:hlinkClick r:id="rId2"/>
              </a:rPr>
              <a:t>http://</a:t>
            </a:r>
            <a:r>
              <a:rPr lang="lt-LT" u="sng" dirty="0" smtClean="0">
                <a:latin typeface="Times New Roman" panose="02020603050405020304" pitchFamily="18" charset="0"/>
                <a:cs typeface="Times New Roman" panose="02020603050405020304" pitchFamily="18" charset="0"/>
                <a:hlinkClick r:id="rId2"/>
              </a:rPr>
              <a:t>www.jotvingiai.alytus.lm.lt/images/pdf/Sofijos_pasaulis.pdf</a:t>
            </a:r>
            <a:r>
              <a:rPr lang="lt-LT" u="sng" dirty="0" smtClean="0">
                <a:latin typeface="Times New Roman" panose="02020603050405020304" pitchFamily="18" charset="0"/>
                <a:cs typeface="Times New Roman" panose="02020603050405020304" pitchFamily="18" charset="0"/>
              </a:rPr>
              <a:t>  </a:t>
            </a:r>
            <a:r>
              <a:rPr lang="lt-LT" dirty="0" smtClean="0">
                <a:latin typeface="Times New Roman" panose="02020603050405020304" pitchFamily="18" charset="0"/>
                <a:cs typeface="Times New Roman" panose="02020603050405020304" pitchFamily="18" charset="0"/>
              </a:rPr>
              <a:t>arba naudokitės savo turime medžiaga iš pamokų. </a:t>
            </a:r>
            <a:endParaRPr lang="lt-LT" dirty="0">
              <a:latin typeface="Times New Roman" panose="02020603050405020304" pitchFamily="18" charset="0"/>
              <a:cs typeface="Times New Roman" panose="02020603050405020304" pitchFamily="18" charset="0"/>
            </a:endParaRPr>
          </a:p>
          <a:p>
            <a:r>
              <a:rPr lang="lt-LT" dirty="0" smtClean="0">
                <a:latin typeface="Times New Roman" panose="02020603050405020304" pitchFamily="18" charset="0"/>
                <a:cs typeface="Times New Roman" panose="02020603050405020304" pitchFamily="18" charset="0"/>
              </a:rPr>
              <a:t>Kaip </a:t>
            </a:r>
            <a:r>
              <a:rPr lang="lt-LT" dirty="0">
                <a:latin typeface="Times New Roman" panose="02020603050405020304" pitchFamily="18" charset="0"/>
                <a:cs typeface="Times New Roman" panose="02020603050405020304" pitchFamily="18" charset="0"/>
              </a:rPr>
              <a:t>aiškiau ir lengviau parašyti dilemą padės ši nuoroda </a:t>
            </a:r>
            <a:r>
              <a:rPr lang="lt-LT" u="sng" dirty="0">
                <a:latin typeface="Times New Roman" panose="02020603050405020304" pitchFamily="18" charset="0"/>
                <a:cs typeface="Times New Roman" panose="02020603050405020304" pitchFamily="18" charset="0"/>
              </a:rPr>
              <a:t>https://www.storyboardthat.com/lt/articles/e/dilema. </a:t>
            </a:r>
            <a:endParaRPr lang="lt-LT" dirty="0">
              <a:latin typeface="Times New Roman" panose="02020603050405020304" pitchFamily="18" charset="0"/>
              <a:cs typeface="Times New Roman" panose="02020603050405020304" pitchFamily="18" charset="0"/>
            </a:endParaRPr>
          </a:p>
          <a:p>
            <a:endParaRPr lang="lt-LT" dirty="0"/>
          </a:p>
        </p:txBody>
      </p:sp>
    </p:spTree>
    <p:extLst>
      <p:ext uri="{BB962C8B-B14F-4D97-AF65-F5344CB8AC3E}">
        <p14:creationId xmlns:p14="http://schemas.microsoft.com/office/powerpoint/2010/main" val="2050529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C4630E31-EBE8-4075-8C58-8B5A90642D09}"/>
              </a:ext>
            </a:extLst>
          </p:cNvPr>
          <p:cNvSpPr>
            <a:spLocks noGrp="1"/>
          </p:cNvSpPr>
          <p:nvPr>
            <p:ph idx="1"/>
          </p:nvPr>
        </p:nvSpPr>
        <p:spPr>
          <a:xfrm>
            <a:off x="355107" y="514906"/>
            <a:ext cx="10699747" cy="4951440"/>
          </a:xfrm>
        </p:spPr>
        <p:txBody>
          <a:bodyPr>
            <a:normAutofit fontScale="92500"/>
          </a:bodyPr>
          <a:lstStyle/>
          <a:p>
            <a:pPr algn="ctr"/>
            <a:r>
              <a:rPr lang="lt-LT" b="1" dirty="0">
                <a:latin typeface="Times New Roman" panose="02020603050405020304" pitchFamily="18" charset="0"/>
                <a:cs typeface="Times New Roman" panose="02020603050405020304" pitchFamily="18" charset="0"/>
              </a:rPr>
              <a:t>2.1 NURODYKITE GALIMUS MORALINĖS DILEMOS SPRENDIMO BŪDUS, APIBRĖŽKITE JUMS ASMENIŠKAI PRIIMTINIAUSIĄ ELGESIO BŪDĄ IR GALIMAS JO PASEKMES.</a:t>
            </a:r>
          </a:p>
          <a:p>
            <a:pPr algn="ctr"/>
            <a:endParaRPr lang="lt-LT" b="1" dirty="0">
              <a:latin typeface="Times New Roman" panose="02020603050405020304" pitchFamily="18" charset="0"/>
              <a:cs typeface="Times New Roman" panose="02020603050405020304" pitchFamily="18" charset="0"/>
            </a:endParaRPr>
          </a:p>
          <a:p>
            <a:r>
              <a:rPr lang="lt-LT" dirty="0">
                <a:latin typeface="Times New Roman" panose="02020603050405020304" pitchFamily="18" charset="0"/>
                <a:cs typeface="Times New Roman" panose="02020603050405020304" pitchFamily="18" charset="0"/>
              </a:rPr>
              <a:t>Žemiau punktuose 1-6 aptariami klausimai laisva forma arba kaip jums patogiau. </a:t>
            </a:r>
            <a:r>
              <a:rPr lang="lt-LT" u="sng" dirty="0">
                <a:latin typeface="Times New Roman" panose="02020603050405020304" pitchFamily="18" charset="0"/>
                <a:cs typeface="Times New Roman" panose="02020603050405020304" pitchFamily="18" charset="0"/>
              </a:rPr>
              <a:t>(iki 200 žodžių)</a:t>
            </a:r>
          </a:p>
          <a:p>
            <a:r>
              <a:rPr lang="lt-LT" b="1" dirty="0">
                <a:latin typeface="Times New Roman" panose="02020603050405020304" pitchFamily="18" charset="0"/>
                <a:cs typeface="Times New Roman" panose="02020603050405020304" pitchFamily="18" charset="0"/>
              </a:rPr>
              <a:t>1. </a:t>
            </a:r>
            <a:r>
              <a:rPr lang="lt-LT" dirty="0">
                <a:latin typeface="Times New Roman" panose="02020603050405020304" pitchFamily="18" charset="0"/>
                <a:cs typeface="Times New Roman" panose="02020603050405020304" pitchFamily="18" charset="0"/>
              </a:rPr>
              <a:t>Įvardinkite, kokios dorinės ir etinės vertybės slypi šioje dilemoje.</a:t>
            </a:r>
          </a:p>
          <a:p>
            <a:r>
              <a:rPr lang="lt-LT" b="1" dirty="0">
                <a:latin typeface="Times New Roman" panose="02020603050405020304" pitchFamily="18" charset="0"/>
                <a:cs typeface="Times New Roman" panose="02020603050405020304" pitchFamily="18" charset="0"/>
              </a:rPr>
              <a:t>2. </a:t>
            </a:r>
            <a:r>
              <a:rPr lang="lt-LT" dirty="0">
                <a:latin typeface="Times New Roman" panose="02020603050405020304" pitchFamily="18" charset="0"/>
                <a:cs typeface="Times New Roman" panose="02020603050405020304" pitchFamily="18" charset="0"/>
              </a:rPr>
              <a:t>Koks yra atsakymas į dilemoje pateiktą klausimą, kokį sprendimą siūlote rinktis?</a:t>
            </a:r>
          </a:p>
          <a:p>
            <a:r>
              <a:rPr lang="lt-LT" b="1" dirty="0">
                <a:latin typeface="Times New Roman" panose="02020603050405020304" pitchFamily="18" charset="0"/>
                <a:cs typeface="Times New Roman" panose="02020603050405020304" pitchFamily="18" charset="0"/>
              </a:rPr>
              <a:t>3. </a:t>
            </a:r>
            <a:r>
              <a:rPr lang="lt-LT" dirty="0">
                <a:latin typeface="Times New Roman" panose="02020603050405020304" pitchFamily="18" charset="0"/>
                <a:cs typeface="Times New Roman" panose="02020603050405020304" pitchFamily="18" charset="0"/>
              </a:rPr>
              <a:t>Aprašykite savo mąstymo procesą: kokios mintys kilo pirmiausia?</a:t>
            </a:r>
          </a:p>
          <a:p>
            <a:r>
              <a:rPr lang="lt-LT" b="1" dirty="0">
                <a:latin typeface="Times New Roman" panose="02020603050405020304" pitchFamily="18" charset="0"/>
                <a:cs typeface="Times New Roman" panose="02020603050405020304" pitchFamily="18" charset="0"/>
              </a:rPr>
              <a:t>4. </a:t>
            </a:r>
            <a:r>
              <a:rPr lang="lt-LT" dirty="0">
                <a:latin typeface="Times New Roman" panose="02020603050405020304" pitchFamily="18" charset="0"/>
                <a:cs typeface="Times New Roman" panose="02020603050405020304" pitchFamily="18" charset="0"/>
              </a:rPr>
              <a:t>Ar giliau pagalvojus jos pasikeitė? Jei pasikeitė, tai kaip ir kodėl?</a:t>
            </a:r>
          </a:p>
          <a:p>
            <a:r>
              <a:rPr lang="lt-LT" b="1" dirty="0">
                <a:latin typeface="Times New Roman" panose="02020603050405020304" pitchFamily="18" charset="0"/>
                <a:cs typeface="Times New Roman" panose="02020603050405020304" pitchFamily="18" charset="0"/>
              </a:rPr>
              <a:t>5. </a:t>
            </a:r>
            <a:r>
              <a:rPr lang="lt-LT" dirty="0">
                <a:latin typeface="Times New Roman" panose="02020603050405020304" pitchFamily="18" charset="0"/>
                <a:cs typeface="Times New Roman" panose="02020603050405020304" pitchFamily="18" charset="0"/>
              </a:rPr>
              <a:t>Kodėl pasirinkote būtent tokį galutinį sprendimą?</a:t>
            </a:r>
          </a:p>
          <a:p>
            <a:r>
              <a:rPr lang="lt-LT" b="1" dirty="0">
                <a:latin typeface="Times New Roman" panose="02020603050405020304" pitchFamily="18" charset="0"/>
                <a:cs typeface="Times New Roman" panose="02020603050405020304" pitchFamily="18" charset="0"/>
              </a:rPr>
              <a:t>6. </a:t>
            </a:r>
            <a:r>
              <a:rPr lang="lt-LT" dirty="0">
                <a:latin typeface="Times New Roman" panose="02020603050405020304" pitchFamily="18" charset="0"/>
                <a:cs typeface="Times New Roman" panose="02020603050405020304" pitchFamily="18" charset="0"/>
              </a:rPr>
              <a:t>Kokias pasekmes sukels pasirinktas elgesys. Pateikite argumentų, kodėl būtent toks sprendimas tau atrodo tinkamiausias?</a:t>
            </a:r>
          </a:p>
          <a:p>
            <a:endParaRPr lang="lt-LT" dirty="0"/>
          </a:p>
        </p:txBody>
      </p:sp>
    </p:spTree>
    <p:extLst>
      <p:ext uri="{BB962C8B-B14F-4D97-AF65-F5344CB8AC3E}">
        <p14:creationId xmlns:p14="http://schemas.microsoft.com/office/powerpoint/2010/main" val="127873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09145CCA-5797-4F48-9447-F479177506DB}"/>
              </a:ext>
            </a:extLst>
          </p:cNvPr>
          <p:cNvSpPr>
            <a:spLocks noGrp="1"/>
          </p:cNvSpPr>
          <p:nvPr>
            <p:ph idx="1"/>
          </p:nvPr>
        </p:nvSpPr>
        <p:spPr>
          <a:xfrm>
            <a:off x="435006" y="692458"/>
            <a:ext cx="10972799" cy="5078027"/>
          </a:xfrm>
        </p:spPr>
        <p:txBody>
          <a:bodyPr>
            <a:normAutofit fontScale="92500" lnSpcReduction="10000"/>
          </a:bodyPr>
          <a:lstStyle/>
          <a:p>
            <a:pPr algn="ctr"/>
            <a:r>
              <a:rPr lang="lt-LT" b="1" dirty="0">
                <a:latin typeface="Times New Roman" panose="02020603050405020304" pitchFamily="18" charset="0"/>
                <a:cs typeface="Times New Roman" panose="02020603050405020304" pitchFamily="18" charset="0"/>
              </a:rPr>
              <a:t>2.2 IŠSIRINKITE VIENĄ I. KANTO SENTENCIJŲ, KURI, TAVO MANYMU, LABIAUSIAI ATITINKA JŪSŲ PASIRINKTĄ MORALINĖS DILEMOS SPRENDIMĄ.</a:t>
            </a:r>
          </a:p>
          <a:p>
            <a:r>
              <a:rPr lang="lt-LT" dirty="0">
                <a:solidFill>
                  <a:srgbClr val="FF0000"/>
                </a:solidFill>
                <a:latin typeface="Times New Roman" panose="02020603050405020304" pitchFamily="18" charset="0"/>
                <a:cs typeface="Times New Roman" panose="02020603050405020304" pitchFamily="18" charset="0"/>
              </a:rPr>
              <a:t>MORALINĖS DILEMOS PAVYZDŽIAI:</a:t>
            </a:r>
          </a:p>
          <a:p>
            <a:r>
              <a:rPr lang="lt-LT" u="sng" dirty="0">
                <a:latin typeface="Times New Roman" panose="02020603050405020304" pitchFamily="18" charset="0"/>
                <a:cs typeface="Times New Roman" panose="02020603050405020304" pitchFamily="18" charset="0"/>
              </a:rPr>
              <a:t>I moralinė dilema:</a:t>
            </a:r>
          </a:p>
          <a:p>
            <a:r>
              <a:rPr lang="lt-LT" dirty="0">
                <a:latin typeface="Times New Roman" panose="02020603050405020304" pitchFamily="18" charset="0"/>
                <a:cs typeface="Times New Roman" panose="02020603050405020304" pitchFamily="18" charset="0"/>
              </a:rPr>
              <a:t>Įsivaizduokite, kad esate jauna mergina, 1941 metų birželio 14-tosios sovietinių represijų auka. Birželio 13 – </a:t>
            </a:r>
            <a:r>
              <a:rPr lang="lt-LT" dirty="0" err="1">
                <a:latin typeface="Times New Roman" panose="02020603050405020304" pitchFamily="18" charset="0"/>
                <a:cs typeface="Times New Roman" panose="02020603050405020304" pitchFamily="18" charset="0"/>
              </a:rPr>
              <a:t>ąją</a:t>
            </a:r>
            <a:r>
              <a:rPr lang="lt-LT" dirty="0">
                <a:latin typeface="Times New Roman" panose="02020603050405020304" pitchFamily="18" charset="0"/>
                <a:cs typeface="Times New Roman" panose="02020603050405020304" pitchFamily="18" charset="0"/>
              </a:rPr>
              <a:t> pagimdėte sveiką berniuką, jūs ir jūsų sūnus vis dar ligoninėje. Birželio keturioliktosios naktį į ligoninę įsiveržę „enkavedistai“ susiranda jus, praneša, kad esate sąrašuose ir privalote nedelsiant susiruošti. Vienas jaunas „enkavedistas“ pasigaili jūsų ir jums pasako, kad vaikas turi nedaug vilčių išgyventi kelionėje, ir siūlo vaiko atsisakyti. Galite palikti vaiką ligoninėje, gal jį pasiims nepažįstami žmonės ir užaugins. Jūsų vyras, žurnalistas ir universiteto dėstytojas – aršus </a:t>
            </a:r>
            <a:r>
              <a:rPr lang="lt-LT" dirty="0" err="1">
                <a:latin typeface="Times New Roman" panose="02020603050405020304" pitchFamily="18" charset="0"/>
                <a:cs typeface="Times New Roman" panose="02020603050405020304" pitchFamily="18" charset="0"/>
              </a:rPr>
              <a:t>antisovietas</a:t>
            </a:r>
            <a:r>
              <a:rPr lang="lt-LT" dirty="0">
                <a:latin typeface="Times New Roman" panose="02020603050405020304" pitchFamily="18" charset="0"/>
                <a:cs typeface="Times New Roman" panose="02020603050405020304" pitchFamily="18" charset="0"/>
              </a:rPr>
              <a:t>, jau kelias paras jo nematėte - ko gero, jis jau represuotas.</a:t>
            </a:r>
          </a:p>
          <a:p>
            <a:r>
              <a:rPr lang="lt-LT" dirty="0">
                <a:latin typeface="Times New Roman" panose="02020603050405020304" pitchFamily="18" charset="0"/>
                <a:cs typeface="Times New Roman" panose="02020603050405020304" pitchFamily="18" charset="0"/>
              </a:rPr>
              <a:t>Ką darote su savo naujagimiu sūnumi: vežatės kartu, nežinodama, ar jam (ir jums) bus tinkamos sąlygos išgyvenimui, ar, galbūt, suteiksite jam saugų gyvenimą svetimoje šeimoje, nežinodama, ar kada nors jį išvysite ir kokiu žmogumi jis užaugs.</a:t>
            </a:r>
          </a:p>
          <a:p>
            <a:endParaRPr lang="lt-LT" dirty="0"/>
          </a:p>
        </p:txBody>
      </p:sp>
    </p:spTree>
    <p:extLst>
      <p:ext uri="{BB962C8B-B14F-4D97-AF65-F5344CB8AC3E}">
        <p14:creationId xmlns:p14="http://schemas.microsoft.com/office/powerpoint/2010/main" val="718510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a:extLst>
              <a:ext uri="{FF2B5EF4-FFF2-40B4-BE49-F238E27FC236}">
                <a16:creationId xmlns:a16="http://schemas.microsoft.com/office/drawing/2014/main" id="{2FE41EE5-91A3-497F-ADA5-855C07803D20}"/>
              </a:ext>
            </a:extLst>
          </p:cNvPr>
          <p:cNvSpPr>
            <a:spLocks noGrp="1"/>
          </p:cNvSpPr>
          <p:nvPr>
            <p:ph idx="1"/>
          </p:nvPr>
        </p:nvSpPr>
        <p:spPr>
          <a:xfrm>
            <a:off x="79899" y="124286"/>
            <a:ext cx="12112101" cy="6733713"/>
          </a:xfrm>
        </p:spPr>
        <p:txBody>
          <a:bodyPr>
            <a:noAutofit/>
          </a:bodyPr>
          <a:lstStyle/>
          <a:p>
            <a:pPr algn="ctr"/>
            <a:r>
              <a:rPr lang="lt-LT" sz="2000" b="1" dirty="0">
                <a:latin typeface="Times New Roman" panose="02020603050405020304" pitchFamily="18" charset="0"/>
                <a:cs typeface="Times New Roman" panose="02020603050405020304" pitchFamily="18" charset="0"/>
              </a:rPr>
              <a:t>3. UŽDUOTIS : PERSKAITYKITE JTO "VISUOTINĘ ŽMOGAUS TEISIŲ DEKLARACIJĄ": </a:t>
            </a:r>
            <a:endParaRPr lang="lt-LT" sz="2000" b="1" dirty="0" smtClean="0">
              <a:latin typeface="Times New Roman" panose="02020603050405020304" pitchFamily="18" charset="0"/>
              <a:cs typeface="Times New Roman" panose="02020603050405020304" pitchFamily="18" charset="0"/>
            </a:endParaRPr>
          </a:p>
          <a:p>
            <a:pPr algn="ctr"/>
            <a:r>
              <a:rPr lang="lt-LT" sz="2000" b="1" dirty="0" smtClean="0">
                <a:latin typeface="Times New Roman" panose="02020603050405020304" pitchFamily="18" charset="0"/>
                <a:cs typeface="Times New Roman" panose="02020603050405020304" pitchFamily="18" charset="0"/>
              </a:rPr>
              <a:t>https</a:t>
            </a:r>
            <a:r>
              <a:rPr lang="lt-LT" sz="2000" b="1" dirty="0">
                <a:latin typeface="Times New Roman" panose="02020603050405020304" pitchFamily="18" charset="0"/>
                <a:cs typeface="Times New Roman" panose="02020603050405020304" pitchFamily="18" charset="0"/>
              </a:rPr>
              <a:t>://e-seimas.lrs.lt/portal/legalAct/lt/TAD/TAIS.278385</a:t>
            </a:r>
          </a:p>
          <a:p>
            <a:endParaRPr lang="lt-LT" sz="1600" b="1" dirty="0" smtClean="0">
              <a:latin typeface="Times New Roman" panose="02020603050405020304" pitchFamily="18" charset="0"/>
              <a:cs typeface="Times New Roman" panose="02020603050405020304" pitchFamily="18" charset="0"/>
            </a:endParaRPr>
          </a:p>
          <a:p>
            <a:endParaRPr lang="lt-LT" sz="1600" b="1" dirty="0">
              <a:latin typeface="Times New Roman" panose="02020603050405020304" pitchFamily="18" charset="0"/>
              <a:cs typeface="Times New Roman" panose="02020603050405020304" pitchFamily="18" charset="0"/>
            </a:endParaRPr>
          </a:p>
          <a:p>
            <a:endParaRPr lang="lt-LT" sz="1600" b="1" dirty="0" smtClean="0">
              <a:latin typeface="Times New Roman" panose="02020603050405020304" pitchFamily="18" charset="0"/>
              <a:cs typeface="Times New Roman" panose="02020603050405020304" pitchFamily="18" charset="0"/>
            </a:endParaRPr>
          </a:p>
          <a:p>
            <a:endParaRPr lang="lt-LT" sz="1600" b="1" dirty="0">
              <a:latin typeface="Times New Roman" panose="02020603050405020304" pitchFamily="18" charset="0"/>
              <a:cs typeface="Times New Roman" panose="02020603050405020304" pitchFamily="18" charset="0"/>
            </a:endParaRPr>
          </a:p>
          <a:p>
            <a:r>
              <a:rPr lang="lt-LT" sz="1600" b="1" dirty="0" smtClean="0">
                <a:latin typeface="Times New Roman" panose="02020603050405020304" pitchFamily="18" charset="0"/>
                <a:cs typeface="Times New Roman" panose="02020603050405020304" pitchFamily="18" charset="0"/>
              </a:rPr>
              <a:t>1</a:t>
            </a:r>
            <a:r>
              <a:rPr lang="lt-LT" sz="1600" b="1" dirty="0">
                <a:latin typeface="Times New Roman" panose="02020603050405020304" pitchFamily="18" charset="0"/>
                <a:cs typeface="Times New Roman" panose="02020603050405020304" pitchFamily="18" charset="0"/>
              </a:rPr>
              <a:t>. </a:t>
            </a:r>
            <a:r>
              <a:rPr lang="lt-LT" sz="1600" dirty="0">
                <a:latin typeface="Times New Roman" panose="02020603050405020304" pitchFamily="18" charset="0"/>
                <a:cs typeface="Times New Roman" panose="02020603050405020304" pitchFamily="18" charset="0"/>
              </a:rPr>
              <a:t>Iš "Visuotinės žmogaus teisių deklaracijos" </a:t>
            </a:r>
            <a:r>
              <a:rPr lang="lt-LT" sz="1600" u="sng" dirty="0">
                <a:latin typeface="Times New Roman" panose="02020603050405020304" pitchFamily="18" charset="0"/>
                <a:cs typeface="Times New Roman" panose="02020603050405020304" pitchFamily="18" charset="0"/>
              </a:rPr>
              <a:t>išrink penkias tavo manymu svarbiausias žmogaus teises</a:t>
            </a:r>
            <a:r>
              <a:rPr lang="lt-LT" sz="1600" dirty="0">
                <a:latin typeface="Times New Roman" panose="02020603050405020304" pitchFamily="18" charset="0"/>
                <a:cs typeface="Times New Roman" panose="02020603050405020304" pitchFamily="18" charset="0"/>
              </a:rPr>
              <a:t>, ir lentelėje surašyk jas, pradėdama(s) nuo svarbiausios</a:t>
            </a:r>
            <a:r>
              <a:rPr lang="lt-LT" sz="1600" dirty="0" smtClean="0">
                <a:latin typeface="Times New Roman" panose="02020603050405020304" pitchFamily="18" charset="0"/>
                <a:cs typeface="Times New Roman" panose="02020603050405020304" pitchFamily="18" charset="0"/>
              </a:rPr>
              <a:t>.</a:t>
            </a:r>
          </a:p>
          <a:p>
            <a:endParaRPr lang="lt-LT" sz="1600" dirty="0">
              <a:latin typeface="Times New Roman" panose="02020603050405020304" pitchFamily="18" charset="0"/>
              <a:cs typeface="Times New Roman" panose="02020603050405020304" pitchFamily="18" charset="0"/>
            </a:endParaRPr>
          </a:p>
          <a:p>
            <a:r>
              <a:rPr lang="lt-LT" sz="1600" b="1" dirty="0">
                <a:latin typeface="Times New Roman" panose="02020603050405020304" pitchFamily="18" charset="0"/>
                <a:cs typeface="Times New Roman" panose="02020603050405020304" pitchFamily="18" charset="0"/>
              </a:rPr>
              <a:t>2. </a:t>
            </a:r>
            <a:r>
              <a:rPr lang="lt-LT" sz="1600" dirty="0">
                <a:latin typeface="Times New Roman" panose="02020603050405020304" pitchFamily="18" charset="0"/>
                <a:cs typeface="Times New Roman" panose="02020603050405020304" pitchFamily="18" charset="0"/>
              </a:rPr>
              <a:t>Paaiškink, kodėl, tavo manymu, ši teisė yra svarbi</a:t>
            </a:r>
            <a:r>
              <a:rPr lang="lt-LT" sz="1600" dirty="0" smtClean="0">
                <a:latin typeface="Times New Roman" panose="02020603050405020304" pitchFamily="18" charset="0"/>
                <a:cs typeface="Times New Roman" panose="02020603050405020304" pitchFamily="18" charset="0"/>
              </a:rPr>
              <a:t>. </a:t>
            </a:r>
            <a:r>
              <a:rPr lang="lt-LT" sz="1600" b="1" dirty="0" smtClean="0">
                <a:latin typeface="Times New Roman" panose="02020603050405020304" pitchFamily="18" charset="0"/>
                <a:cs typeface="Times New Roman" panose="02020603050405020304" pitchFamily="18" charset="0"/>
              </a:rPr>
              <a:t>3. </a:t>
            </a:r>
            <a:r>
              <a:rPr lang="lt-LT" sz="1600" dirty="0" smtClean="0">
                <a:latin typeface="Times New Roman" panose="02020603050405020304" pitchFamily="18" charset="0"/>
                <a:cs typeface="Times New Roman" panose="02020603050405020304" pitchFamily="18" charset="0"/>
              </a:rPr>
              <a:t>Pateik šios teisės pažeidimo pavyzdžių. </a:t>
            </a:r>
            <a:r>
              <a:rPr lang="lt-LT" sz="1600" b="1" dirty="0" smtClean="0">
                <a:latin typeface="Times New Roman" panose="02020603050405020304" pitchFamily="18" charset="0"/>
                <a:cs typeface="Times New Roman" panose="02020603050405020304" pitchFamily="18" charset="0"/>
              </a:rPr>
              <a:t>4</a:t>
            </a:r>
            <a:r>
              <a:rPr lang="lt-LT" sz="1600" b="1" dirty="0">
                <a:latin typeface="Times New Roman" panose="02020603050405020304" pitchFamily="18" charset="0"/>
                <a:cs typeface="Times New Roman" panose="02020603050405020304" pitchFamily="18" charset="0"/>
              </a:rPr>
              <a:t>. </a:t>
            </a:r>
            <a:r>
              <a:rPr lang="lt-LT" sz="1600" dirty="0">
                <a:latin typeface="Times New Roman" panose="02020603050405020304" pitchFamily="18" charset="0"/>
                <a:cs typeface="Times New Roman" panose="02020603050405020304" pitchFamily="18" charset="0"/>
              </a:rPr>
              <a:t>Rinkdama(s) pavyzdžius, galvok apie savo artimiausią aplinką, </a:t>
            </a:r>
            <a:r>
              <a:rPr lang="lt-LT" sz="1600" dirty="0" err="1">
                <a:latin typeface="Times New Roman" panose="02020603050405020304" pitchFamily="18" charset="0"/>
                <a:cs typeface="Times New Roman" panose="02020603050405020304" pitchFamily="18" charset="0"/>
              </a:rPr>
              <a:t>t.y</a:t>
            </a:r>
            <a:r>
              <a:rPr lang="lt-LT" sz="1600" dirty="0">
                <a:latin typeface="Times New Roman" panose="02020603050405020304" pitchFamily="18" charset="0"/>
                <a:cs typeface="Times New Roman" panose="02020603050405020304" pitchFamily="18" charset="0"/>
              </a:rPr>
              <a:t>., kai tu pažeidei šią kito asmens teisę, arba kai kiti asmenys pažeidė šią tavo teisę</a:t>
            </a:r>
            <a:r>
              <a:rPr lang="lt-LT" sz="1600" dirty="0" smtClean="0">
                <a:latin typeface="Times New Roman" panose="02020603050405020304" pitchFamily="18" charset="0"/>
                <a:cs typeface="Times New Roman" panose="02020603050405020304" pitchFamily="18" charset="0"/>
              </a:rPr>
              <a:t>. Žinoma</a:t>
            </a:r>
            <a:r>
              <a:rPr lang="lt-LT" sz="1600" dirty="0">
                <a:latin typeface="Times New Roman" panose="02020603050405020304" pitchFamily="18" charset="0"/>
                <a:cs typeface="Times New Roman" panose="02020603050405020304" pitchFamily="18" charset="0"/>
              </a:rPr>
              <a:t>, žmogaus teisės pažeidinėjamos visame pasaulyje, tačiau realiai mes mažai galime įtakoti šią situaciją, tačiau tikrai galime keisti savo artimiausią aplinką ir savo elgesį</a:t>
            </a:r>
            <a:r>
              <a:rPr lang="lt-LT" sz="1600" dirty="0" smtClean="0">
                <a:latin typeface="Times New Roman" panose="02020603050405020304" pitchFamily="18" charset="0"/>
                <a:cs typeface="Times New Roman" panose="02020603050405020304" pitchFamily="18" charset="0"/>
              </a:rPr>
              <a:t>. </a:t>
            </a:r>
            <a:r>
              <a:rPr lang="lt-LT" sz="1600" b="1" dirty="0" smtClean="0">
                <a:latin typeface="Times New Roman" panose="02020603050405020304" pitchFamily="18" charset="0"/>
                <a:cs typeface="Times New Roman" panose="02020603050405020304" pitchFamily="18" charset="0"/>
              </a:rPr>
              <a:t>5</a:t>
            </a:r>
            <a:r>
              <a:rPr lang="lt-LT" sz="1600" b="1" dirty="0">
                <a:latin typeface="Times New Roman" panose="02020603050405020304" pitchFamily="18" charset="0"/>
                <a:cs typeface="Times New Roman" panose="02020603050405020304" pitchFamily="18" charset="0"/>
              </a:rPr>
              <a:t>. </a:t>
            </a:r>
            <a:r>
              <a:rPr lang="lt-LT" sz="1600" dirty="0">
                <a:latin typeface="Times New Roman" panose="02020603050405020304" pitchFamily="18" charset="0"/>
                <a:cs typeface="Times New Roman" panose="02020603050405020304" pitchFamily="18" charset="0"/>
              </a:rPr>
              <a:t>Pagalvok, kaip turėtume elgtis, kad nepažeistume šios teisės</a:t>
            </a:r>
            <a:r>
              <a:rPr lang="lt-LT" sz="1600" dirty="0" smtClean="0">
                <a:latin typeface="Times New Roman" panose="02020603050405020304" pitchFamily="18" charset="0"/>
                <a:cs typeface="Times New Roman" panose="02020603050405020304" pitchFamily="18" charset="0"/>
              </a:rPr>
              <a:t>? </a:t>
            </a:r>
            <a:r>
              <a:rPr lang="lt-LT" sz="1600" b="1" dirty="0" smtClean="0">
                <a:latin typeface="Times New Roman" panose="02020603050405020304" pitchFamily="18" charset="0"/>
                <a:cs typeface="Times New Roman" panose="02020603050405020304" pitchFamily="18" charset="0"/>
              </a:rPr>
              <a:t>6</a:t>
            </a:r>
            <a:r>
              <a:rPr lang="lt-LT" sz="1600" b="1" dirty="0">
                <a:latin typeface="Times New Roman" panose="02020603050405020304" pitchFamily="18" charset="0"/>
                <a:cs typeface="Times New Roman" panose="02020603050405020304" pitchFamily="18" charset="0"/>
              </a:rPr>
              <a:t>. </a:t>
            </a:r>
            <a:r>
              <a:rPr lang="lt-LT" sz="1600" dirty="0">
                <a:latin typeface="Times New Roman" panose="02020603050405020304" pitchFamily="18" charset="0"/>
                <a:cs typeface="Times New Roman" panose="02020603050405020304" pitchFamily="18" charset="0"/>
              </a:rPr>
              <a:t>Parašyk konkrečius veiksmus, kaip neturėtume elgtis, ko neturėtume daryti.</a:t>
            </a:r>
          </a:p>
          <a:p>
            <a:endParaRPr lang="lt-LT" sz="1600" dirty="0"/>
          </a:p>
        </p:txBody>
      </p:sp>
    </p:spTree>
    <p:extLst>
      <p:ext uri="{BB962C8B-B14F-4D97-AF65-F5344CB8AC3E}">
        <p14:creationId xmlns:p14="http://schemas.microsoft.com/office/powerpoint/2010/main" val="3440798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2618313-F431-4BA9-961D-842AA3DD80E1}"/>
              </a:ext>
            </a:extLst>
          </p:cNvPr>
          <p:cNvGraphicFramePr>
            <a:graphicFrameLocks noGrp="1"/>
          </p:cNvGraphicFramePr>
          <p:nvPr>
            <p:ph idx="1"/>
            <p:extLst>
              <p:ext uri="{D42A27DB-BD31-4B8C-83A1-F6EECF244321}">
                <p14:modId xmlns:p14="http://schemas.microsoft.com/office/powerpoint/2010/main" val="3791231581"/>
              </p:ext>
            </p:extLst>
          </p:nvPr>
        </p:nvGraphicFramePr>
        <p:xfrm>
          <a:off x="2105191" y="1000640"/>
          <a:ext cx="8282867" cy="4385568"/>
        </p:xfrm>
        <a:graphic>
          <a:graphicData uri="http://schemas.openxmlformats.org/drawingml/2006/table">
            <a:tbl>
              <a:tblPr firstRow="1" firstCol="1" bandRow="1"/>
              <a:tblGrid>
                <a:gridCol w="2760365">
                  <a:extLst>
                    <a:ext uri="{9D8B030D-6E8A-4147-A177-3AD203B41FA5}">
                      <a16:colId xmlns:a16="http://schemas.microsoft.com/office/drawing/2014/main" val="2637358456"/>
                    </a:ext>
                  </a:extLst>
                </a:gridCol>
                <a:gridCol w="2761251">
                  <a:extLst>
                    <a:ext uri="{9D8B030D-6E8A-4147-A177-3AD203B41FA5}">
                      <a16:colId xmlns:a16="http://schemas.microsoft.com/office/drawing/2014/main" val="2072817728"/>
                    </a:ext>
                  </a:extLst>
                </a:gridCol>
                <a:gridCol w="2761251">
                  <a:extLst>
                    <a:ext uri="{9D8B030D-6E8A-4147-A177-3AD203B41FA5}">
                      <a16:colId xmlns:a16="http://schemas.microsoft.com/office/drawing/2014/main" val="457777600"/>
                    </a:ext>
                  </a:extLst>
                </a:gridCol>
              </a:tblGrid>
              <a:tr h="856461">
                <a:tc>
                  <a:txBody>
                    <a:bodyPr/>
                    <a:lstStyle/>
                    <a:p>
                      <a:pPr indent="228600" algn="just">
                        <a:lnSpc>
                          <a:spcPct val="150000"/>
                        </a:lnSpc>
                        <a:spcAft>
                          <a:spcPts val="0"/>
                        </a:spcAft>
                      </a:pPr>
                      <a:r>
                        <a:rPr lang="lt-LT"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Svarbiausios teisės</a:t>
                      </a:r>
                      <a:endParaRPr lang="lt-LT"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400" b="1" dirty="0">
                          <a:effectLst/>
                          <a:latin typeface="Times New Roman" panose="02020603050405020304" pitchFamily="18" charset="0"/>
                          <a:ea typeface="Calibri" panose="020F0502020204030204" pitchFamily="34" charset="0"/>
                          <a:cs typeface="Times New Roman" panose="02020603050405020304" pitchFamily="18" charset="0"/>
                        </a:rPr>
                        <a:t>Kodėl ši teisė yra svarbi?</a:t>
                      </a:r>
                      <a:endParaRPr lang="lt-LT"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23495" indent="228600">
                        <a:lnSpc>
                          <a:spcPct val="115000"/>
                        </a:lnSpc>
                        <a:spcBef>
                          <a:spcPts val="140"/>
                        </a:spcBef>
                        <a:spcAft>
                          <a:spcPts val="500"/>
                        </a:spcAft>
                      </a:pPr>
                      <a:r>
                        <a:rPr lang="lt-LT" sz="1400" b="1" dirty="0">
                          <a:effectLst/>
                          <a:latin typeface="Times New Roman" panose="02020603050405020304" pitchFamily="18" charset="0"/>
                          <a:ea typeface="Calibri" panose="020F0502020204030204" pitchFamily="34" charset="0"/>
                          <a:cs typeface="Times New Roman" panose="02020603050405020304" pitchFamily="18" charset="0"/>
                        </a:rPr>
                        <a:t>Pavyzdžiai, kai ši teisė pažeidžiama. Konkretūs veiksmai, kurie pažeidžia šią teisę</a:t>
                      </a:r>
                      <a:endParaRPr lang="lt-LT"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5219468"/>
                  </a:ext>
                </a:extLst>
              </a:tr>
              <a:tr h="2261952">
                <a:tc>
                  <a:txBody>
                    <a:bodyPr/>
                    <a:lstStyle/>
                    <a:p>
                      <a:pPr indent="228600">
                        <a:lnSpc>
                          <a:spcPct val="115000"/>
                        </a:lnSpc>
                        <a:spcBef>
                          <a:spcPts val="140"/>
                        </a:spcBef>
                        <a:spcAft>
                          <a:spcPts val="500"/>
                        </a:spcAft>
                      </a:pPr>
                      <a:r>
                        <a:rPr lang="lt-LT" sz="1400" b="1" i="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Pavyzdys </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p>
                      <a:pPr indent="228600">
                        <a:lnSpc>
                          <a:spcPct val="115000"/>
                        </a:lnSpc>
                        <a:spcBef>
                          <a:spcPts val="565"/>
                        </a:spcBef>
                        <a:spcAft>
                          <a:spcPts val="0"/>
                        </a:spcAft>
                      </a:pPr>
                      <a:r>
                        <a:rPr lang="lt-LT" sz="1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 straipsnis</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p>
                      <a:pPr indent="228600">
                        <a:lnSpc>
                          <a:spcPct val="115000"/>
                        </a:lnSpc>
                        <a:spcAft>
                          <a:spcPts val="0"/>
                        </a:spcAft>
                      </a:pPr>
                      <a:r>
                        <a:rPr lang="lt-LT"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 Moterys ir vyrai, sulaukę pilnametystės, turi teisę be jokių apribojimų dėl rasės, pilietybės ar religijos tuoktis ir kurti šeimą.</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p>
                      <a:pPr indent="228600" algn="just">
                        <a:lnSpc>
                          <a:spcPct val="115000"/>
                        </a:lnSpc>
                        <a:spcBef>
                          <a:spcPts val="140"/>
                        </a:spcBef>
                        <a:spcAft>
                          <a:spcPts val="500"/>
                        </a:spcAft>
                      </a:pPr>
                      <a:r>
                        <a:rPr lang="lt-LT"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p>
                      <a:pPr indent="228600" algn="just">
                        <a:lnSpc>
                          <a:spcPct val="150000"/>
                        </a:lnSpc>
                        <a:spcAft>
                          <a:spcPts val="0"/>
                        </a:spcAft>
                      </a:pPr>
                      <a:r>
                        <a:rPr lang="lt-LT" sz="1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nSpc>
                          <a:spcPct val="115000"/>
                        </a:lnSpc>
                        <a:spcAft>
                          <a:spcPts val="0"/>
                        </a:spcAft>
                      </a:pPr>
                      <a:r>
                        <a:rPr lang="lt-LT" sz="1400" dirty="0">
                          <a:effectLst/>
                          <a:latin typeface="Times New Roman" panose="02020603050405020304" pitchFamily="18" charset="0"/>
                          <a:ea typeface="Calibri" panose="020F0502020204030204" pitchFamily="34" charset="0"/>
                          <a:cs typeface="Times New Roman" panose="02020603050405020304" pitchFamily="18" charset="0"/>
                        </a:rPr>
                        <a:t>Šeima yra labai svarbus dalykas, kiekvienas žmogus nori gyventi "su jam artima siela".  </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nSpc>
                          <a:spcPct val="115000"/>
                        </a:lnSpc>
                        <a:spcAft>
                          <a:spcPts val="0"/>
                        </a:spcAft>
                      </a:pPr>
                      <a:r>
                        <a:rPr lang="lt-LT" sz="1400" dirty="0">
                          <a:effectLst/>
                          <a:latin typeface="Times New Roman" panose="02020603050405020304" pitchFamily="18" charset="0"/>
                          <a:ea typeface="Calibri" panose="020F0502020204030204" pitchFamily="34" charset="0"/>
                          <a:cs typeface="Times New Roman" panose="02020603050405020304" pitchFamily="18" charset="0"/>
                        </a:rPr>
                        <a:t>Mano tėvai išsiskyrę. Kiekvieną kartą, kai mano mama susiranda draugą, aš pasistengiu juos išskirti. Tiesiog noriu, kad mama būtų tik mano. Perskaičiusi "Deklaraciją" supratau, kad pažeidžiu mamos teisę rinktis partnerį, supratau, kokia buvau egoistė.</a:t>
                      </a:r>
                      <a:endParaRPr lang="lt-L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4850167"/>
                  </a:ext>
                </a:extLst>
              </a:tr>
              <a:tr h="253431">
                <a:tc>
                  <a:txBody>
                    <a:bodyPr/>
                    <a:lstStyle/>
                    <a:p>
                      <a:pPr indent="228600" algn="just">
                        <a:lnSpc>
                          <a:spcPct val="150000"/>
                        </a:lnSpc>
                        <a:spcAft>
                          <a:spcPts val="0"/>
                        </a:spcAft>
                      </a:pPr>
                      <a:r>
                        <a:rPr lang="lt-L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9014171"/>
                  </a:ext>
                </a:extLst>
              </a:tr>
              <a:tr h="253431">
                <a:tc>
                  <a:txBody>
                    <a:bodyPr/>
                    <a:lstStyle/>
                    <a:p>
                      <a:pPr indent="228600" algn="just">
                        <a:lnSpc>
                          <a:spcPct val="150000"/>
                        </a:lnSpc>
                        <a:spcAft>
                          <a:spcPts val="0"/>
                        </a:spcAft>
                      </a:pPr>
                      <a:r>
                        <a:rPr lang="lt-L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5027780"/>
                  </a:ext>
                </a:extLst>
              </a:tr>
              <a:tr h="253431">
                <a:tc>
                  <a:txBody>
                    <a:bodyPr/>
                    <a:lstStyle/>
                    <a:p>
                      <a:pPr indent="228600" algn="just">
                        <a:lnSpc>
                          <a:spcPct val="150000"/>
                        </a:lnSpc>
                        <a:spcAft>
                          <a:spcPts val="0"/>
                        </a:spcAft>
                      </a:pPr>
                      <a:r>
                        <a:rPr lang="lt-L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1679294"/>
                  </a:ext>
                </a:extLst>
              </a:tr>
              <a:tr h="253431">
                <a:tc>
                  <a:txBody>
                    <a:bodyPr/>
                    <a:lstStyle/>
                    <a:p>
                      <a:pPr indent="228600" algn="just">
                        <a:lnSpc>
                          <a:spcPct val="150000"/>
                        </a:lnSpc>
                        <a:spcAft>
                          <a:spcPts val="0"/>
                        </a:spcAft>
                      </a:pPr>
                      <a:r>
                        <a:rPr lang="lt-L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6635391"/>
                  </a:ext>
                </a:extLst>
              </a:tr>
              <a:tr h="253431">
                <a:tc>
                  <a:txBody>
                    <a:bodyPr/>
                    <a:lstStyle/>
                    <a:p>
                      <a:pPr indent="228600" algn="just">
                        <a:lnSpc>
                          <a:spcPct val="150000"/>
                        </a:lnSpc>
                        <a:spcAft>
                          <a:spcPts val="0"/>
                        </a:spcAft>
                      </a:pPr>
                      <a:r>
                        <a:rPr lang="lt-LT" sz="10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a:t>
                      </a:r>
                      <a:endParaRPr lang="lt-LT"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8600" algn="just">
                        <a:lnSpc>
                          <a:spcPct val="150000"/>
                        </a:lnSpc>
                        <a:spcAft>
                          <a:spcPts val="0"/>
                        </a:spcAft>
                      </a:pPr>
                      <a:r>
                        <a:rPr lang="lt-LT" sz="10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lt-LT"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6373" marR="563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5134980"/>
                  </a:ext>
                </a:extLst>
              </a:tr>
            </a:tbl>
          </a:graphicData>
        </a:graphic>
      </p:graphicFrame>
    </p:spTree>
    <p:extLst>
      <p:ext uri="{BB962C8B-B14F-4D97-AF65-F5344CB8AC3E}">
        <p14:creationId xmlns:p14="http://schemas.microsoft.com/office/powerpoint/2010/main" val="3062643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CB56230E-EBD4-402B-933C-EDFA13556836}"/>
              </a:ext>
            </a:extLst>
          </p:cNvPr>
          <p:cNvSpPr>
            <a:spLocks noChangeArrowheads="1"/>
          </p:cNvSpPr>
          <p:nvPr/>
        </p:nvSpPr>
        <p:spPr bwMode="auto">
          <a:xfrm>
            <a:off x="1387071" y="212318"/>
            <a:ext cx="9675181" cy="488595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lt-LT" altLang="lt-LT"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4. UŽDUOTIS </a:t>
            </a:r>
            <a:endParaRPr kumimoji="0" lang="lt-LT" altLang="lt-LT"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lt-LT" altLang="lt-LT" b="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lt-LT" altLang="lt-LT" b="1"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rPr>
              <a:t>PAGALVOKITE</a:t>
            </a:r>
            <a:r>
              <a:rPr kumimoji="0" lang="lt-LT" altLang="lt-LT"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 KOKIA PAGRINDINĖ ŠIŲ S. EIDRIGEVIČIAUS PLAKATŲ IDĖJA: </a:t>
            </a:r>
            <a:r>
              <a:rPr kumimoji="0" lang="lt-LT" altLang="lt-LT"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lt-LT" altLang="lt-LT"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lt-LT" altLang="lt-LT" sz="1050" dirty="0">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lt-LT" altLang="lt-LT" sz="105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lt-LT" altLang="lt-LT" sz="105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lt-LT" altLang="lt-LT"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1. </a:t>
            </a:r>
            <a:r>
              <a:rPr kumimoji="0" lang="lt-LT" altLang="lt-LT"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Pakomentuok, kuo svarbūs meno kūriniai etiniu ir/ar estetiniu požiūriu.  </a:t>
            </a:r>
            <a:r>
              <a:rPr kumimoji="0" lang="lt-LT" altLang="lt-LT" i="0" u="sng"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(iki 70 žodžių) </a:t>
            </a:r>
            <a:r>
              <a:rPr kumimoji="0" lang="lt-LT" altLang="lt-LT"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lt-LT" altLang="lt-LT" sz="1050"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lt-LT" altLang="lt-LT" b="1"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2. </a:t>
            </a:r>
            <a:r>
              <a:rPr kumimoji="0" lang="lt-LT" altLang="lt-LT" i="0" u="none"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Iš pateiktų trijų plakatų išsirink vieną, kuris, tavo manymu, geriausiai iliustruoja aptariamą Pareigos temą. Paaiškink, kodėl pasirinkai būtent šį plakatą. </a:t>
            </a:r>
            <a:r>
              <a:rPr kumimoji="0" lang="lt-LT" altLang="lt-LT" i="0" u="sng" strike="noStrike" cap="none" normalizeH="0" baseline="0" dirty="0">
                <a:ln>
                  <a:noFill/>
                </a:ln>
                <a:solidFill>
                  <a:srgbClr val="000000"/>
                </a:solidFill>
                <a:effectLst/>
                <a:latin typeface="Times New Roman" panose="02020603050405020304" pitchFamily="18" charset="0"/>
                <a:cs typeface="Times New Roman" panose="02020603050405020304" pitchFamily="18" charset="0"/>
              </a:rPr>
              <a:t>(iki 30 žodžių)</a:t>
            </a:r>
            <a:r>
              <a:rPr kumimoji="0" lang="lt-LT" altLang="lt-LT"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lt-LT" altLang="lt-LT" sz="1050" i="0" u="sng"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lt-LT" altLang="lt-LT" sz="1600" b="1"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lt-LT" altLang="lt-LT" sz="1600" b="1" dirty="0">
                <a:solidFill>
                  <a:srgbClr val="C00000"/>
                </a:solidFill>
                <a:latin typeface="Times New Roman" panose="02020603050405020304" pitchFamily="18" charset="0"/>
                <a:cs typeface="Times New Roman" panose="02020603050405020304" pitchFamily="18" charset="0"/>
              </a:rPr>
              <a:t> </a:t>
            </a:r>
            <a:r>
              <a:rPr lang="lt-LT" altLang="lt-LT" sz="1600" b="1" dirty="0" smtClean="0">
                <a:solidFill>
                  <a:srgbClr val="C00000"/>
                </a:solidFill>
                <a:latin typeface="Times New Roman" panose="02020603050405020304" pitchFamily="18" charset="0"/>
                <a:cs typeface="Times New Roman" panose="02020603050405020304" pitchFamily="18" charset="0"/>
              </a:rPr>
              <a:t>             </a:t>
            </a:r>
            <a:r>
              <a:rPr kumimoji="0" lang="lt-LT" altLang="lt-LT" sz="1600" b="1" i="0" u="none" strike="noStrike" cap="none" normalizeH="0" baseline="0" dirty="0" smtClean="0">
                <a:ln>
                  <a:noFill/>
                </a:ln>
                <a:solidFill>
                  <a:srgbClr val="C00000"/>
                </a:solidFill>
                <a:effectLst/>
                <a:latin typeface="Times New Roman" panose="02020603050405020304" pitchFamily="18" charset="0"/>
                <a:cs typeface="Times New Roman" panose="02020603050405020304" pitchFamily="18" charset="0"/>
              </a:rPr>
              <a:t> 1</a:t>
            </a:r>
            <a:r>
              <a:rPr kumimoji="0" lang="lt-LT" altLang="lt-LT" sz="1600" b="1" i="0"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r>
              <a:rPr kumimoji="0" lang="lt-LT" altLang="lt-LT" sz="1200" b="1" i="0"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r>
              <a:rPr kumimoji="0" lang="lt-LT" altLang="lt-LT" sz="1600" b="1" i="0"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2  </a:t>
            </a:r>
            <a:r>
              <a:rPr kumimoji="0" lang="lt-LT" altLang="lt-LT" sz="1200" b="1" i="0"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a:t>
            </a:r>
            <a:r>
              <a:rPr kumimoji="0" lang="lt-LT" altLang="lt-LT" sz="1600" b="1" i="0" u="none" strike="noStrike" cap="none" normalizeH="0" baseline="0" dirty="0">
                <a:ln>
                  <a:noFill/>
                </a:ln>
                <a:solidFill>
                  <a:srgbClr val="C00000"/>
                </a:solidFill>
                <a:effectLst/>
                <a:latin typeface="Times New Roman" panose="02020603050405020304" pitchFamily="18" charset="0"/>
                <a:cs typeface="Times New Roman" panose="02020603050405020304" pitchFamily="18" charset="0"/>
              </a:rPr>
              <a:t> 3</a:t>
            </a:r>
            <a:r>
              <a:rPr kumimoji="0" lang="lt-LT" altLang="lt-LT" sz="16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lt-LT" altLang="lt-LT" sz="800" b="0" i="0" u="none" strike="noStrike" cap="none" normalizeH="0" baseline="0" dirty="0">
              <a:ln>
                <a:noFill/>
              </a:ln>
              <a:solidFill>
                <a:schemeClr val="tx1"/>
              </a:solidFill>
              <a:effectLst/>
            </a:endParaRPr>
          </a:p>
          <a:p>
            <a:pPr marL="0" marR="0" lvl="0" indent="57150" algn="l" defTabSz="914400" rtl="0" eaLnBrk="0" fontAlgn="base" latinLnBrk="0" hangingPunct="0">
              <a:lnSpc>
                <a:spcPct val="100000"/>
              </a:lnSpc>
              <a:spcBef>
                <a:spcPct val="0"/>
              </a:spcBef>
              <a:spcAft>
                <a:spcPct val="0"/>
              </a:spcAft>
              <a:buClrTx/>
              <a:buSzTx/>
              <a:buFontTx/>
              <a:buNone/>
              <a:tabLst/>
            </a:pPr>
            <a:r>
              <a:rPr kumimoji="0" lang="lt-LT" altLang="lt-LT" sz="9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146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9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128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9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11500" b="0" i="0" u="none" strike="noStrike" cap="none" normalizeH="0" baseline="0" dirty="0">
                <a:ln>
                  <a:noFill/>
                </a:ln>
                <a:solidFill>
                  <a:schemeClr val="tx1"/>
                </a:solidFill>
                <a:effectLst/>
                <a:latin typeface="Segoe UI" panose="020B0502040204020203" pitchFamily="34" charset="0"/>
                <a:cs typeface="Segoe UI" panose="020B0502040204020203" pitchFamily="34" charset="0"/>
              </a:rPr>
              <a:t>    </a:t>
            </a:r>
            <a:r>
              <a:rPr kumimoji="0" lang="lt-LT" altLang="lt-LT" sz="1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endParaRPr kumimoji="0" lang="lt-LT" altLang="lt-LT" sz="1800" b="0" i="0" u="none" strike="noStrike" cap="none" normalizeH="0" baseline="0" dirty="0">
              <a:ln>
                <a:noFill/>
              </a:ln>
              <a:solidFill>
                <a:schemeClr val="tx1"/>
              </a:solidFill>
              <a:effectLst/>
              <a:latin typeface="Arial" panose="020B0604020202020204" pitchFamily="34" charset="0"/>
            </a:endParaRPr>
          </a:p>
        </p:txBody>
      </p:sp>
      <p:pic>
        <p:nvPicPr>
          <p:cNvPr id="1026" name="Picture 2">
            <a:extLst>
              <a:ext uri="{FF2B5EF4-FFF2-40B4-BE49-F238E27FC236}">
                <a16:creationId xmlns:a16="http://schemas.microsoft.com/office/drawing/2014/main" id="{2E6EA629-974C-4D4F-B806-333895C7E1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6171" y="3058819"/>
            <a:ext cx="2377000" cy="28154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5F78C41B-8AE7-4C98-86ED-D90E41D9FD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4326" y="3058819"/>
            <a:ext cx="2471939" cy="28138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88FB8CAE-2D77-469C-9629-FE9D5FAD2A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3160" y="3071297"/>
            <a:ext cx="2228918" cy="2815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91266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44</TotalTime>
  <Words>716</Words>
  <Application>Microsoft Office PowerPoint</Application>
  <PresentationFormat>Plačiaekranė</PresentationFormat>
  <Paragraphs>77</Paragraphs>
  <Slides>8</Slides>
  <Notes>0</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8</vt:i4>
      </vt:variant>
    </vt:vector>
  </HeadingPairs>
  <TitlesOfParts>
    <vt:vector size="14" baseType="lpstr">
      <vt:lpstr>Arial</vt:lpstr>
      <vt:lpstr>Calibri</vt:lpstr>
      <vt:lpstr>Gill Sans MT</vt:lpstr>
      <vt:lpstr>Segoe UI</vt:lpstr>
      <vt:lpstr>Times New Roman</vt:lpstr>
      <vt:lpstr>Gallery</vt:lpstr>
      <vt:lpstr>III-IV klasių  etikos nuotolinio mokymosi užduotys</vt:lpstr>
      <vt:lpstr>„PowerPoint“ pateiktis</vt:lpstr>
      <vt:lpstr>„PowerPoint“ pateiktis</vt:lpstr>
      <vt:lpstr>„PowerPoint“ pateiktis</vt:lpstr>
      <vt:lpstr>„PowerPoint“ pateiktis</vt:lpstr>
      <vt:lpstr>„PowerPoint“ pateiktis</vt:lpstr>
      <vt:lpstr>„PowerPoint“ pateiktis</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pateiktis</dc:title>
  <dc:creator>matas platukis</dc:creator>
  <cp:lastModifiedBy>Meile Platukiene</cp:lastModifiedBy>
  <cp:revision>7</cp:revision>
  <dcterms:created xsi:type="dcterms:W3CDTF">2020-04-28T10:41:57Z</dcterms:created>
  <dcterms:modified xsi:type="dcterms:W3CDTF">2020-04-28T11:46:26Z</dcterms:modified>
</cp:coreProperties>
</file>