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68" r:id="rId3"/>
    <p:sldId id="269" r:id="rId4"/>
    <p:sldId id="270" r:id="rId5"/>
    <p:sldId id="271" r:id="rId6"/>
    <p:sldId id="272" r:id="rId7"/>
    <p:sldId id="305" r:id="rId8"/>
    <p:sldId id="306" r:id="rId9"/>
    <p:sldId id="303" r:id="rId10"/>
    <p:sldId id="304" r:id="rId11"/>
    <p:sldId id="267" r:id="rId12"/>
    <p:sldId id="280" r:id="rId13"/>
    <p:sldId id="281" r:id="rId14"/>
    <p:sldId id="282" r:id="rId15"/>
    <p:sldId id="276" r:id="rId16"/>
    <p:sldId id="284" r:id="rId17"/>
    <p:sldId id="307" r:id="rId18"/>
    <p:sldId id="260" r:id="rId19"/>
    <p:sldId id="261" r:id="rId20"/>
    <p:sldId id="262" r:id="rId21"/>
    <p:sldId id="263" r:id="rId22"/>
    <p:sldId id="309" r:id="rId23"/>
    <p:sldId id="257" r:id="rId24"/>
    <p:sldId id="308" r:id="rId25"/>
    <p:sldId id="285" r:id="rId26"/>
    <p:sldId id="286" r:id="rId27"/>
    <p:sldId id="287" r:id="rId28"/>
    <p:sldId id="288" r:id="rId29"/>
    <p:sldId id="289" r:id="rId30"/>
    <p:sldId id="290" r:id="rId31"/>
    <p:sldId id="291" r:id="rId32"/>
    <p:sldId id="292" r:id="rId33"/>
    <p:sldId id="293" r:id="rId34"/>
    <p:sldId id="294" r:id="rId35"/>
    <p:sldId id="312" r:id="rId36"/>
    <p:sldId id="313" r:id="rId37"/>
    <p:sldId id="314" r:id="rId38"/>
    <p:sldId id="315" r:id="rId39"/>
    <p:sldId id="316" r:id="rId40"/>
    <p:sldId id="317" r:id="rId41"/>
    <p:sldId id="318" r:id="rId42"/>
    <p:sldId id="310" r:id="rId43"/>
    <p:sldId id="277" r:id="rId44"/>
    <p:sldId id="278" r:id="rId45"/>
    <p:sldId id="264" r:id="rId46"/>
    <p:sldId id="258" r:id="rId47"/>
    <p:sldId id="320" r:id="rId48"/>
    <p:sldId id="319" r:id="rId49"/>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as" initials="L" lastIdx="1" clrIdx="0">
    <p:extLst>
      <p:ext uri="{19B8F6BF-5375-455C-9EA6-DF929625EA0E}">
        <p15:presenceInfo xmlns:p15="http://schemas.microsoft.com/office/powerpoint/2012/main" userId="Lin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4" autoAdjust="0"/>
    <p:restoredTop sz="94660"/>
  </p:normalViewPr>
  <p:slideViewPr>
    <p:cSldViewPr snapToGrid="0">
      <p:cViewPr varScale="1">
        <p:scale>
          <a:sx n="87" d="100"/>
          <a:sy n="87" d="100"/>
        </p:scale>
        <p:origin x="14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Namai\Desktop\1\EESC\Prosovi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Sheet1!$D$9</c:f>
              <c:strCache>
                <c:ptCount val="1"/>
                <c:pt idx="0">
                  <c:v>Sutinka, kad geriau buvo sovietmečiu (proc.)</c:v>
                </c:pt>
              </c:strCache>
            </c:strRef>
          </c:tx>
          <c:spPr>
            <a:ln>
              <a:solidFill>
                <a:srgbClr val="FF0000"/>
              </a:solidFill>
            </a:ln>
          </c:spPr>
          <c:marker>
            <c:spPr>
              <a:solidFill>
                <a:srgbClr val="FF0000"/>
              </a:solidFill>
              <a:ln>
                <a:solidFill>
                  <a:srgbClr val="FF0000"/>
                </a:solidFill>
              </a:ln>
            </c:spPr>
          </c:marker>
          <c:dLbls>
            <c:spPr>
              <a:noFill/>
              <a:ln>
                <a:noFill/>
              </a:ln>
              <a:effectLst/>
            </c:sp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Sheet1!$E$8:$J$8</c:f>
              <c:numCache>
                <c:formatCode>General</c:formatCode>
                <c:ptCount val="6"/>
                <c:pt idx="0">
                  <c:v>2004</c:v>
                </c:pt>
                <c:pt idx="1">
                  <c:v>2006</c:v>
                </c:pt>
                <c:pt idx="2">
                  <c:v>2008</c:v>
                </c:pt>
                <c:pt idx="3">
                  <c:v>2012</c:v>
                </c:pt>
                <c:pt idx="4">
                  <c:v>2014</c:v>
                </c:pt>
                <c:pt idx="5">
                  <c:v>2016</c:v>
                </c:pt>
              </c:numCache>
            </c:numRef>
          </c:cat>
          <c:val>
            <c:numRef>
              <c:f>Sheet1!$E$9:$J$9</c:f>
              <c:numCache>
                <c:formatCode>General</c:formatCode>
                <c:ptCount val="6"/>
                <c:pt idx="0">
                  <c:v>44.4</c:v>
                </c:pt>
                <c:pt idx="1">
                  <c:v>42.3</c:v>
                </c:pt>
                <c:pt idx="2">
                  <c:v>34.299999999999997</c:v>
                </c:pt>
                <c:pt idx="3">
                  <c:v>36.5</c:v>
                </c:pt>
                <c:pt idx="4">
                  <c:v>31.7</c:v>
                </c:pt>
                <c:pt idx="5">
                  <c:v>25.8</c:v>
                </c:pt>
              </c:numCache>
            </c:numRef>
          </c:val>
          <c:smooth val="0"/>
          <c:extLst xmlns:c16r2="http://schemas.microsoft.com/office/drawing/2015/06/chart">
            <c:ext xmlns:c16="http://schemas.microsoft.com/office/drawing/2014/chart" uri="{C3380CC4-5D6E-409C-BE32-E72D297353CC}">
              <c16:uniqueId val="{00000000-ACE5-4601-BA13-1023BD43BDED}"/>
            </c:ext>
          </c:extLst>
        </c:ser>
        <c:ser>
          <c:idx val="1"/>
          <c:order val="1"/>
          <c:tx>
            <c:strRef>
              <c:f>Sheet1!$D$10</c:f>
              <c:strCache>
                <c:ptCount val="1"/>
                <c:pt idx="0">
                  <c:v>Nei taip, nei ne</c:v>
                </c:pt>
              </c:strCache>
            </c:strRef>
          </c:tx>
          <c:spPr>
            <a:ln>
              <a:solidFill>
                <a:schemeClr val="bg1">
                  <a:lumMod val="50000"/>
                </a:schemeClr>
              </a:solidFill>
            </a:ln>
          </c:spPr>
          <c:marker>
            <c:spPr>
              <a:solidFill>
                <a:schemeClr val="bg1">
                  <a:lumMod val="50000"/>
                </a:schemeClr>
              </a:solidFill>
              <a:ln>
                <a:solidFill>
                  <a:schemeClr val="bg1">
                    <a:lumMod val="50000"/>
                  </a:schemeClr>
                </a:solidFill>
              </a:ln>
            </c:spPr>
          </c:marker>
          <c:dLbls>
            <c:dLbl>
              <c:idx val="2"/>
              <c:layout>
                <c:manualLayout>
                  <c:x val="-3.5680449573776439E-2"/>
                  <c:y val="-3.7881906552725768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ACE5-4601-BA13-1023BD43BDED}"/>
                </c:ext>
                <c:ext xmlns:c15="http://schemas.microsoft.com/office/drawing/2012/chart" uri="{CE6537A1-D6FC-4f65-9D91-7224C49458BB}"/>
              </c:extLst>
            </c:dLbl>
            <c:dLbl>
              <c:idx val="3"/>
              <c:layout>
                <c:manualLayout>
                  <c:x val="1.5652407074307065E-3"/>
                  <c:y val="-2.3667265472413043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ACE5-4601-BA13-1023BD43BDED}"/>
                </c:ext>
                <c:ext xmlns:c15="http://schemas.microsoft.com/office/drawing/2012/chart" uri="{CE6537A1-D6FC-4f65-9D91-7224C49458BB}"/>
              </c:extLst>
            </c:dLbl>
            <c:dLbl>
              <c:idx val="4"/>
              <c:layout>
                <c:manualLayout>
                  <c:x val="-9.0763850872000208E-3"/>
                  <c:y val="-6.6096961760376514E-3"/>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ACE5-4601-BA13-1023BD43BDED}"/>
                </c:ex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Sheet1!$E$8:$J$8</c:f>
              <c:numCache>
                <c:formatCode>General</c:formatCode>
                <c:ptCount val="6"/>
                <c:pt idx="0">
                  <c:v>2004</c:v>
                </c:pt>
                <c:pt idx="1">
                  <c:v>2006</c:v>
                </c:pt>
                <c:pt idx="2">
                  <c:v>2008</c:v>
                </c:pt>
                <c:pt idx="3">
                  <c:v>2012</c:v>
                </c:pt>
                <c:pt idx="4">
                  <c:v>2014</c:v>
                </c:pt>
                <c:pt idx="5">
                  <c:v>2016</c:v>
                </c:pt>
              </c:numCache>
            </c:numRef>
          </c:cat>
          <c:val>
            <c:numRef>
              <c:f>Sheet1!$E$10:$J$10</c:f>
              <c:numCache>
                <c:formatCode>General</c:formatCode>
                <c:ptCount val="6"/>
                <c:pt idx="0">
                  <c:v>28.7</c:v>
                </c:pt>
                <c:pt idx="1">
                  <c:v>24.6</c:v>
                </c:pt>
                <c:pt idx="2">
                  <c:v>25.8</c:v>
                </c:pt>
                <c:pt idx="3">
                  <c:v>22.7</c:v>
                </c:pt>
                <c:pt idx="4">
                  <c:v>26.1</c:v>
                </c:pt>
                <c:pt idx="5">
                  <c:v>22.6</c:v>
                </c:pt>
              </c:numCache>
            </c:numRef>
          </c:val>
          <c:smooth val="0"/>
          <c:extLst xmlns:c16r2="http://schemas.microsoft.com/office/drawing/2015/06/chart">
            <c:ext xmlns:c16="http://schemas.microsoft.com/office/drawing/2014/chart" uri="{C3380CC4-5D6E-409C-BE32-E72D297353CC}">
              <c16:uniqueId val="{00000004-ACE5-4601-BA13-1023BD43BDED}"/>
            </c:ext>
          </c:extLst>
        </c:ser>
        <c:ser>
          <c:idx val="2"/>
          <c:order val="2"/>
          <c:tx>
            <c:strRef>
              <c:f>Sheet1!$D$11</c:f>
              <c:strCache>
                <c:ptCount val="1"/>
                <c:pt idx="0">
                  <c:v>Nesutinka</c:v>
                </c:pt>
              </c:strCache>
            </c:strRef>
          </c:tx>
          <c:spPr>
            <a:ln>
              <a:solidFill>
                <a:srgbClr val="0070C0"/>
              </a:solidFill>
            </a:ln>
          </c:spPr>
          <c:marker>
            <c:spPr>
              <a:solidFill>
                <a:srgbClr val="0070C0"/>
              </a:solidFill>
              <a:ln>
                <a:solidFill>
                  <a:srgbClr val="0070C0"/>
                </a:solidFill>
              </a:ln>
            </c:spPr>
          </c:marker>
          <c:dLbls>
            <c:dLbl>
              <c:idx val="2"/>
              <c:layout>
                <c:manualLayout>
                  <c:x val="-3.5680449573776439E-2"/>
                  <c:y val="-2.9353121904537999E-2"/>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ACE5-4601-BA13-1023BD43BDED}"/>
                </c:ext>
                <c:ext xmlns:c15="http://schemas.microsoft.com/office/drawing/2012/chart" uri="{CE6537A1-D6FC-4f65-9D91-7224C49458BB}"/>
              </c:extLst>
            </c:dLbl>
            <c:dLbl>
              <c:idx val="4"/>
              <c:layout>
                <c:manualLayout>
                  <c:x val="-1.9819678907796222E-3"/>
                  <c:y val="4.7620166882124809E-3"/>
                </c:manualLayout>
              </c:layout>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ACE5-4601-BA13-1023BD43BDED}"/>
                </c:ext>
                <c:ext xmlns:c15="http://schemas.microsoft.com/office/drawing/2012/chart" uri="{CE6537A1-D6FC-4f65-9D91-7224C49458BB}"/>
              </c:extLst>
            </c:dLbl>
            <c:spPr>
              <a:noFill/>
              <a:ln>
                <a:noFill/>
              </a:ln>
              <a:effectLst/>
            </c:sp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Sheet1!$E$8:$J$8</c:f>
              <c:numCache>
                <c:formatCode>General</c:formatCode>
                <c:ptCount val="6"/>
                <c:pt idx="0">
                  <c:v>2004</c:v>
                </c:pt>
                <c:pt idx="1">
                  <c:v>2006</c:v>
                </c:pt>
                <c:pt idx="2">
                  <c:v>2008</c:v>
                </c:pt>
                <c:pt idx="3">
                  <c:v>2012</c:v>
                </c:pt>
                <c:pt idx="4">
                  <c:v>2014</c:v>
                </c:pt>
                <c:pt idx="5">
                  <c:v>2016</c:v>
                </c:pt>
              </c:numCache>
            </c:numRef>
          </c:cat>
          <c:val>
            <c:numRef>
              <c:f>Sheet1!$E$11:$J$11</c:f>
              <c:numCache>
                <c:formatCode>General</c:formatCode>
                <c:ptCount val="6"/>
                <c:pt idx="0">
                  <c:v>20.9</c:v>
                </c:pt>
                <c:pt idx="1">
                  <c:v>27.8</c:v>
                </c:pt>
                <c:pt idx="2">
                  <c:v>30.2</c:v>
                </c:pt>
                <c:pt idx="3">
                  <c:v>16.600000000000001</c:v>
                </c:pt>
                <c:pt idx="4">
                  <c:v>30.7</c:v>
                </c:pt>
                <c:pt idx="5">
                  <c:v>42</c:v>
                </c:pt>
              </c:numCache>
            </c:numRef>
          </c:val>
          <c:smooth val="0"/>
          <c:extLst xmlns:c16r2="http://schemas.microsoft.com/office/drawing/2015/06/chart">
            <c:ext xmlns:c16="http://schemas.microsoft.com/office/drawing/2014/chart" uri="{C3380CC4-5D6E-409C-BE32-E72D297353CC}">
              <c16:uniqueId val="{00000007-ACE5-4601-BA13-1023BD43BDED}"/>
            </c:ext>
          </c:extLst>
        </c:ser>
        <c:ser>
          <c:idx val="3"/>
          <c:order val="3"/>
          <c:tx>
            <c:strRef>
              <c:f>Sheet1!$D$12</c:f>
              <c:strCache>
                <c:ptCount val="1"/>
                <c:pt idx="0">
                  <c:v>Nežino</c:v>
                </c:pt>
              </c:strCache>
            </c:strRef>
          </c:tx>
          <c:spPr>
            <a:ln>
              <a:solidFill>
                <a:schemeClr val="tx1"/>
              </a:solidFill>
            </a:ln>
          </c:spPr>
          <c:marker>
            <c:spPr>
              <a:solidFill>
                <a:schemeClr val="tx1"/>
              </a:solidFill>
              <a:ln>
                <a:solidFill>
                  <a:schemeClr val="tx1"/>
                </a:solidFill>
              </a:ln>
            </c:spPr>
          </c:marker>
          <c:dLbls>
            <c:spPr>
              <a:noFill/>
              <a:ln>
                <a:noFill/>
              </a:ln>
              <a:effectLst/>
            </c:sp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Sheet1!$E$8:$J$8</c:f>
              <c:numCache>
                <c:formatCode>General</c:formatCode>
                <c:ptCount val="6"/>
                <c:pt idx="0">
                  <c:v>2004</c:v>
                </c:pt>
                <c:pt idx="1">
                  <c:v>2006</c:v>
                </c:pt>
                <c:pt idx="2">
                  <c:v>2008</c:v>
                </c:pt>
                <c:pt idx="3">
                  <c:v>2012</c:v>
                </c:pt>
                <c:pt idx="4">
                  <c:v>2014</c:v>
                </c:pt>
                <c:pt idx="5">
                  <c:v>2016</c:v>
                </c:pt>
              </c:numCache>
            </c:numRef>
          </c:cat>
          <c:val>
            <c:numRef>
              <c:f>Sheet1!$E$12:$J$12</c:f>
              <c:numCache>
                <c:formatCode>General</c:formatCode>
                <c:ptCount val="6"/>
                <c:pt idx="0">
                  <c:v>6</c:v>
                </c:pt>
                <c:pt idx="1">
                  <c:v>5.3000000000000043</c:v>
                </c:pt>
                <c:pt idx="2">
                  <c:v>9.7000000000000028</c:v>
                </c:pt>
                <c:pt idx="3">
                  <c:v>24.200000000000003</c:v>
                </c:pt>
                <c:pt idx="4">
                  <c:v>11.5</c:v>
                </c:pt>
                <c:pt idx="5">
                  <c:v>9.5</c:v>
                </c:pt>
              </c:numCache>
            </c:numRef>
          </c:val>
          <c:smooth val="0"/>
          <c:extLst xmlns:c16r2="http://schemas.microsoft.com/office/drawing/2015/06/chart">
            <c:ext xmlns:c16="http://schemas.microsoft.com/office/drawing/2014/chart" uri="{C3380CC4-5D6E-409C-BE32-E72D297353CC}">
              <c16:uniqueId val="{00000008-ACE5-4601-BA13-1023BD43BDED}"/>
            </c:ext>
          </c:extLst>
        </c:ser>
        <c:dLbls>
          <c:showLegendKey val="0"/>
          <c:showVal val="1"/>
          <c:showCatName val="0"/>
          <c:showSerName val="0"/>
          <c:showPercent val="0"/>
          <c:showBubbleSize val="0"/>
        </c:dLbls>
        <c:marker val="1"/>
        <c:smooth val="0"/>
        <c:axId val="311112176"/>
        <c:axId val="311113352"/>
      </c:lineChart>
      <c:catAx>
        <c:axId val="311112176"/>
        <c:scaling>
          <c:orientation val="minMax"/>
        </c:scaling>
        <c:delete val="0"/>
        <c:axPos val="b"/>
        <c:numFmt formatCode="General" sourceLinked="1"/>
        <c:majorTickMark val="out"/>
        <c:minorTickMark val="none"/>
        <c:tickLblPos val="nextTo"/>
        <c:crossAx val="311113352"/>
        <c:crosses val="autoZero"/>
        <c:auto val="1"/>
        <c:lblAlgn val="ctr"/>
        <c:lblOffset val="100"/>
        <c:noMultiLvlLbl val="0"/>
      </c:catAx>
      <c:valAx>
        <c:axId val="311113352"/>
        <c:scaling>
          <c:orientation val="minMax"/>
        </c:scaling>
        <c:delete val="0"/>
        <c:axPos val="l"/>
        <c:majorGridlines/>
        <c:numFmt formatCode="General" sourceLinked="1"/>
        <c:majorTickMark val="out"/>
        <c:minorTickMark val="none"/>
        <c:tickLblPos val="nextTo"/>
        <c:crossAx val="311112176"/>
        <c:crosses val="autoZero"/>
        <c:crossBetween val="between"/>
      </c:valAx>
    </c:plotArea>
    <c:legend>
      <c:legendPos val="b"/>
      <c:overlay val="0"/>
    </c:legend>
    <c:plotVisOnly val="1"/>
    <c:dispBlanksAs val="zero"/>
    <c:showDLblsOverMax val="0"/>
  </c:chart>
  <c:txPr>
    <a:bodyPr/>
    <a:lstStyle/>
    <a:p>
      <a:pPr>
        <a:defRPr sz="1400">
          <a:latin typeface="+mj-lt"/>
          <a:cs typeface="Times New Roman" pitchFamily="18" charset="0"/>
        </a:defRPr>
      </a:pPr>
      <a:endParaRPr lang="lt-LT"/>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15-10-15T14:31:07.902" idx="1">
    <p:pos x="2393" y="2352"/>
    <p:text/>
    <p:extLst>
      <p:ext uri="{C676402C-5697-4E1C-873F-D02D1690AC5C}">
        <p15:threadingInfo xmlns:p15="http://schemas.microsoft.com/office/powerpoint/2012/main" timeZoneBias="-18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8-23T13:41:30.896"/>
    </inkml:context>
    <inkml:brush xml:id="br0">
      <inkml:brushProperty name="width" value="0.12" units="cm"/>
      <inkml:brushProperty name="height" value="0.24" units="cm"/>
      <inkml:brushProperty name="color" value="#FFFC00"/>
      <inkml:brushProperty name="tip" value="rectangle"/>
      <inkml:brushProperty name="rasterOp" value="maskPen"/>
      <inkml:brushProperty name="ignorePressure" value="1"/>
    </inkml:brush>
  </inkml:definitions>
  <inkml:trace contextRef="#ctx0" brushRef="#br0">24643 1368,'8'0,"12"0,10 0,11 0,10 0,4 0,-1 0,1 0,13 6,9 4,8 1,6 1,-1-2,-10 1,-11-2,-9 0,-9-1,-4-2,-6-2,-3-1,-1-2,0-1,7 0,13-1,7 1,10-1,9 1,-2 0,-3 0,-9 0,-9 0,-8 0,-8 0,0 0,-3 0,1 0,4 0,0 0,3-3,-1-1,-1 1,-2 0,-4 1,-3-2,0 0,-1-3,0 1,-2 0,-2 2,-2 2,-2 0,0 2,0 0,-1 0,-1 0,1-2,2-2,0 1,-4-3,-1 1,0 0,0 2,-3 0,-2 2,-1 0,1 1,0 0,5 1,4-1,5 0,3 0,0 0,-3 0,-5 1,-2-1,-2 0,-3 0,-3-1,-1 1,-1 0,-1 0,2 0,2 0,-1 0,0 0,-1 0,-1 0,0 0,-3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8-23T13:41:34.319"/>
    </inkml:context>
    <inkml:brush xml:id="br0">
      <inkml:brushProperty name="width" value="0.12" units="cm"/>
      <inkml:brushProperty name="height" value="0.24" units="cm"/>
      <inkml:brushProperty name="color" value="#FFFC00"/>
      <inkml:brushProperty name="tip" value="rectangle"/>
      <inkml:brushProperty name="rasterOp" value="maskPen"/>
      <inkml:brushProperty name="ignorePressure" value="1"/>
    </inkml:brush>
  </inkml:definitions>
  <inkml:trace contextRef="#ctx0" brushRef="#br0">40591 21859,'3'0,"9"3,14 6,16 5,9-1,13-2,17-2,18-4,16 0,16 0,15-1,3-2,-6 0,-20 1,-24 1,-25 0,-18-2,-17 0,-11-1,-6 0,-1-1,2 0,5-1,1 1,0 0,8 0,4 0,7 0,10 0,2 0,0 0,-8 0,-7 0,-8 0,-8 0,-6 0,4 0,3-6,2-4,-2 0,-3 0,-3 3,-1 3,0 1,-3 2,-1 1,-1 0,-2 1,1-4,-1 0,0-3,0 0,0 0,3 2,3 1,2 2,-2 0,-1 1,2 0,-1 0,-2 1,0-1,1 0,0 0,-1 0,-4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7-08-23T13:42:41.252"/>
    </inkml:context>
    <inkml:brush xml:id="br0">
      <inkml:brushProperty name="width" value="0.12" units="cm"/>
      <inkml:brushProperty name="height" value="0.24" units="cm"/>
      <inkml:brushProperty name="color" value="#FFFC00"/>
      <inkml:brushProperty name="tip" value="rectangle"/>
      <inkml:brushProperty name="rasterOp" value="maskPen"/>
      <inkml:brushProperty name="ignorePressure" value="1"/>
    </inkml:brush>
  </inkml:definitions>
  <inkml:trace contextRef="#ctx0" brushRef="#br0">31988 8346,'2'0,"11"-3,12 0,9-2,6-1,8 1,6 2,7 0,3 2,0 1,-3-1,-8 2,-10-1,-11 0,-7 0,-4 0,-1 0,1 1,5-4,-1-2,3-2,2 2,2 1,1 1,0 1,0 1,3 1,4 0,1 1,-1-1,1 0,1 0,-3 0,4 3,0 0,-1 0,-2-1,-4 3,-2-1,-6-1,-2 0,-3-1,-1-1,0-1,2 0,1 0,1 0,1 0,1 0,-2 0,-4 0,-2-1,-3 1,1 0,-1 0,0 0,1 0,0 0,2 1,2-1,2 0,5 0,1 0,3 0,1 2,1 1,-2 0,-5 0,-5-2,-3 0,-4 0,1-1,2 0,0 0,0 0,1 0,-1 0,-1 0,-1 0,-1 0,-1 0,1 0,1 0,0 0,2 0,-1 0,0 0,-3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E310CC-9176-48F3-ADF3-40CD66A2D618}" type="datetimeFigureOut">
              <a:rPr lang="lt-LT" smtClean="0"/>
              <a:t>2017-09-04</a:t>
            </a:fld>
            <a:endParaRPr lang="lt-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F81E7B-1135-4F27-BBFB-E51DAF1FF55D}" type="slidenum">
              <a:rPr lang="lt-LT" smtClean="0"/>
              <a:t>‹#›</a:t>
            </a:fld>
            <a:endParaRPr lang="lt-LT"/>
          </a:p>
        </p:txBody>
      </p:sp>
    </p:spTree>
    <p:extLst>
      <p:ext uri="{BB962C8B-B14F-4D97-AF65-F5344CB8AC3E}">
        <p14:creationId xmlns:p14="http://schemas.microsoft.com/office/powerpoint/2010/main" val="38598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en-US" dirty="0"/>
              <a:t>“England is ripe for invasion. ... You might as well expect help from an army of mastodons as from the United States. ... You are on a doomed ship. ... Whether or not the people of Britain want to see their fields turned into graveyards and their cities into tombs is a matter for themselves and Mr. Churchill. Perhaps if the British people could speak, they would ask for peace. But since the official voice of England asks not for peace but for destruction, it is destruction we must provide.”</a:t>
            </a:r>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2</a:t>
            </a:fld>
            <a:endParaRPr lang="lt-LT"/>
          </a:p>
        </p:txBody>
      </p:sp>
    </p:spTree>
    <p:extLst>
      <p:ext uri="{BB962C8B-B14F-4D97-AF65-F5344CB8AC3E}">
        <p14:creationId xmlns:p14="http://schemas.microsoft.com/office/powerpoint/2010/main" val="3658660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kern="1200" dirty="0">
                <a:solidFill>
                  <a:schemeClr val="tx1"/>
                </a:solidFill>
                <a:effectLst/>
                <a:latin typeface="+mn-lt"/>
                <a:ea typeface="+mn-ea"/>
                <a:cs typeface="+mn-cs"/>
              </a:rPr>
              <a:t>Jeigu niekas nėra tiesa, tai viskas yra įmanoma.</a:t>
            </a:r>
          </a:p>
          <a:p>
            <a:r>
              <a:rPr lang="lt-LT" sz="1200" kern="1200" dirty="0">
                <a:solidFill>
                  <a:schemeClr val="tx1"/>
                </a:solidFill>
                <a:effectLst/>
                <a:latin typeface="+mn-lt"/>
                <a:ea typeface="+mn-ea"/>
                <a:cs typeface="+mn-cs"/>
              </a:rPr>
              <a:t>Dažniausiai šiandien Rusijos naudojamos informacinės propagandos tikslas yra ne įtikinti, tačiau sukelti dvejonę, netikrumo jausmą. Jeigu niekas nežino istorijos iki galo, tai visose pusėse gali būti tiesos, ir melo.</a:t>
            </a:r>
          </a:p>
          <a:p>
            <a:endParaRPr lang="lt-LT" dirty="0"/>
          </a:p>
        </p:txBody>
      </p:sp>
      <p:sp>
        <p:nvSpPr>
          <p:cNvPr id="4" name="Slide Number Placeholder 3"/>
          <p:cNvSpPr>
            <a:spLocks noGrp="1"/>
          </p:cNvSpPr>
          <p:nvPr>
            <p:ph type="sldNum" sz="quarter" idx="10"/>
          </p:nvPr>
        </p:nvSpPr>
        <p:spPr/>
        <p:txBody>
          <a:bodyPr/>
          <a:lstStyle/>
          <a:p>
            <a:fld id="{56689B55-3F8E-4597-A4A9-F128E514E183}" type="slidenum">
              <a:rPr lang="lt-LT" smtClean="0"/>
              <a:t>10</a:t>
            </a:fld>
            <a:endParaRPr lang="lt-LT"/>
          </a:p>
        </p:txBody>
      </p:sp>
    </p:spTree>
    <p:extLst>
      <p:ext uri="{BB962C8B-B14F-4D97-AF65-F5344CB8AC3E}">
        <p14:creationId xmlns:p14="http://schemas.microsoft.com/office/powerpoint/2010/main" val="3477279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dirty="0"/>
              <a:t>Į klausimą, kas kaltas dėl konflikto Ukrainoje, Ukrainos kaltę nurodė 26 proc. tautinių mažumų atstovų, Rusijos kaltę – 16 proc., </a:t>
            </a:r>
            <a:r>
              <a:rPr lang="lt-LT" dirty="0" err="1"/>
              <a:t>Donecko</a:t>
            </a:r>
            <a:r>
              <a:rPr lang="lt-LT" dirty="0"/>
              <a:t> ir </a:t>
            </a:r>
            <a:r>
              <a:rPr lang="lt-LT" dirty="0" err="1"/>
              <a:t>Luhansko</a:t>
            </a:r>
            <a:r>
              <a:rPr lang="lt-LT" dirty="0"/>
              <a:t> separatistų kaltę – 6 proc., Jungtinių Amerikos Valstijų (JAV) ir Europos Sąjungos (ES) kaltę – 23 procentai. </a:t>
            </a:r>
          </a:p>
          <a:p>
            <a:r>
              <a:rPr lang="lt-LT" dirty="0"/>
              <a:t>Tuo metu lietuviai Ukrainos konflikte dažniausiai kaltino Rusiją (55 proc.), 10 proc. kaltino Ukrainą, 18 proc. – separatistus, 7 proc. – JAV ir ES.</a:t>
            </a:r>
          </a:p>
          <a:p>
            <a:r>
              <a:rPr lang="lt-LT" dirty="0"/>
              <a:t>2005 metų rudenį Pilietinės visuomenės instituto užsakymu „Baltijos tyrimų“ atliktas Lietuvos gyventojų vertybių tyrimas atskleidė, kad 32 % komunistinę sistemą įvertino 7 ir daugiau balų iš 10, </a:t>
            </a:r>
            <a:r>
              <a:rPr lang="lt-LT" dirty="0" err="1"/>
              <a:t>t.y</a:t>
            </a:r>
            <a:r>
              <a:rPr lang="lt-LT" dirty="0"/>
              <a:t>. kaip gerą ir labai gerą</a:t>
            </a:r>
            <a:endParaRPr lang="en-GB" dirty="0"/>
          </a:p>
          <a:p>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27</a:t>
            </a:fld>
            <a:endParaRPr lang="lt-LT"/>
          </a:p>
        </p:txBody>
      </p:sp>
    </p:spTree>
    <p:extLst>
      <p:ext uri="{BB962C8B-B14F-4D97-AF65-F5344CB8AC3E}">
        <p14:creationId xmlns:p14="http://schemas.microsoft.com/office/powerpoint/2010/main" val="3780435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28</a:t>
            </a:fld>
            <a:endParaRPr lang="lt-LT"/>
          </a:p>
        </p:txBody>
      </p:sp>
    </p:spTree>
    <p:extLst>
      <p:ext uri="{BB962C8B-B14F-4D97-AF65-F5344CB8AC3E}">
        <p14:creationId xmlns:p14="http://schemas.microsoft.com/office/powerpoint/2010/main" val="2830990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34</a:t>
            </a:fld>
            <a:endParaRPr lang="lt-LT"/>
          </a:p>
        </p:txBody>
      </p:sp>
    </p:spTree>
    <p:extLst>
      <p:ext uri="{BB962C8B-B14F-4D97-AF65-F5344CB8AC3E}">
        <p14:creationId xmlns:p14="http://schemas.microsoft.com/office/powerpoint/2010/main" val="2907953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35</a:t>
            </a:fld>
            <a:endParaRPr lang="lt-LT"/>
          </a:p>
        </p:txBody>
      </p:sp>
    </p:spTree>
    <p:extLst>
      <p:ext uri="{BB962C8B-B14F-4D97-AF65-F5344CB8AC3E}">
        <p14:creationId xmlns:p14="http://schemas.microsoft.com/office/powerpoint/2010/main" val="517006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36</a:t>
            </a:fld>
            <a:endParaRPr lang="lt-LT"/>
          </a:p>
        </p:txBody>
      </p:sp>
    </p:spTree>
    <p:extLst>
      <p:ext uri="{BB962C8B-B14F-4D97-AF65-F5344CB8AC3E}">
        <p14:creationId xmlns:p14="http://schemas.microsoft.com/office/powerpoint/2010/main" val="2575718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0B5B7F8F-50EC-4EE4-ABDA-D9B6F02C4E1D}" type="slidenum">
              <a:rPr lang="lt-LT" smtClean="0"/>
              <a:t>37</a:t>
            </a:fld>
            <a:endParaRPr lang="lt-LT"/>
          </a:p>
        </p:txBody>
      </p:sp>
    </p:spTree>
    <p:extLst>
      <p:ext uri="{BB962C8B-B14F-4D97-AF65-F5344CB8AC3E}">
        <p14:creationId xmlns:p14="http://schemas.microsoft.com/office/powerpoint/2010/main" val="4203168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10"/>
          </p:nvPr>
        </p:nvSpPr>
        <p:spPr/>
        <p:txBody>
          <a:bodyPr/>
          <a:lstStyle/>
          <a:p>
            <a:fld id="{51F81E7B-1135-4F27-BBFB-E51DAF1FF55D}" type="slidenum">
              <a:rPr lang="lt-LT" smtClean="0"/>
              <a:t>45</a:t>
            </a:fld>
            <a:endParaRPr lang="lt-LT"/>
          </a:p>
        </p:txBody>
      </p:sp>
    </p:spTree>
    <p:extLst>
      <p:ext uri="{BB962C8B-B14F-4D97-AF65-F5344CB8AC3E}">
        <p14:creationId xmlns:p14="http://schemas.microsoft.com/office/powerpoint/2010/main" val="2818870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BA55B2-8135-49E7-9F54-3D0A7991A8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t-LT"/>
          </a:p>
        </p:txBody>
      </p:sp>
      <p:sp>
        <p:nvSpPr>
          <p:cNvPr id="3" name="Subtitle 2">
            <a:extLst>
              <a:ext uri="{FF2B5EF4-FFF2-40B4-BE49-F238E27FC236}">
                <a16:creationId xmlns:a16="http://schemas.microsoft.com/office/drawing/2014/main" xmlns="" id="{7E73D735-C2C0-4D45-A9D9-863B2C70A4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t-LT"/>
          </a:p>
        </p:txBody>
      </p:sp>
      <p:sp>
        <p:nvSpPr>
          <p:cNvPr id="4" name="Date Placeholder 3">
            <a:extLst>
              <a:ext uri="{FF2B5EF4-FFF2-40B4-BE49-F238E27FC236}">
                <a16:creationId xmlns:a16="http://schemas.microsoft.com/office/drawing/2014/main" xmlns="" id="{6CC22637-131C-47AF-99EF-0193AB9FD8FA}"/>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5" name="Footer Placeholder 4">
            <a:extLst>
              <a:ext uri="{FF2B5EF4-FFF2-40B4-BE49-F238E27FC236}">
                <a16:creationId xmlns:a16="http://schemas.microsoft.com/office/drawing/2014/main" xmlns="" id="{B0F7203D-4FF5-4207-9BBD-7B6A554EB5D0}"/>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xmlns="" id="{E9199BB8-1962-4B43-B312-3142BFB6A893}"/>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149350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50F068-3012-4DF3-9DB6-9E7B7FD79C6D}"/>
              </a:ext>
            </a:extLst>
          </p:cNvPr>
          <p:cNvSpPr>
            <a:spLocks noGrp="1"/>
          </p:cNvSpPr>
          <p:nvPr>
            <p:ph type="title"/>
          </p:nvPr>
        </p:nvSpPr>
        <p:spPr/>
        <p:txBody>
          <a:bodyPr/>
          <a:lstStyle/>
          <a:p>
            <a:r>
              <a:rPr lang="en-US"/>
              <a:t>Click to edit Master title style</a:t>
            </a:r>
            <a:endParaRPr lang="lt-LT"/>
          </a:p>
        </p:txBody>
      </p:sp>
      <p:sp>
        <p:nvSpPr>
          <p:cNvPr id="3" name="Vertical Text Placeholder 2">
            <a:extLst>
              <a:ext uri="{FF2B5EF4-FFF2-40B4-BE49-F238E27FC236}">
                <a16:creationId xmlns:a16="http://schemas.microsoft.com/office/drawing/2014/main" xmlns="" id="{02F50788-1B8B-4C52-9253-06622F4F522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xmlns="" id="{2F8239B0-AA2C-4A86-B3C2-186E66465EA2}"/>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5" name="Footer Placeholder 4">
            <a:extLst>
              <a:ext uri="{FF2B5EF4-FFF2-40B4-BE49-F238E27FC236}">
                <a16:creationId xmlns:a16="http://schemas.microsoft.com/office/drawing/2014/main" xmlns="" id="{D33DE69D-2220-43A2-B86B-0444A51C43EE}"/>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xmlns="" id="{1421FDCE-6DFD-45B1-97BB-7A6AA544C06B}"/>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3743495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F07BAA45-8742-465C-8F4D-9D5F9F9733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a:extLst>
              <a:ext uri="{FF2B5EF4-FFF2-40B4-BE49-F238E27FC236}">
                <a16:creationId xmlns:a16="http://schemas.microsoft.com/office/drawing/2014/main" xmlns="" id="{C1791BC0-1D70-4477-A8AA-37CB42CF90A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xmlns="" id="{86AC4E23-46F6-44E5-913C-8D40618C6625}"/>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5" name="Footer Placeholder 4">
            <a:extLst>
              <a:ext uri="{FF2B5EF4-FFF2-40B4-BE49-F238E27FC236}">
                <a16:creationId xmlns:a16="http://schemas.microsoft.com/office/drawing/2014/main" xmlns="" id="{23803109-BCB6-45E2-9D09-71A7ACF4F0D9}"/>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xmlns="" id="{AC1DFC8E-60C1-457B-8599-BACC581DFF60}"/>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3871105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3" name="Straight Connector 2"/>
          <p:cNvCxnSpPr/>
          <p:nvPr userDrawn="1"/>
        </p:nvCxnSpPr>
        <p:spPr>
          <a:xfrm>
            <a:off x="431800" y="908050"/>
            <a:ext cx="11328400" cy="0"/>
          </a:xfrm>
          <a:prstGeom prst="line">
            <a:avLst/>
          </a:prstGeom>
          <a:ln w="15875" cap="rnd">
            <a:solidFill>
              <a:srgbClr val="1AB1AF"/>
            </a:solidFill>
          </a:ln>
        </p:spPr>
        <p:style>
          <a:lnRef idx="1">
            <a:schemeClr val="accent1"/>
          </a:lnRef>
          <a:fillRef idx="0">
            <a:schemeClr val="accent1"/>
          </a:fillRef>
          <a:effectRef idx="0">
            <a:schemeClr val="accent1"/>
          </a:effectRef>
          <a:fontRef idx="minor">
            <a:schemeClr val="tx1"/>
          </a:fontRef>
        </p:style>
      </p:cxnSp>
      <p:sp>
        <p:nvSpPr>
          <p:cNvPr id="4" name="Title 20"/>
          <p:cNvSpPr txBox="1">
            <a:spLocks/>
          </p:cNvSpPr>
          <p:nvPr userDrawn="1"/>
        </p:nvSpPr>
        <p:spPr>
          <a:xfrm>
            <a:off x="603251" y="0"/>
            <a:ext cx="10972800" cy="908050"/>
          </a:xfrm>
          <a:prstGeom prst="rect">
            <a:avLst/>
          </a:prstGeom>
        </p:spPr>
        <p:txBody>
          <a:bodyPr anchor="ctr">
            <a:normAutofit/>
          </a:bodyPr>
          <a:lstStyle>
            <a:lvl1pPr algn="ctr" defTabSz="914400" rtl="0" eaLnBrk="1" latinLnBrk="0" hangingPunct="1">
              <a:spcBef>
                <a:spcPct val="0"/>
              </a:spcBef>
              <a:buNone/>
              <a:defRPr sz="2400" kern="1200">
                <a:solidFill>
                  <a:srgbClr val="1AB1AF"/>
                </a:solidFill>
                <a:latin typeface="+mj-lt"/>
                <a:ea typeface="+mj-ea"/>
                <a:cs typeface="+mj-cs"/>
              </a:defRPr>
            </a:lvl1pPr>
          </a:lstStyle>
          <a:p>
            <a:pPr fontAlgn="auto">
              <a:spcAft>
                <a:spcPts val="0"/>
              </a:spcAft>
              <a:defRPr/>
            </a:pPr>
            <a:endParaRPr lang="lt-LT" sz="2400" dirty="0"/>
          </a:p>
        </p:txBody>
      </p:sp>
      <p:sp>
        <p:nvSpPr>
          <p:cNvPr id="10" name="Text Placeholder 19"/>
          <p:cNvSpPr>
            <a:spLocks noGrp="1"/>
          </p:cNvSpPr>
          <p:nvPr>
            <p:ph type="body" sz="quarter" idx="16"/>
          </p:nvPr>
        </p:nvSpPr>
        <p:spPr>
          <a:xfrm>
            <a:off x="609600" y="1124744"/>
            <a:ext cx="10972800" cy="5256584"/>
          </a:xfrm>
        </p:spPr>
        <p:txBody>
          <a:bodyPr>
            <a:normAutofit/>
          </a:bodyPr>
          <a:lstStyle>
            <a:lvl1pPr marL="0" indent="0">
              <a:buNone/>
              <a:defRPr sz="1200"/>
            </a:lvl1pPr>
          </a:lstStyle>
          <a:p>
            <a:pPr lvl="0"/>
            <a:r>
              <a:rPr lang="en-US" dirty="0"/>
              <a:t>Click to edit Master text styles</a:t>
            </a:r>
            <a:endParaRPr lang="lt-LT" dirty="0"/>
          </a:p>
        </p:txBody>
      </p:sp>
      <p:sp>
        <p:nvSpPr>
          <p:cNvPr id="5" name="Slide Number Placeholder 5"/>
          <p:cNvSpPr>
            <a:spLocks noGrp="1"/>
          </p:cNvSpPr>
          <p:nvPr>
            <p:ph type="sldNum" sz="quarter" idx="17"/>
          </p:nvPr>
        </p:nvSpPr>
        <p:spPr>
          <a:xfrm>
            <a:off x="11664952" y="6597650"/>
            <a:ext cx="527049" cy="260350"/>
          </a:xfrm>
        </p:spPr>
        <p:txBody>
          <a:bodyPr/>
          <a:lstStyle>
            <a:lvl1pPr>
              <a:defRPr>
                <a:solidFill>
                  <a:srgbClr val="7F7F7F"/>
                </a:solidFill>
              </a:defRPr>
            </a:lvl1pPr>
          </a:lstStyle>
          <a:p>
            <a:fld id="{6D52533A-EF26-4E1C-AFF8-29CA552C21B4}" type="slidenum">
              <a:rPr lang="lt-LT" altLang="lt-LT"/>
              <a:pPr/>
              <a:t>‹#›</a:t>
            </a:fld>
            <a:endParaRPr lang="lt-LT" altLang="lt-LT"/>
          </a:p>
        </p:txBody>
      </p:sp>
    </p:spTree>
    <p:extLst>
      <p:ext uri="{BB962C8B-B14F-4D97-AF65-F5344CB8AC3E}">
        <p14:creationId xmlns:p14="http://schemas.microsoft.com/office/powerpoint/2010/main" val="166333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D09377-0528-44D5-B7E5-FBAFFF40E96A}"/>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xmlns="" id="{25DBE9C2-09A9-46A7-9688-72EE2E32BCA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xmlns="" id="{9A0EBBA5-23B6-4C60-B536-5E3B119A7CAD}"/>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5" name="Footer Placeholder 4">
            <a:extLst>
              <a:ext uri="{FF2B5EF4-FFF2-40B4-BE49-F238E27FC236}">
                <a16:creationId xmlns:a16="http://schemas.microsoft.com/office/drawing/2014/main" xmlns="" id="{510C0979-71E1-40B3-97F9-154FC51C5838}"/>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xmlns="" id="{89D5F7B5-68EE-491D-B90A-42C97C798105}"/>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1944411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0456E8-0DF6-4B41-9C7A-75E288EB5F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a:extLst>
              <a:ext uri="{FF2B5EF4-FFF2-40B4-BE49-F238E27FC236}">
                <a16:creationId xmlns:a16="http://schemas.microsoft.com/office/drawing/2014/main" xmlns="" id="{F96BE159-A8B2-498C-9933-0BFC5EF768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C204A9FB-BCB3-4FD8-B19F-E9EC282A114E}"/>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5" name="Footer Placeholder 4">
            <a:extLst>
              <a:ext uri="{FF2B5EF4-FFF2-40B4-BE49-F238E27FC236}">
                <a16:creationId xmlns:a16="http://schemas.microsoft.com/office/drawing/2014/main" xmlns="" id="{7E9C627D-CD37-43B2-A8A9-EE7C0FE383F3}"/>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xmlns="" id="{D966FCBA-415F-40E6-8DD4-A9394036766D}"/>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3719799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6BA952-233F-4A2C-B3AA-6B320461ED8F}"/>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xmlns="" id="{BB0F70F4-AF90-412F-BFCE-F6A793DFB2E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a:extLst>
              <a:ext uri="{FF2B5EF4-FFF2-40B4-BE49-F238E27FC236}">
                <a16:creationId xmlns:a16="http://schemas.microsoft.com/office/drawing/2014/main" xmlns="" id="{5E45DF52-6626-4D39-BBCA-AB53C16F897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a:extLst>
              <a:ext uri="{FF2B5EF4-FFF2-40B4-BE49-F238E27FC236}">
                <a16:creationId xmlns:a16="http://schemas.microsoft.com/office/drawing/2014/main" xmlns="" id="{AC80A108-0F6D-4AA6-9326-1D3754424D17}"/>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6" name="Footer Placeholder 5">
            <a:extLst>
              <a:ext uri="{FF2B5EF4-FFF2-40B4-BE49-F238E27FC236}">
                <a16:creationId xmlns:a16="http://schemas.microsoft.com/office/drawing/2014/main" xmlns="" id="{40206AFD-CDD7-494C-AD30-15F141D73108}"/>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xmlns="" id="{1DB4F1D3-F291-4376-8C0D-25382313354D}"/>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1049885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769F58-532B-4957-AD7C-DD9ED6D8FDF5}"/>
              </a:ext>
            </a:extLst>
          </p:cNvPr>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a:extLst>
              <a:ext uri="{FF2B5EF4-FFF2-40B4-BE49-F238E27FC236}">
                <a16:creationId xmlns:a16="http://schemas.microsoft.com/office/drawing/2014/main" xmlns="" id="{55084E20-0DF0-4ABE-B2B8-D66E03061B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57FAC499-255F-4D8B-861B-34386864FC7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a:extLst>
              <a:ext uri="{FF2B5EF4-FFF2-40B4-BE49-F238E27FC236}">
                <a16:creationId xmlns:a16="http://schemas.microsoft.com/office/drawing/2014/main" xmlns="" id="{E18F86B2-205C-45F3-8859-F3106E4859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54C7909E-99AE-4CD8-B2B9-81794E001A3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a:extLst>
              <a:ext uri="{FF2B5EF4-FFF2-40B4-BE49-F238E27FC236}">
                <a16:creationId xmlns:a16="http://schemas.microsoft.com/office/drawing/2014/main" xmlns="" id="{6CEC1DD4-3C00-4AAC-92AF-85938EB0E409}"/>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8" name="Footer Placeholder 7">
            <a:extLst>
              <a:ext uri="{FF2B5EF4-FFF2-40B4-BE49-F238E27FC236}">
                <a16:creationId xmlns:a16="http://schemas.microsoft.com/office/drawing/2014/main" xmlns="" id="{01440F4E-8E75-4E93-A5E2-FC556ED1E736}"/>
              </a:ext>
            </a:extLst>
          </p:cNvPr>
          <p:cNvSpPr>
            <a:spLocks noGrp="1"/>
          </p:cNvSpPr>
          <p:nvPr>
            <p:ph type="ftr" sz="quarter" idx="11"/>
          </p:nvPr>
        </p:nvSpPr>
        <p:spPr/>
        <p:txBody>
          <a:bodyPr/>
          <a:lstStyle/>
          <a:p>
            <a:endParaRPr lang="lt-LT"/>
          </a:p>
        </p:txBody>
      </p:sp>
      <p:sp>
        <p:nvSpPr>
          <p:cNvPr id="9" name="Slide Number Placeholder 8">
            <a:extLst>
              <a:ext uri="{FF2B5EF4-FFF2-40B4-BE49-F238E27FC236}">
                <a16:creationId xmlns:a16="http://schemas.microsoft.com/office/drawing/2014/main" xmlns="" id="{83F2A80C-2E9B-4C54-9406-16DA28E55C70}"/>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2801043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1FEC84-188A-486B-9583-B0633ABEFCDE}"/>
              </a:ext>
            </a:extLst>
          </p:cNvPr>
          <p:cNvSpPr>
            <a:spLocks noGrp="1"/>
          </p:cNvSpPr>
          <p:nvPr>
            <p:ph type="title"/>
          </p:nvPr>
        </p:nvSpPr>
        <p:spPr/>
        <p:txBody>
          <a:bodyPr/>
          <a:lstStyle/>
          <a:p>
            <a:r>
              <a:rPr lang="en-US"/>
              <a:t>Click to edit Master title style</a:t>
            </a:r>
            <a:endParaRPr lang="lt-LT"/>
          </a:p>
        </p:txBody>
      </p:sp>
      <p:sp>
        <p:nvSpPr>
          <p:cNvPr id="3" name="Date Placeholder 2">
            <a:extLst>
              <a:ext uri="{FF2B5EF4-FFF2-40B4-BE49-F238E27FC236}">
                <a16:creationId xmlns:a16="http://schemas.microsoft.com/office/drawing/2014/main" xmlns="" id="{CF0F8B6A-3FE5-4E64-A6A0-9ABA4F6E455F}"/>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4" name="Footer Placeholder 3">
            <a:extLst>
              <a:ext uri="{FF2B5EF4-FFF2-40B4-BE49-F238E27FC236}">
                <a16:creationId xmlns:a16="http://schemas.microsoft.com/office/drawing/2014/main" xmlns="" id="{269343C7-8B5F-4999-B784-A2119279D3FE}"/>
              </a:ext>
            </a:extLst>
          </p:cNvPr>
          <p:cNvSpPr>
            <a:spLocks noGrp="1"/>
          </p:cNvSpPr>
          <p:nvPr>
            <p:ph type="ftr" sz="quarter" idx="11"/>
          </p:nvPr>
        </p:nvSpPr>
        <p:spPr/>
        <p:txBody>
          <a:bodyPr/>
          <a:lstStyle/>
          <a:p>
            <a:endParaRPr lang="lt-LT"/>
          </a:p>
        </p:txBody>
      </p:sp>
      <p:sp>
        <p:nvSpPr>
          <p:cNvPr id="5" name="Slide Number Placeholder 4">
            <a:extLst>
              <a:ext uri="{FF2B5EF4-FFF2-40B4-BE49-F238E27FC236}">
                <a16:creationId xmlns:a16="http://schemas.microsoft.com/office/drawing/2014/main" xmlns="" id="{9AAFAC10-0E9A-459C-BDE4-9055BA6AC41D}"/>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3552946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F7F4A2D-31A9-4240-B27A-1BA2BAD1A219}"/>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3" name="Footer Placeholder 2">
            <a:extLst>
              <a:ext uri="{FF2B5EF4-FFF2-40B4-BE49-F238E27FC236}">
                <a16:creationId xmlns:a16="http://schemas.microsoft.com/office/drawing/2014/main" xmlns="" id="{0E32282C-A2B5-4FB2-8782-DCB4CA25CE27}"/>
              </a:ext>
            </a:extLst>
          </p:cNvPr>
          <p:cNvSpPr>
            <a:spLocks noGrp="1"/>
          </p:cNvSpPr>
          <p:nvPr>
            <p:ph type="ftr" sz="quarter" idx="11"/>
          </p:nvPr>
        </p:nvSpPr>
        <p:spPr/>
        <p:txBody>
          <a:bodyPr/>
          <a:lstStyle/>
          <a:p>
            <a:endParaRPr lang="lt-LT"/>
          </a:p>
        </p:txBody>
      </p:sp>
      <p:sp>
        <p:nvSpPr>
          <p:cNvPr id="4" name="Slide Number Placeholder 3">
            <a:extLst>
              <a:ext uri="{FF2B5EF4-FFF2-40B4-BE49-F238E27FC236}">
                <a16:creationId xmlns:a16="http://schemas.microsoft.com/office/drawing/2014/main" xmlns="" id="{FDBA9C80-1915-48F0-A78E-1B7CB98FFF4D}"/>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332873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B86F83-1C4D-4FA3-BA51-E029A6F871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a:extLst>
              <a:ext uri="{FF2B5EF4-FFF2-40B4-BE49-F238E27FC236}">
                <a16:creationId xmlns:a16="http://schemas.microsoft.com/office/drawing/2014/main" xmlns="" id="{C1329801-B01B-4C0F-BC6F-3AD376FD4F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a:extLst>
              <a:ext uri="{FF2B5EF4-FFF2-40B4-BE49-F238E27FC236}">
                <a16:creationId xmlns:a16="http://schemas.microsoft.com/office/drawing/2014/main" xmlns="" id="{D72B59ED-9AD6-4520-AEF7-2499393241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ACACC12A-2F85-4D88-82B4-E6E153F51824}"/>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6" name="Footer Placeholder 5">
            <a:extLst>
              <a:ext uri="{FF2B5EF4-FFF2-40B4-BE49-F238E27FC236}">
                <a16:creationId xmlns:a16="http://schemas.microsoft.com/office/drawing/2014/main" xmlns="" id="{B31BE7EE-541A-47BC-8912-DF128A9496A0}"/>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xmlns="" id="{76A7354F-7908-4B91-90E5-91240C389B91}"/>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259793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3AC0A2-909F-4756-A2C2-7F3F7591B4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a:extLst>
              <a:ext uri="{FF2B5EF4-FFF2-40B4-BE49-F238E27FC236}">
                <a16:creationId xmlns:a16="http://schemas.microsoft.com/office/drawing/2014/main" xmlns="" id="{0B9D8F60-E669-49A5-8A7B-B618DF9376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a:extLst>
              <a:ext uri="{FF2B5EF4-FFF2-40B4-BE49-F238E27FC236}">
                <a16:creationId xmlns:a16="http://schemas.microsoft.com/office/drawing/2014/main" xmlns="" id="{862BEAF3-58CD-47E0-BC32-8FE9A912E5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7BBACDE-5557-4243-AD62-0A0381152203}"/>
              </a:ext>
            </a:extLst>
          </p:cNvPr>
          <p:cNvSpPr>
            <a:spLocks noGrp="1"/>
          </p:cNvSpPr>
          <p:nvPr>
            <p:ph type="dt" sz="half" idx="10"/>
          </p:nvPr>
        </p:nvSpPr>
        <p:spPr/>
        <p:txBody>
          <a:bodyPr/>
          <a:lstStyle/>
          <a:p>
            <a:fld id="{C874CE0E-8D44-40D0-90F6-D2010700B9E6}" type="datetimeFigureOut">
              <a:rPr lang="lt-LT" smtClean="0"/>
              <a:t>2017-09-04</a:t>
            </a:fld>
            <a:endParaRPr lang="lt-LT"/>
          </a:p>
        </p:txBody>
      </p:sp>
      <p:sp>
        <p:nvSpPr>
          <p:cNvPr id="6" name="Footer Placeholder 5">
            <a:extLst>
              <a:ext uri="{FF2B5EF4-FFF2-40B4-BE49-F238E27FC236}">
                <a16:creationId xmlns:a16="http://schemas.microsoft.com/office/drawing/2014/main" xmlns="" id="{3EAEC740-3384-4822-A48C-F96D80B9AE36}"/>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xmlns="" id="{12C0CCDD-67DB-4128-933C-274B9721CE3B}"/>
              </a:ext>
            </a:extLst>
          </p:cNvPr>
          <p:cNvSpPr>
            <a:spLocks noGrp="1"/>
          </p:cNvSpPr>
          <p:nvPr>
            <p:ph type="sldNum" sz="quarter" idx="12"/>
          </p:nvPr>
        </p:nvSpPr>
        <p:spPr/>
        <p:txBody>
          <a:bodyPr/>
          <a:lstStyle/>
          <a:p>
            <a:fld id="{23EE255A-AC09-4894-A47E-D49DDE1BEB47}" type="slidenum">
              <a:rPr lang="lt-LT" smtClean="0"/>
              <a:t>‹#›</a:t>
            </a:fld>
            <a:endParaRPr lang="lt-LT"/>
          </a:p>
        </p:txBody>
      </p:sp>
    </p:spTree>
    <p:extLst>
      <p:ext uri="{BB962C8B-B14F-4D97-AF65-F5344CB8AC3E}">
        <p14:creationId xmlns:p14="http://schemas.microsoft.com/office/powerpoint/2010/main" val="3661396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D1E42DE-8445-4268-B707-DC30BE5A1C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a:extLst>
              <a:ext uri="{FF2B5EF4-FFF2-40B4-BE49-F238E27FC236}">
                <a16:creationId xmlns:a16="http://schemas.microsoft.com/office/drawing/2014/main" xmlns="" id="{19EB0F89-D946-41C9-B007-E3F63B84E0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xmlns="" id="{E311D256-B02D-4D57-AAC6-887AFBC001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4CE0E-8D44-40D0-90F6-D2010700B9E6}" type="datetimeFigureOut">
              <a:rPr lang="lt-LT" smtClean="0"/>
              <a:t>2017-09-04</a:t>
            </a:fld>
            <a:endParaRPr lang="lt-LT"/>
          </a:p>
        </p:txBody>
      </p:sp>
      <p:sp>
        <p:nvSpPr>
          <p:cNvPr id="5" name="Footer Placeholder 4">
            <a:extLst>
              <a:ext uri="{FF2B5EF4-FFF2-40B4-BE49-F238E27FC236}">
                <a16:creationId xmlns:a16="http://schemas.microsoft.com/office/drawing/2014/main" xmlns="" id="{1F2F53EB-2E79-41DD-BD00-3739B6553B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a:extLst>
              <a:ext uri="{FF2B5EF4-FFF2-40B4-BE49-F238E27FC236}">
                <a16:creationId xmlns:a16="http://schemas.microsoft.com/office/drawing/2014/main" xmlns="" id="{05852AC2-EAAF-4A86-AF04-DD35B2E67A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EE255A-AC09-4894-A47E-D49DDE1BEB47}" type="slidenum">
              <a:rPr lang="lt-LT" smtClean="0"/>
              <a:t>‹#›</a:t>
            </a:fld>
            <a:endParaRPr lang="lt-LT"/>
          </a:p>
        </p:txBody>
      </p:sp>
    </p:spTree>
    <p:extLst>
      <p:ext uri="{BB962C8B-B14F-4D97-AF65-F5344CB8AC3E}">
        <p14:creationId xmlns:p14="http://schemas.microsoft.com/office/powerpoint/2010/main" val="931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norden.lt/?act=search&amp;q=maliukevi%C4%8Dius#atliktas-tyrimas-rodo-jaunimo-mediju-rastingumo-ugdymo-svarba_element_905"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eesc.lt/uploads/news/id987/RESC%20monografija_propaganda.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www.ifla.org/publications/node/11174"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53.png"/><Relationship Id="rId7" Type="http://schemas.openxmlformats.org/officeDocument/2006/relationships/image" Target="../media/image60.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customXml" Target="../ink/ink1.xml"/><Relationship Id="rId11" Type="http://schemas.openxmlformats.org/officeDocument/2006/relationships/image" Target="../media/image80.png"/><Relationship Id="rId5" Type="http://schemas.openxmlformats.org/officeDocument/2006/relationships/image" Target="../media/image55.png"/><Relationship Id="rId10" Type="http://schemas.openxmlformats.org/officeDocument/2006/relationships/customXml" Target="../ink/ink3.xml"/><Relationship Id="rId4" Type="http://schemas.openxmlformats.org/officeDocument/2006/relationships/image" Target="../media/image54.png"/><Relationship Id="rId9" Type="http://schemas.openxmlformats.org/officeDocument/2006/relationships/image" Target="../media/image70.png"/></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s://www.youtube.com/watch?v=nvp3zAPraF4"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xml.rels><?xml version="1.0" encoding="UTF-8" standalone="yes"?>
<Relationships xmlns="http://schemas.openxmlformats.org/package/2006/relationships"><Relationship Id="rId2" Type="http://schemas.openxmlformats.org/officeDocument/2006/relationships/hyperlink" Target="https://papers.ssrn.com/sol3/papers.cfm?abstract_id=296069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722C7E-E654-4B33-BAF0-80AAE350FB15}"/>
              </a:ext>
            </a:extLst>
          </p:cNvPr>
          <p:cNvSpPr>
            <a:spLocks noGrp="1"/>
          </p:cNvSpPr>
          <p:nvPr>
            <p:ph type="ctrTitle"/>
          </p:nvPr>
        </p:nvSpPr>
        <p:spPr/>
        <p:txBody>
          <a:bodyPr/>
          <a:lstStyle/>
          <a:p>
            <a:r>
              <a:rPr lang="lt-LT" dirty="0"/>
              <a:t>Informaciniai karai: kaip </a:t>
            </a:r>
            <a:r>
              <a:rPr lang="lt-LT" dirty="0" err="1"/>
              <a:t>dekonstruoti</a:t>
            </a:r>
            <a:r>
              <a:rPr lang="lt-LT" dirty="0"/>
              <a:t> propagandą?</a:t>
            </a:r>
          </a:p>
        </p:txBody>
      </p:sp>
      <p:sp>
        <p:nvSpPr>
          <p:cNvPr id="3" name="Subtitle 2">
            <a:extLst>
              <a:ext uri="{FF2B5EF4-FFF2-40B4-BE49-F238E27FC236}">
                <a16:creationId xmlns:a16="http://schemas.microsoft.com/office/drawing/2014/main" xmlns="" id="{FA21CF16-9FBE-412E-8952-1B8A2DF272E1}"/>
              </a:ext>
            </a:extLst>
          </p:cNvPr>
          <p:cNvSpPr>
            <a:spLocks noGrp="1"/>
          </p:cNvSpPr>
          <p:nvPr>
            <p:ph type="subTitle" idx="1"/>
          </p:nvPr>
        </p:nvSpPr>
        <p:spPr>
          <a:xfrm>
            <a:off x="1524000" y="3832963"/>
            <a:ext cx="9144000" cy="2774515"/>
          </a:xfrm>
        </p:spPr>
        <p:txBody>
          <a:bodyPr/>
          <a:lstStyle/>
          <a:p>
            <a:r>
              <a:rPr lang="en-US" dirty="0">
                <a:latin typeface="+mj-lt"/>
              </a:rPr>
              <a:t>Vytautas Ker</a:t>
            </a:r>
            <a:r>
              <a:rPr lang="lt-LT" dirty="0" err="1">
                <a:latin typeface="+mj-lt"/>
              </a:rPr>
              <a:t>šanskas</a:t>
            </a:r>
            <a:endParaRPr lang="lt-LT" dirty="0">
              <a:latin typeface="+mj-lt"/>
            </a:endParaRPr>
          </a:p>
          <a:p>
            <a:endParaRPr lang="en-US" dirty="0">
              <a:latin typeface="+mj-lt"/>
            </a:endParaRPr>
          </a:p>
          <a:p>
            <a:endParaRPr lang="en-US" dirty="0">
              <a:latin typeface="+mj-lt"/>
            </a:endParaRPr>
          </a:p>
          <a:p>
            <a:endParaRPr lang="en-US" dirty="0">
              <a:latin typeface="+mj-lt"/>
            </a:endParaRPr>
          </a:p>
          <a:p>
            <a:endParaRPr lang="en-US" dirty="0">
              <a:latin typeface="+mj-lt"/>
            </a:endParaRPr>
          </a:p>
          <a:p>
            <a:r>
              <a:rPr lang="en-US" dirty="0">
                <a:latin typeface="+mj-lt"/>
              </a:rPr>
              <a:t>Vilnius, 2017-08-28</a:t>
            </a:r>
            <a:endParaRPr lang="lt-LT" dirty="0">
              <a:latin typeface="+mj-lt"/>
            </a:endParaRPr>
          </a:p>
        </p:txBody>
      </p:sp>
      <p:pic>
        <p:nvPicPr>
          <p:cNvPr id="2050" name="Picture 2" descr="No automatic alt text available.">
            <a:extLst>
              <a:ext uri="{FF2B5EF4-FFF2-40B4-BE49-F238E27FC236}">
                <a16:creationId xmlns:a16="http://schemas.microsoft.com/office/drawing/2014/main" xmlns="" id="{04246D14-C872-474C-B01C-627CD781E29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3585" b="22139"/>
          <a:stretch/>
        </p:blipFill>
        <p:spPr bwMode="auto">
          <a:xfrm>
            <a:off x="5126723" y="4481185"/>
            <a:ext cx="1938554" cy="1052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117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sz="4000" dirty="0"/>
              <a:t>Rusijos propaganda: nėra vienos tiesos</a:t>
            </a:r>
          </a:p>
        </p:txBody>
      </p:sp>
      <p:sp>
        <p:nvSpPr>
          <p:cNvPr id="3" name="Content Placeholder 2"/>
          <p:cNvSpPr>
            <a:spLocks noGrp="1"/>
          </p:cNvSpPr>
          <p:nvPr>
            <p:ph idx="1"/>
          </p:nvPr>
        </p:nvSpPr>
        <p:spPr/>
        <p:txBody>
          <a:bodyPr>
            <a:normAutofit/>
          </a:bodyPr>
          <a:lstStyle/>
          <a:p>
            <a:r>
              <a:rPr lang="lt-LT" sz="3200" dirty="0"/>
              <a:t>Rusijos dezinformacija šiandien yra grįsta </a:t>
            </a:r>
            <a:r>
              <a:rPr lang="lt-LT" sz="3200" b="1" dirty="0"/>
              <a:t>ribos tarp tiesos ir prasimanymo ištrynimu</a:t>
            </a:r>
            <a:r>
              <a:rPr lang="lt-LT" sz="3200" dirty="0"/>
              <a:t>. </a:t>
            </a:r>
          </a:p>
          <a:p>
            <a:r>
              <a:rPr lang="lt-LT" sz="3200" dirty="0"/>
              <a:t>Išplovus šią ribą visuomenė praranda gebėjimą atskirti patikimus šaltinius, todėl ji gali apskritai nustoti domėtis arba kreipti į konkretų atvejį dėmesį. </a:t>
            </a:r>
          </a:p>
          <a:p>
            <a:r>
              <a:rPr lang="lt-LT" sz="3200" i="1" dirty="0"/>
              <a:t>Po MH17 lėktuvo numušimo skirtingi Rusijos TV kanalai per trumpą laiką „informavo“ visuomenę, kad jį numušė: naikintuvai Su-27, Su-25, MiG-29, BUK raketinė sistema. </a:t>
            </a:r>
          </a:p>
        </p:txBody>
      </p:sp>
      <p:pic>
        <p:nvPicPr>
          <p:cNvPr id="4" name="Picture 2" descr="http://www.patriotnewstoday.com/images/headers/RussiaToday.jpg">
            <a:extLst>
              <a:ext uri="{FF2B5EF4-FFF2-40B4-BE49-F238E27FC236}">
                <a16:creationId xmlns:a16="http://schemas.microsoft.com/office/drawing/2014/main" xmlns="" id="{6FAA0294-F7DE-433E-A336-DE6BED3EDD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833" y="5728429"/>
            <a:ext cx="5097320" cy="1019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800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BCA2D6-15ED-457C-99F0-F068B5375BBD}"/>
              </a:ext>
            </a:extLst>
          </p:cNvPr>
          <p:cNvSpPr>
            <a:spLocks noGrp="1"/>
          </p:cNvSpPr>
          <p:nvPr>
            <p:ph type="title"/>
          </p:nvPr>
        </p:nvSpPr>
        <p:spPr/>
        <p:txBody>
          <a:bodyPr/>
          <a:lstStyle/>
          <a:p>
            <a:r>
              <a:rPr lang="lt-LT" dirty="0" err="1"/>
              <a:t>Norden</a:t>
            </a:r>
            <a:r>
              <a:rPr lang="lt-LT" dirty="0"/>
              <a:t> moksleivių tyrimas (2016 m.)</a:t>
            </a:r>
          </a:p>
        </p:txBody>
      </p:sp>
      <p:sp>
        <p:nvSpPr>
          <p:cNvPr id="3" name="Content Placeholder 2">
            <a:extLst>
              <a:ext uri="{FF2B5EF4-FFF2-40B4-BE49-F238E27FC236}">
                <a16:creationId xmlns:a16="http://schemas.microsoft.com/office/drawing/2014/main" xmlns="" id="{AEF9D103-3FAB-4D8F-9759-621AEFF72250}"/>
              </a:ext>
            </a:extLst>
          </p:cNvPr>
          <p:cNvSpPr>
            <a:spLocks noGrp="1"/>
          </p:cNvSpPr>
          <p:nvPr>
            <p:ph idx="1"/>
          </p:nvPr>
        </p:nvSpPr>
        <p:spPr>
          <a:xfrm>
            <a:off x="838199" y="1690688"/>
            <a:ext cx="10515601" cy="5050082"/>
          </a:xfrm>
        </p:spPr>
        <p:txBody>
          <a:bodyPr>
            <a:noAutofit/>
          </a:bodyPr>
          <a:lstStyle/>
          <a:p>
            <a:r>
              <a:rPr lang="lt-LT" sz="2300" b="1" dirty="0"/>
              <a:t>Lietuvių</a:t>
            </a:r>
            <a:r>
              <a:rPr lang="lt-LT" sz="2300" dirty="0"/>
              <a:t> jaunimo atstovai pripažįsta </a:t>
            </a:r>
            <a:r>
              <a:rPr lang="lt-LT" sz="2300" b="1" dirty="0"/>
              <a:t>paprastai informacijos netikrinantys</a:t>
            </a:r>
            <a:r>
              <a:rPr lang="lt-LT" sz="2300" dirty="0"/>
              <a:t> ir patikintys tuo, ką perskaito, išgirsta. </a:t>
            </a:r>
          </a:p>
          <a:p>
            <a:r>
              <a:rPr lang="lt-LT" sz="2300" b="1" dirty="0"/>
              <a:t>Dažniausiai apsiribojama lietuviška žiniasklaida</a:t>
            </a:r>
            <a:r>
              <a:rPr lang="lt-LT" sz="2300" dirty="0"/>
              <a:t>, kurioje nepastebėjus skirtumų, pavyzdžiui tarp to ką rodo žinios per lietuvišką televiziją ir ką rašo didieji Lietuvos internetiniai portalai, tai suprantama kaip patikimos naujienos.</a:t>
            </a:r>
          </a:p>
          <a:p>
            <a:r>
              <a:rPr lang="lt-LT" sz="2300" b="1" dirty="0"/>
              <a:t>Nelietuvių</a:t>
            </a:r>
            <a:r>
              <a:rPr lang="lt-LT" sz="2300" dirty="0"/>
              <a:t> grupėse, jaunimas žymiai negatyviau vertino žiniasklaidos padėtį. Pasak tautinių mažumų jaunimo atstovų, </a:t>
            </a:r>
            <a:r>
              <a:rPr lang="lt-LT" sz="2300" b="1" dirty="0"/>
              <a:t>objektyvios informacijos nėra ir jos patikrinti neįmanoma</a:t>
            </a:r>
            <a:r>
              <a:rPr lang="lt-LT" sz="2300" dirty="0"/>
              <a:t>. Nelietuvių grupėse vyravo nuomonė, jog visi kalba skirtingai ir vienos tiesos nėra. Nelietuvių jaunimo atstovai pripažįsta, jog dažnai jaučiasi pasimetę, nes yra labai sunku ar beveik neįmanoma atsirinkti informaciją. Yra deklaruojamas netikėjimas niekuo.</a:t>
            </a:r>
          </a:p>
          <a:p>
            <a:r>
              <a:rPr lang="lt-LT" sz="2300" dirty="0"/>
              <a:t>Visas tyrimas: </a:t>
            </a:r>
            <a:r>
              <a:rPr lang="lt-LT" sz="2300" dirty="0">
                <a:hlinkClick r:id="rId2"/>
              </a:rPr>
              <a:t>http://www.norden.lt/?act=search&amp;q=maliukevi%C4%8Dius#atliktas-tyrimas-rodo-jaunimo-mediju-rastingumo-ugdymo-svarba_element_905</a:t>
            </a:r>
            <a:r>
              <a:rPr lang="lt-LT" sz="2300" dirty="0"/>
              <a:t>   </a:t>
            </a:r>
          </a:p>
        </p:txBody>
      </p:sp>
    </p:spTree>
    <p:extLst>
      <p:ext uri="{BB962C8B-B14F-4D97-AF65-F5344CB8AC3E}">
        <p14:creationId xmlns:p14="http://schemas.microsoft.com/office/powerpoint/2010/main" val="3257961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58678"/>
          </a:xfrm>
        </p:spPr>
        <p:txBody>
          <a:bodyPr>
            <a:normAutofit/>
          </a:bodyPr>
          <a:lstStyle/>
          <a:p>
            <a:pPr algn="ctr"/>
            <a:r>
              <a:rPr lang="lt-LT" b="1"/>
              <a:t>Kaip analizuoti </a:t>
            </a:r>
            <a:r>
              <a:rPr lang="lt-LT" b="1" dirty="0"/>
              <a:t>propagandą?</a:t>
            </a:r>
            <a:endParaRPr lang="en-US" b="1" dirty="0"/>
          </a:p>
        </p:txBody>
      </p:sp>
      <p:sp>
        <p:nvSpPr>
          <p:cNvPr id="3" name="Content Placeholder 2"/>
          <p:cNvSpPr>
            <a:spLocks noGrp="1"/>
          </p:cNvSpPr>
          <p:nvPr>
            <p:ph idx="1"/>
          </p:nvPr>
        </p:nvSpPr>
        <p:spPr>
          <a:xfrm>
            <a:off x="838199" y="1923803"/>
            <a:ext cx="11096066" cy="4253160"/>
          </a:xfrm>
        </p:spPr>
        <p:txBody>
          <a:bodyPr>
            <a:normAutofit lnSpcReduction="10000"/>
          </a:bodyPr>
          <a:lstStyle/>
          <a:p>
            <a:pPr marL="742950" indent="-742950">
              <a:buFont typeface="+mj-lt"/>
              <a:buAutoNum type="arabicPeriod"/>
            </a:pPr>
            <a:r>
              <a:rPr lang="lt-LT" sz="4000" dirty="0"/>
              <a:t>Ištirti propagandą taikančios pusės </a:t>
            </a:r>
            <a:r>
              <a:rPr lang="lt-LT" sz="4000" b="1" dirty="0"/>
              <a:t>ideologiją</a:t>
            </a:r>
            <a:r>
              <a:rPr lang="lt-LT" sz="4000" dirty="0"/>
              <a:t>;</a:t>
            </a:r>
          </a:p>
          <a:p>
            <a:pPr marL="742950" indent="-742950">
              <a:buFont typeface="+mj-lt"/>
              <a:buAutoNum type="arabicPeriod"/>
            </a:pPr>
            <a:r>
              <a:rPr lang="lt-LT" sz="4000" dirty="0"/>
              <a:t>Išsiaiškinti kontekstą – </a:t>
            </a:r>
            <a:r>
              <a:rPr lang="lt-LT" sz="4000" b="1" dirty="0"/>
              <a:t>ko siekiama propaganda</a:t>
            </a:r>
            <a:r>
              <a:rPr lang="lt-LT" sz="4000" dirty="0"/>
              <a:t>?</a:t>
            </a:r>
          </a:p>
          <a:p>
            <a:pPr marL="742950" indent="-742950">
              <a:buFont typeface="+mj-lt"/>
              <a:buAutoNum type="arabicPeriod"/>
            </a:pPr>
            <a:r>
              <a:rPr lang="lt-LT" sz="4000" dirty="0"/>
              <a:t>Propagandos siuntėjo struktūra: </a:t>
            </a:r>
            <a:r>
              <a:rPr lang="lt-LT" sz="4000" b="1" dirty="0"/>
              <a:t>pagrindiniai veikėjai</a:t>
            </a:r>
            <a:r>
              <a:rPr lang="lt-LT" sz="4000" dirty="0"/>
              <a:t>, jų bruožai;</a:t>
            </a:r>
          </a:p>
          <a:p>
            <a:pPr marL="742950" indent="-742950">
              <a:buFont typeface="+mj-lt"/>
              <a:buAutoNum type="arabicPeriod"/>
            </a:pPr>
            <a:r>
              <a:rPr lang="lt-LT" sz="4000" dirty="0"/>
              <a:t>Į kokias </a:t>
            </a:r>
            <a:r>
              <a:rPr lang="lt-LT" sz="4000" b="1" dirty="0"/>
              <a:t>visuomenes grupes </a:t>
            </a:r>
            <a:r>
              <a:rPr lang="lt-LT" sz="4000" dirty="0"/>
              <a:t>propaganda nutaikyta? </a:t>
            </a:r>
          </a:p>
          <a:p>
            <a:pPr marL="742950" indent="-742950">
              <a:buFont typeface="+mj-lt"/>
              <a:buAutoNum type="arabicPeriod"/>
            </a:pPr>
            <a:r>
              <a:rPr lang="lt-LT" sz="4000" dirty="0"/>
              <a:t>Kokie gali būti </a:t>
            </a:r>
            <a:r>
              <a:rPr lang="lt-LT" sz="4000" b="1" dirty="0"/>
              <a:t>atsakomieji veiksmai</a:t>
            </a:r>
            <a:r>
              <a:rPr lang="lt-LT" sz="4000" dirty="0"/>
              <a:t>?</a:t>
            </a:r>
          </a:p>
          <a:p>
            <a:pPr marL="0" indent="0">
              <a:buNone/>
            </a:pPr>
            <a:endParaRPr lang="en-US" dirty="0"/>
          </a:p>
          <a:p>
            <a:pPr marL="0" indent="0">
              <a:buNone/>
            </a:pPr>
            <a:endParaRPr lang="lt-LT" dirty="0"/>
          </a:p>
          <a:p>
            <a:pPr marL="0" indent="0">
              <a:buNone/>
            </a:pPr>
            <a:endParaRPr lang="en-US" dirty="0"/>
          </a:p>
        </p:txBody>
      </p:sp>
    </p:spTree>
    <p:extLst>
      <p:ext uri="{BB962C8B-B14F-4D97-AF65-F5344CB8AC3E}">
        <p14:creationId xmlns:p14="http://schemas.microsoft.com/office/powerpoint/2010/main" val="756086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58678"/>
          </a:xfrm>
        </p:spPr>
        <p:txBody>
          <a:bodyPr>
            <a:normAutofit/>
          </a:bodyPr>
          <a:lstStyle/>
          <a:p>
            <a:pPr algn="ctr"/>
            <a:r>
              <a:rPr lang="lt-LT" b="1" dirty="0"/>
              <a:t>Rusijos propagandos ideologija</a:t>
            </a:r>
            <a:endParaRPr lang="en-US" b="1" dirty="0"/>
          </a:p>
        </p:txBody>
      </p:sp>
      <p:sp>
        <p:nvSpPr>
          <p:cNvPr id="3" name="Content Placeholder 2"/>
          <p:cNvSpPr>
            <a:spLocks noGrp="1"/>
          </p:cNvSpPr>
          <p:nvPr>
            <p:ph idx="1"/>
          </p:nvPr>
        </p:nvSpPr>
        <p:spPr>
          <a:xfrm>
            <a:off x="838199" y="1923802"/>
            <a:ext cx="11180523" cy="4614783"/>
          </a:xfrm>
        </p:spPr>
        <p:txBody>
          <a:bodyPr>
            <a:normAutofit/>
          </a:bodyPr>
          <a:lstStyle/>
          <a:p>
            <a:pPr>
              <a:buFont typeface="Wingdings" panose="05000000000000000000" pitchFamily="2" charset="2"/>
              <a:buChar char="Ø"/>
            </a:pPr>
            <a:r>
              <a:rPr lang="lt-LT" sz="4000" b="1" i="1" dirty="0"/>
              <a:t>  Tėvynainių politika</a:t>
            </a:r>
            <a:r>
              <a:rPr lang="lt-LT" sz="4000" i="1" dirty="0"/>
              <a:t>;</a:t>
            </a:r>
          </a:p>
          <a:p>
            <a:pPr>
              <a:buFont typeface="Wingdings" panose="05000000000000000000" pitchFamily="2" charset="2"/>
              <a:buChar char="Ø"/>
            </a:pPr>
            <a:r>
              <a:rPr lang="lt-LT" sz="4000" i="1" dirty="0"/>
              <a:t> Rusija – </a:t>
            </a:r>
            <a:r>
              <a:rPr lang="lt-LT" sz="4000" b="1" i="1" dirty="0"/>
              <a:t>krikščioniškų vertybių saugotoja</a:t>
            </a:r>
            <a:r>
              <a:rPr lang="lt-LT" sz="4000" i="1" dirty="0"/>
              <a:t>;</a:t>
            </a:r>
          </a:p>
          <a:p>
            <a:pPr>
              <a:buFont typeface="Wingdings" panose="05000000000000000000" pitchFamily="2" charset="2"/>
              <a:buChar char="Ø"/>
            </a:pPr>
            <a:r>
              <a:rPr lang="lt-LT" sz="4000" b="1" i="1" dirty="0"/>
              <a:t> </a:t>
            </a:r>
            <a:r>
              <a:rPr lang="lt-LT" sz="4000" b="1" i="1" dirty="0" err="1"/>
              <a:t>Daugiapolio</a:t>
            </a:r>
            <a:r>
              <a:rPr lang="lt-LT" sz="4000" b="1" i="1" dirty="0"/>
              <a:t> pasaulio </a:t>
            </a:r>
            <a:r>
              <a:rPr lang="lt-LT" sz="4000" i="1" dirty="0"/>
              <a:t>vizija - Rusija kaip Europos saugumo sistemos galios centras</a:t>
            </a:r>
            <a:r>
              <a:rPr lang="en-US" sz="4000" i="1" dirty="0"/>
              <a:t>;</a:t>
            </a:r>
          </a:p>
          <a:p>
            <a:pPr>
              <a:buFont typeface="Wingdings" panose="05000000000000000000" pitchFamily="2" charset="2"/>
              <a:buChar char="Ø"/>
            </a:pPr>
            <a:r>
              <a:rPr lang="lt-LT" sz="4000" b="1" i="1" dirty="0"/>
              <a:t>Rusiškojo pasaulio </a:t>
            </a:r>
            <a:r>
              <a:rPr lang="lt-LT" sz="4000" i="1" dirty="0"/>
              <a:t>(„</a:t>
            </a:r>
            <a:r>
              <a:rPr lang="lt-LT" sz="4000" i="1" dirty="0" err="1"/>
              <a:t>Ruskij</a:t>
            </a:r>
            <a:r>
              <a:rPr lang="lt-LT" sz="4000" i="1" dirty="0"/>
              <a:t> </a:t>
            </a:r>
            <a:r>
              <a:rPr lang="lt-LT" sz="4000" i="1" dirty="0" err="1"/>
              <a:t>mir</a:t>
            </a:r>
            <a:r>
              <a:rPr lang="lt-LT" sz="4000" i="1" dirty="0"/>
              <a:t>“) koncepcija</a:t>
            </a:r>
            <a:r>
              <a:rPr lang="en-US" sz="4000" i="1" dirty="0"/>
              <a:t>.</a:t>
            </a:r>
            <a:endParaRPr lang="lt-LT" sz="4000" i="1" dirty="0"/>
          </a:p>
          <a:p>
            <a:pPr marL="0" indent="0">
              <a:buNone/>
            </a:pPr>
            <a:endParaRPr lang="en-US" i="1" dirty="0"/>
          </a:p>
        </p:txBody>
      </p:sp>
    </p:spTree>
    <p:extLst>
      <p:ext uri="{BB962C8B-B14F-4D97-AF65-F5344CB8AC3E}">
        <p14:creationId xmlns:p14="http://schemas.microsoft.com/office/powerpoint/2010/main" val="230142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838200" y="365125"/>
            <a:ext cx="10515600" cy="1460500"/>
          </a:xfrm>
        </p:spPr>
        <p:txBody>
          <a:bodyPr>
            <a:normAutofit/>
          </a:bodyPr>
          <a:lstStyle/>
          <a:p>
            <a:pPr algn="ctr"/>
            <a:r>
              <a:rPr lang="lt-LT" b="1" dirty="0"/>
              <a:t>Rusijos propagandos tikslai</a:t>
            </a:r>
            <a:endParaRPr lang="en-GB" b="1" dirty="0"/>
          </a:p>
        </p:txBody>
      </p:sp>
      <p:sp>
        <p:nvSpPr>
          <p:cNvPr id="3" name="Turinio vietos rezervavimo ženklas 2"/>
          <p:cNvSpPr>
            <a:spLocks noGrp="1"/>
          </p:cNvSpPr>
          <p:nvPr>
            <p:ph idx="1"/>
          </p:nvPr>
        </p:nvSpPr>
        <p:spPr>
          <a:xfrm>
            <a:off x="838200" y="1862417"/>
            <a:ext cx="10995212" cy="4314545"/>
          </a:xfrm>
        </p:spPr>
        <p:txBody>
          <a:bodyPr>
            <a:normAutofit/>
          </a:bodyPr>
          <a:lstStyle/>
          <a:p>
            <a:pPr marL="0" indent="0">
              <a:buNone/>
            </a:pPr>
            <a:r>
              <a:rPr lang="lt-LT" sz="3600" i="1" dirty="0"/>
              <a:t>Rusijos propagandoje Baltijos valstybės pateikiamos kaip:</a:t>
            </a:r>
          </a:p>
          <a:p>
            <a:pPr>
              <a:buFont typeface="Wingdings" panose="05000000000000000000" pitchFamily="2" charset="2"/>
              <a:buChar char="Ø"/>
            </a:pPr>
            <a:r>
              <a:rPr lang="lt-LT" sz="3600" b="1" i="1" dirty="0"/>
              <a:t> Nepavykusios</a:t>
            </a:r>
          </a:p>
          <a:p>
            <a:pPr>
              <a:buFont typeface="Wingdings" panose="05000000000000000000" pitchFamily="2" charset="2"/>
              <a:buChar char="Ø"/>
            </a:pPr>
            <a:r>
              <a:rPr lang="lt-LT" sz="3600" b="1" i="1" dirty="0"/>
              <a:t>„Okupuotos“ ir tarnaujančios Vakarams;</a:t>
            </a:r>
          </a:p>
          <a:p>
            <a:pPr>
              <a:buFont typeface="Wingdings" panose="05000000000000000000" pitchFamily="2" charset="2"/>
              <a:buChar char="Ø"/>
            </a:pPr>
            <a:r>
              <a:rPr lang="lt-LT" sz="3600" b="1" i="1" dirty="0"/>
              <a:t> Pažeidžiančios žmogaus teises ir laisves;</a:t>
            </a:r>
          </a:p>
          <a:p>
            <a:pPr>
              <a:buFont typeface="Wingdings" panose="05000000000000000000" pitchFamily="2" charset="2"/>
              <a:buChar char="Ø"/>
            </a:pPr>
            <a:r>
              <a:rPr lang="lt-LT" sz="3600" b="1" i="1" dirty="0"/>
              <a:t> Fašistinės, agresyvios.</a:t>
            </a:r>
          </a:p>
        </p:txBody>
      </p:sp>
    </p:spTree>
    <p:extLst>
      <p:ext uri="{BB962C8B-B14F-4D97-AF65-F5344CB8AC3E}">
        <p14:creationId xmlns:p14="http://schemas.microsoft.com/office/powerpoint/2010/main" val="130607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a:t>Taip pat siekiama</a:t>
            </a:r>
          </a:p>
        </p:txBody>
      </p:sp>
      <p:sp>
        <p:nvSpPr>
          <p:cNvPr id="3" name="Content Placeholder 2"/>
          <p:cNvSpPr>
            <a:spLocks noGrp="1"/>
          </p:cNvSpPr>
          <p:nvPr>
            <p:ph idx="1"/>
          </p:nvPr>
        </p:nvSpPr>
        <p:spPr>
          <a:xfrm>
            <a:off x="838199" y="1825625"/>
            <a:ext cx="10863729" cy="4868022"/>
          </a:xfrm>
        </p:spPr>
        <p:txBody>
          <a:bodyPr>
            <a:normAutofit/>
          </a:bodyPr>
          <a:lstStyle/>
          <a:p>
            <a:r>
              <a:rPr lang="lt-LT" sz="3600" dirty="0"/>
              <a:t>Didinti įtampą, supriešinti visuomenė su valdžia (ir įteigti, kad valdžia = valstybė);</a:t>
            </a:r>
          </a:p>
          <a:p>
            <a:r>
              <a:rPr lang="lt-LT" sz="3600" dirty="0"/>
              <a:t>Mažinti ryžtą gintis;</a:t>
            </a:r>
          </a:p>
          <a:p>
            <a:r>
              <a:rPr lang="lt-LT" sz="3600" dirty="0"/>
              <a:t>Plėsti „pilkosios masės“ („man nerūpi“) dydį;</a:t>
            </a:r>
          </a:p>
          <a:p>
            <a:r>
              <a:rPr lang="lt-LT" sz="3600" dirty="0"/>
              <a:t>Bloginti Baltijos valstybių įvaizdį tarp mūsų partnerių.</a:t>
            </a:r>
            <a:endParaRPr lang="en-US" sz="3600" dirty="0"/>
          </a:p>
        </p:txBody>
      </p:sp>
    </p:spTree>
    <p:extLst>
      <p:ext uri="{BB962C8B-B14F-4D97-AF65-F5344CB8AC3E}">
        <p14:creationId xmlns:p14="http://schemas.microsoft.com/office/powerpoint/2010/main" val="3142827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b="1" dirty="0"/>
              <a:t>Rusijos propagandos taikiniai</a:t>
            </a:r>
          </a:p>
        </p:txBody>
      </p:sp>
      <p:sp>
        <p:nvSpPr>
          <p:cNvPr id="3" name="Content Placeholder 2"/>
          <p:cNvSpPr>
            <a:spLocks noGrp="1"/>
          </p:cNvSpPr>
          <p:nvPr>
            <p:ph idx="1"/>
          </p:nvPr>
        </p:nvSpPr>
        <p:spPr>
          <a:xfrm>
            <a:off x="625287" y="1996559"/>
            <a:ext cx="11330805" cy="3358318"/>
          </a:xfrm>
        </p:spPr>
        <p:txBody>
          <a:bodyPr>
            <a:noAutofit/>
          </a:bodyPr>
          <a:lstStyle/>
          <a:p>
            <a:pPr algn="just">
              <a:buFont typeface="Wingdings" panose="05000000000000000000" pitchFamily="2" charset="2"/>
              <a:buChar char="Ø"/>
            </a:pPr>
            <a:r>
              <a:rPr lang="lt-LT" sz="3600" i="1" dirty="0"/>
              <a:t> </a:t>
            </a:r>
            <a:r>
              <a:rPr lang="lt-LT" sz="3600" b="1" i="1" dirty="0"/>
              <a:t>Tautinės bendrijos</a:t>
            </a:r>
            <a:r>
              <a:rPr lang="lt-LT" sz="3600" i="1" dirty="0"/>
              <a:t>;</a:t>
            </a:r>
          </a:p>
          <a:p>
            <a:pPr algn="just">
              <a:buFont typeface="Wingdings" panose="05000000000000000000" pitchFamily="2" charset="2"/>
              <a:buChar char="Ø"/>
            </a:pPr>
            <a:r>
              <a:rPr lang="lt-LT" sz="3600" i="1" dirty="0"/>
              <a:t> Sovietinės </a:t>
            </a:r>
            <a:r>
              <a:rPr lang="lt-LT" sz="3600" b="1" i="1" dirty="0"/>
              <a:t>nostalgijos </a:t>
            </a:r>
            <a:r>
              <a:rPr lang="lt-LT" sz="3600" i="1" dirty="0"/>
              <a:t>veikiami gyventojų sluoksniai;</a:t>
            </a:r>
          </a:p>
          <a:p>
            <a:pPr algn="just">
              <a:buFont typeface="Wingdings" panose="05000000000000000000" pitchFamily="2" charset="2"/>
              <a:buChar char="Ø"/>
            </a:pPr>
            <a:r>
              <a:rPr lang="lt-LT" sz="3600" i="1" dirty="0"/>
              <a:t> </a:t>
            </a:r>
            <a:r>
              <a:rPr lang="lt-LT" sz="3600" b="1" i="1" dirty="0"/>
              <a:t>Socialiai jautriausi </a:t>
            </a:r>
            <a:r>
              <a:rPr lang="lt-LT" sz="3600" i="1" dirty="0"/>
              <a:t>gyventojai;</a:t>
            </a:r>
          </a:p>
          <a:p>
            <a:pPr algn="just">
              <a:buFont typeface="Wingdings" panose="05000000000000000000" pitchFamily="2" charset="2"/>
              <a:buChar char="Ø"/>
            </a:pPr>
            <a:r>
              <a:rPr lang="lt-LT" sz="3600" i="1" dirty="0"/>
              <a:t> </a:t>
            </a:r>
            <a:r>
              <a:rPr lang="lt-LT" sz="3600" b="1" i="1" dirty="0"/>
              <a:t>Konservatyvūs</a:t>
            </a:r>
            <a:r>
              <a:rPr lang="lt-LT" sz="3600" i="1" dirty="0"/>
              <a:t> visuomenės sluoksniai.</a:t>
            </a:r>
          </a:p>
        </p:txBody>
      </p:sp>
    </p:spTree>
    <p:extLst>
      <p:ext uri="{BB962C8B-B14F-4D97-AF65-F5344CB8AC3E}">
        <p14:creationId xmlns:p14="http://schemas.microsoft.com/office/powerpoint/2010/main" val="118832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673E79-D61F-4FC3-96D8-0FF07EE7805A}"/>
              </a:ext>
            </a:extLst>
          </p:cNvPr>
          <p:cNvSpPr>
            <a:spLocks noGrp="1"/>
          </p:cNvSpPr>
          <p:nvPr>
            <p:ph type="title"/>
          </p:nvPr>
        </p:nvSpPr>
        <p:spPr>
          <a:xfrm>
            <a:off x="838200" y="365125"/>
            <a:ext cx="10515600" cy="1325563"/>
          </a:xfrm>
        </p:spPr>
        <p:txBody>
          <a:bodyPr/>
          <a:lstStyle/>
          <a:p>
            <a:r>
              <a:rPr lang="lt-LT" dirty="0"/>
              <a:t>RESC tyrimas</a:t>
            </a:r>
          </a:p>
        </p:txBody>
      </p:sp>
      <p:sp>
        <p:nvSpPr>
          <p:cNvPr id="3" name="Content Placeholder 2">
            <a:extLst>
              <a:ext uri="{FF2B5EF4-FFF2-40B4-BE49-F238E27FC236}">
                <a16:creationId xmlns:a16="http://schemas.microsoft.com/office/drawing/2014/main" xmlns="" id="{FB3B4F83-63AC-490C-A6B4-FDB5B2392C25}"/>
              </a:ext>
            </a:extLst>
          </p:cNvPr>
          <p:cNvSpPr>
            <a:spLocks noGrp="1"/>
          </p:cNvSpPr>
          <p:nvPr>
            <p:ph idx="1"/>
          </p:nvPr>
        </p:nvSpPr>
        <p:spPr>
          <a:xfrm>
            <a:off x="838200" y="1741990"/>
            <a:ext cx="6853177" cy="4452335"/>
          </a:xfrm>
        </p:spPr>
        <p:txBody>
          <a:bodyPr/>
          <a:lstStyle/>
          <a:p>
            <a:r>
              <a:rPr lang="lt-LT" dirty="0"/>
              <a:t>2016 m. RESC parengė monografiją „Rusijos propaganda: analizė, įvertinimas, rekomendacijos“, ją galima pasiekti čia: </a:t>
            </a:r>
            <a:r>
              <a:rPr lang="lt-LT" dirty="0">
                <a:hlinkClick r:id="rId2"/>
              </a:rPr>
              <a:t>http://www.eesc.lt/uploads/news/id987/RESC%20monografija_propaganda.pdf</a:t>
            </a:r>
            <a:endParaRPr lang="lt-LT" dirty="0"/>
          </a:p>
          <a:p>
            <a:r>
              <a:rPr lang="lt-LT" dirty="0"/>
              <a:t>Pirmas bandymas pateikti pilnavertį vaizdą apie Rusijos propagandą bei jos poveikį Lietuvoje.</a:t>
            </a:r>
          </a:p>
          <a:p>
            <a:endParaRPr lang="lt-LT" dirty="0"/>
          </a:p>
        </p:txBody>
      </p:sp>
      <p:pic>
        <p:nvPicPr>
          <p:cNvPr id="4" name="Picture 3">
            <a:extLst>
              <a:ext uri="{FF2B5EF4-FFF2-40B4-BE49-F238E27FC236}">
                <a16:creationId xmlns:a16="http://schemas.microsoft.com/office/drawing/2014/main" xmlns="" id="{368F8375-D519-4665-86B8-2A6CF3919A74}"/>
              </a:ext>
            </a:extLst>
          </p:cNvPr>
          <p:cNvPicPr>
            <a:picLocks noChangeAspect="1"/>
          </p:cNvPicPr>
          <p:nvPr/>
        </p:nvPicPr>
        <p:blipFill>
          <a:blip r:embed="rId3"/>
          <a:stretch>
            <a:fillRect/>
          </a:stretch>
        </p:blipFill>
        <p:spPr>
          <a:xfrm>
            <a:off x="7922457" y="1158614"/>
            <a:ext cx="3930018" cy="5035711"/>
          </a:xfrm>
          <a:prstGeom prst="rect">
            <a:avLst/>
          </a:prstGeom>
        </p:spPr>
      </p:pic>
    </p:spTree>
    <p:extLst>
      <p:ext uri="{BB962C8B-B14F-4D97-AF65-F5344CB8AC3E}">
        <p14:creationId xmlns:p14="http://schemas.microsoft.com/office/powerpoint/2010/main" val="580847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246" y="404664"/>
            <a:ext cx="9925106" cy="1143000"/>
          </a:xfrm>
        </p:spPr>
        <p:txBody>
          <a:bodyPr/>
          <a:lstStyle/>
          <a:p>
            <a:r>
              <a:rPr lang="lt-LT" sz="3800" dirty="0"/>
              <a:t>Kas didina paveikumą propagandai?</a:t>
            </a:r>
          </a:p>
        </p:txBody>
      </p:sp>
      <p:sp>
        <p:nvSpPr>
          <p:cNvPr id="3" name="Content Placeholder 2"/>
          <p:cNvSpPr>
            <a:spLocks noGrp="1"/>
          </p:cNvSpPr>
          <p:nvPr>
            <p:ph idx="1"/>
          </p:nvPr>
        </p:nvSpPr>
        <p:spPr>
          <a:xfrm>
            <a:off x="619246" y="1741990"/>
            <a:ext cx="5613721" cy="4913455"/>
          </a:xfrm>
        </p:spPr>
        <p:txBody>
          <a:bodyPr>
            <a:normAutofit/>
          </a:bodyPr>
          <a:lstStyle/>
          <a:p>
            <a:pPr marL="0" indent="0">
              <a:buNone/>
            </a:pPr>
            <a:r>
              <a:rPr lang="lt-LT" b="1" dirty="0"/>
              <a:t>Visos visuomenės tarpe:</a:t>
            </a:r>
          </a:p>
          <a:p>
            <a:r>
              <a:rPr lang="lt-LT" dirty="0">
                <a:solidFill>
                  <a:srgbClr val="FF0000"/>
                </a:solidFill>
              </a:rPr>
              <a:t>Sovietmečio vertinimas</a:t>
            </a:r>
          </a:p>
          <a:p>
            <a:r>
              <a:rPr lang="lt-LT" dirty="0">
                <a:solidFill>
                  <a:srgbClr val="FF0000"/>
                </a:solidFill>
              </a:rPr>
              <a:t>Pasitenkinimas, kaip veikia demokratija Lietuvoje</a:t>
            </a:r>
          </a:p>
          <a:p>
            <a:r>
              <a:rPr lang="lt-LT" dirty="0">
                <a:solidFill>
                  <a:srgbClr val="FF0000"/>
                </a:solidFill>
              </a:rPr>
              <a:t>Rusiškų kanalų žiūrėjimas</a:t>
            </a:r>
          </a:p>
          <a:p>
            <a:r>
              <a:rPr lang="lt-LT" dirty="0"/>
              <a:t>Priklausymas rusų tautinei mažumai (V. Putino vertinimo modelyje)</a:t>
            </a:r>
          </a:p>
        </p:txBody>
      </p:sp>
      <p:sp>
        <p:nvSpPr>
          <p:cNvPr id="4" name="Rectangle 3">
            <a:extLst>
              <a:ext uri="{FF2B5EF4-FFF2-40B4-BE49-F238E27FC236}">
                <a16:creationId xmlns:a16="http://schemas.microsoft.com/office/drawing/2014/main" xmlns="" id="{C1A3AF43-5696-410B-974F-9334EF944C73}"/>
              </a:ext>
            </a:extLst>
          </p:cNvPr>
          <p:cNvSpPr/>
          <p:nvPr/>
        </p:nvSpPr>
        <p:spPr>
          <a:xfrm>
            <a:off x="6528196" y="1741990"/>
            <a:ext cx="5191245" cy="3970318"/>
          </a:xfrm>
          <a:prstGeom prst="rect">
            <a:avLst/>
          </a:prstGeom>
        </p:spPr>
        <p:txBody>
          <a:bodyPr wrap="square">
            <a:spAutoFit/>
          </a:bodyPr>
          <a:lstStyle/>
          <a:p>
            <a:r>
              <a:rPr lang="lt-LT" sz="2800" b="1" dirty="0"/>
              <a:t>Tautinių mažumų tarpe:</a:t>
            </a:r>
          </a:p>
          <a:p>
            <a:pPr marL="285750" indent="-285750">
              <a:buFont typeface="Arial" panose="020B0604020202020204" pitchFamily="34" charset="0"/>
              <a:buChar char="•"/>
            </a:pPr>
            <a:r>
              <a:rPr lang="lt-LT" sz="2800" dirty="0">
                <a:solidFill>
                  <a:srgbClr val="FF0000"/>
                </a:solidFill>
              </a:rPr>
              <a:t>Sovietmečio vertinimas</a:t>
            </a:r>
          </a:p>
          <a:p>
            <a:pPr marL="285750" indent="-285750">
              <a:buFont typeface="Arial" panose="020B0604020202020204" pitchFamily="34" charset="0"/>
              <a:buChar char="•"/>
            </a:pPr>
            <a:r>
              <a:rPr lang="lt-LT" sz="2800" dirty="0">
                <a:solidFill>
                  <a:srgbClr val="FF0000"/>
                </a:solidFill>
              </a:rPr>
              <a:t>Rusiškų kanalų žiūrėjimas</a:t>
            </a:r>
          </a:p>
          <a:p>
            <a:pPr marL="285750" indent="-285750">
              <a:buFont typeface="Arial" panose="020B0604020202020204" pitchFamily="34" charset="0"/>
              <a:buChar char="•"/>
            </a:pPr>
            <a:r>
              <a:rPr lang="lt-LT" sz="2800" dirty="0"/>
              <a:t>Tautinės diskriminacijos Lietuvoje vertinimas</a:t>
            </a:r>
          </a:p>
          <a:p>
            <a:pPr marL="285750" indent="-285750">
              <a:buFont typeface="Arial" panose="020B0604020202020204" pitchFamily="34" charset="0"/>
              <a:buChar char="•"/>
            </a:pPr>
            <a:r>
              <a:rPr lang="lt-LT" sz="2800" dirty="0"/>
              <a:t>Vietovė</a:t>
            </a:r>
          </a:p>
          <a:p>
            <a:pPr marL="285750" indent="-285750">
              <a:buFont typeface="Arial" panose="020B0604020202020204" pitchFamily="34" charset="0"/>
              <a:buChar char="•"/>
            </a:pPr>
            <a:r>
              <a:rPr lang="lt-LT" sz="2800" dirty="0"/>
              <a:t>Šeimos pajamos</a:t>
            </a:r>
          </a:p>
          <a:p>
            <a:pPr marL="285750" indent="-285750">
              <a:buFont typeface="Arial" panose="020B0604020202020204" pitchFamily="34" charset="0"/>
              <a:buChar char="•"/>
            </a:pPr>
            <a:r>
              <a:rPr lang="lt-LT" sz="2800" dirty="0"/>
              <a:t>LRT žiūrėjimas (V. Putino vertinimo modelyje)</a:t>
            </a:r>
          </a:p>
        </p:txBody>
      </p:sp>
    </p:spTree>
    <p:extLst>
      <p:ext uri="{BB962C8B-B14F-4D97-AF65-F5344CB8AC3E}">
        <p14:creationId xmlns:p14="http://schemas.microsoft.com/office/powerpoint/2010/main" val="57941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969739947"/>
              </p:ext>
            </p:extLst>
          </p:nvPr>
        </p:nvGraphicFramePr>
        <p:xfrm>
          <a:off x="882935" y="180182"/>
          <a:ext cx="10448680" cy="6411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36875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838200" y="365125"/>
            <a:ext cx="10515600" cy="1325563"/>
          </a:xfrm>
        </p:spPr>
        <p:txBody>
          <a:bodyPr/>
          <a:lstStyle/>
          <a:p>
            <a:pPr algn="ctr"/>
            <a:r>
              <a:rPr lang="lt-LT" dirty="0"/>
              <a:t>Propagandos apibrėžimas</a:t>
            </a:r>
          </a:p>
        </p:txBody>
      </p:sp>
      <p:sp>
        <p:nvSpPr>
          <p:cNvPr id="3" name="Turinio vietos rezervavimo ženklas 2"/>
          <p:cNvSpPr>
            <a:spLocks noGrp="1"/>
          </p:cNvSpPr>
          <p:nvPr>
            <p:ph idx="1"/>
          </p:nvPr>
        </p:nvSpPr>
        <p:spPr>
          <a:xfrm>
            <a:off x="726511" y="1805454"/>
            <a:ext cx="10627290" cy="4939811"/>
          </a:xfrm>
        </p:spPr>
        <p:txBody>
          <a:bodyPr>
            <a:normAutofit fontScale="92500"/>
          </a:bodyPr>
          <a:lstStyle/>
          <a:p>
            <a:pPr algn="just"/>
            <a:r>
              <a:rPr lang="en-US" sz="3600" b="1" i="1" dirty="0" err="1"/>
              <a:t>Propagand</a:t>
            </a:r>
            <a:r>
              <a:rPr lang="lt-LT" sz="3600" b="1" i="1" dirty="0"/>
              <a:t>a – </a:t>
            </a:r>
            <a:r>
              <a:rPr lang="lt-LT" sz="3600" i="1" u="sng" dirty="0"/>
              <a:t>tikslingas</a:t>
            </a:r>
            <a:r>
              <a:rPr lang="lt-LT" sz="3600" i="1" dirty="0"/>
              <a:t>, </a:t>
            </a:r>
            <a:r>
              <a:rPr lang="lt-LT" sz="3600" i="1" u="sng" dirty="0"/>
              <a:t>sistemiškas</a:t>
            </a:r>
            <a:r>
              <a:rPr lang="lt-LT" sz="3600" i="1" dirty="0"/>
              <a:t> bandymas </a:t>
            </a:r>
            <a:r>
              <a:rPr lang="lt-LT" sz="3600" i="1" dirty="0">
                <a:solidFill>
                  <a:srgbClr val="00B050"/>
                </a:solidFill>
              </a:rPr>
              <a:t>formuoti suvokimą</a:t>
            </a:r>
            <a:r>
              <a:rPr lang="lt-LT" sz="3600" i="1" dirty="0"/>
              <a:t>, </a:t>
            </a:r>
            <a:r>
              <a:rPr lang="lt-LT" sz="3600" i="1" dirty="0">
                <a:solidFill>
                  <a:srgbClr val="FFC000"/>
                </a:solidFill>
              </a:rPr>
              <a:t>manipuliuoti žinojimu </a:t>
            </a:r>
            <a:r>
              <a:rPr lang="lt-LT" sz="3600" i="1" dirty="0"/>
              <a:t>ir </a:t>
            </a:r>
            <a:r>
              <a:rPr lang="lt-LT" sz="3600" i="1" dirty="0">
                <a:solidFill>
                  <a:srgbClr val="FF0000"/>
                </a:solidFill>
              </a:rPr>
              <a:t>nukreipti elgesį</a:t>
            </a:r>
            <a:r>
              <a:rPr lang="lt-LT" sz="3600" i="1" dirty="0"/>
              <a:t> taip, kad gautas </a:t>
            </a:r>
            <a:r>
              <a:rPr lang="lt-LT" sz="3600" b="1" i="1" dirty="0"/>
              <a:t>atsakas prisidėtų prie propagandininko siekiamų tikslų</a:t>
            </a:r>
            <a:r>
              <a:rPr lang="lt-LT" sz="3600" i="1" dirty="0"/>
              <a:t> </a:t>
            </a:r>
            <a:r>
              <a:rPr lang="en-US" sz="3600" i="1" dirty="0"/>
              <a:t>(Jowett and O’Donnell)</a:t>
            </a:r>
            <a:r>
              <a:rPr lang="lt-LT" sz="3600" i="1" dirty="0"/>
              <a:t>.</a:t>
            </a:r>
            <a:endParaRPr lang="en-US" sz="3600" dirty="0"/>
          </a:p>
          <a:p>
            <a:pPr algn="just"/>
            <a:r>
              <a:rPr lang="lt-LT" sz="3600" dirty="0"/>
              <a:t>Istoriškai propaganda buvo suvokiama neutraliai, tačiau XX a. dėl totalitarinių režimų ji įgavo neigiamą reikšmę (teigiama propaganda – viešieji ryšiai?)</a:t>
            </a:r>
          </a:p>
          <a:p>
            <a:pPr algn="just"/>
            <a:r>
              <a:rPr lang="lt-LT" sz="3600" dirty="0"/>
              <a:t>Propagandos efektas padidėja pasakant dalį tiesos, tačiau nutylint tuos faktus, kurie nėra naudingi propagandistui. </a:t>
            </a:r>
          </a:p>
        </p:txBody>
      </p:sp>
    </p:spTree>
    <p:extLst>
      <p:ext uri="{BB962C8B-B14F-4D97-AF65-F5344CB8AC3E}">
        <p14:creationId xmlns:p14="http://schemas.microsoft.com/office/powerpoint/2010/main" val="338113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014730511"/>
              </p:ext>
            </p:extLst>
          </p:nvPr>
        </p:nvGraphicFramePr>
        <p:xfrm>
          <a:off x="950490" y="393648"/>
          <a:ext cx="10427423" cy="6128688"/>
        </p:xfrm>
        <a:graphic>
          <a:graphicData uri="http://schemas.openxmlformats.org/drawingml/2006/table">
            <a:tbl>
              <a:tblPr firstRow="1" firstCol="1" bandRow="1"/>
              <a:tblGrid>
                <a:gridCol w="2365885">
                  <a:extLst>
                    <a:ext uri="{9D8B030D-6E8A-4147-A177-3AD203B41FA5}">
                      <a16:colId xmlns:a16="http://schemas.microsoft.com/office/drawing/2014/main" xmlns="" val="20000"/>
                    </a:ext>
                  </a:extLst>
                </a:gridCol>
                <a:gridCol w="1489633">
                  <a:extLst>
                    <a:ext uri="{9D8B030D-6E8A-4147-A177-3AD203B41FA5}">
                      <a16:colId xmlns:a16="http://schemas.microsoft.com/office/drawing/2014/main" xmlns="" val="20001"/>
                    </a:ext>
                  </a:extLst>
                </a:gridCol>
                <a:gridCol w="1226756">
                  <a:extLst>
                    <a:ext uri="{9D8B030D-6E8A-4147-A177-3AD203B41FA5}">
                      <a16:colId xmlns:a16="http://schemas.microsoft.com/office/drawing/2014/main" xmlns="" val="20002"/>
                    </a:ext>
                  </a:extLst>
                </a:gridCol>
                <a:gridCol w="1402007">
                  <a:extLst>
                    <a:ext uri="{9D8B030D-6E8A-4147-A177-3AD203B41FA5}">
                      <a16:colId xmlns:a16="http://schemas.microsoft.com/office/drawing/2014/main" xmlns="" val="20003"/>
                    </a:ext>
                  </a:extLst>
                </a:gridCol>
                <a:gridCol w="1226756">
                  <a:extLst>
                    <a:ext uri="{9D8B030D-6E8A-4147-A177-3AD203B41FA5}">
                      <a16:colId xmlns:a16="http://schemas.microsoft.com/office/drawing/2014/main" xmlns="" val="20004"/>
                    </a:ext>
                  </a:extLst>
                </a:gridCol>
                <a:gridCol w="1402007">
                  <a:extLst>
                    <a:ext uri="{9D8B030D-6E8A-4147-A177-3AD203B41FA5}">
                      <a16:colId xmlns:a16="http://schemas.microsoft.com/office/drawing/2014/main" xmlns="" val="20005"/>
                    </a:ext>
                  </a:extLst>
                </a:gridCol>
                <a:gridCol w="1314379">
                  <a:extLst>
                    <a:ext uri="{9D8B030D-6E8A-4147-A177-3AD203B41FA5}">
                      <a16:colId xmlns:a16="http://schemas.microsoft.com/office/drawing/2014/main" xmlns="" val="20006"/>
                    </a:ext>
                  </a:extLst>
                </a:gridCol>
              </a:tblGrid>
              <a:tr h="704490">
                <a:tc rowSpan="2">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ct val="150000"/>
                        </a:lnSpc>
                        <a:spcAft>
                          <a:spcPts val="0"/>
                        </a:spcAft>
                      </a:pPr>
                      <a:r>
                        <a:rPr lang="lt-LT" sz="1600" b="1" dirty="0">
                          <a:effectLst/>
                          <a:latin typeface="+mj-lt"/>
                          <a:ea typeface="Calibri" panose="020F0502020204030204" pitchFamily="34" charset="0"/>
                          <a:cs typeface="Times New Roman" panose="02020603050405020304" pitchFamily="18" charset="0"/>
                        </a:rPr>
                        <a:t>Amžiaus grupė</a:t>
                      </a:r>
                      <a:endParaRPr lang="lt-LT" sz="16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lt-LT"/>
                    </a:p>
                  </a:txBody>
                  <a:tcPr/>
                </a:tc>
                <a:tc hMerge="1">
                  <a:txBody>
                    <a:bodyPr/>
                    <a:lstStyle/>
                    <a:p>
                      <a:endParaRPr lang="lt-LT"/>
                    </a:p>
                  </a:txBody>
                  <a:tcPr/>
                </a:tc>
                <a:tc hMerge="1">
                  <a:txBody>
                    <a:bodyPr/>
                    <a:lstStyle/>
                    <a:p>
                      <a:endParaRPr lang="lt-LT"/>
                    </a:p>
                  </a:txBody>
                  <a:tcPr/>
                </a:tc>
                <a:tc hMerge="1">
                  <a:txBody>
                    <a:bodyPr/>
                    <a:lstStyle/>
                    <a:p>
                      <a:endParaRPr lang="lt-LT"/>
                    </a:p>
                  </a:txBody>
                  <a:tcPr/>
                </a:tc>
                <a:tc rowSpan="2">
                  <a:txBody>
                    <a:bodyPr/>
                    <a:lstStyle/>
                    <a:p>
                      <a:pPr algn="ctr">
                        <a:lnSpc>
                          <a:spcPct val="150000"/>
                        </a:lnSpc>
                        <a:spcAft>
                          <a:spcPts val="0"/>
                        </a:spcAft>
                      </a:pPr>
                      <a:r>
                        <a:rPr lang="lt-LT" sz="1600" b="1" dirty="0">
                          <a:effectLst/>
                          <a:latin typeface="+mj-lt"/>
                          <a:ea typeface="Calibri" panose="020F0502020204030204" pitchFamily="34" charset="0"/>
                          <a:cs typeface="Times New Roman" panose="02020603050405020304" pitchFamily="18" charset="0"/>
                        </a:rPr>
                        <a:t>Bendrai</a:t>
                      </a:r>
                      <a:endParaRPr lang="lt-LT" sz="16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490086">
                <a:tc vMerge="1">
                  <a:txBody>
                    <a:bodyPr/>
                    <a:lstStyle/>
                    <a:p>
                      <a:endParaRPr lang="lt-LT"/>
                    </a:p>
                  </a:txBody>
                  <a:tcPr/>
                </a:tc>
                <a:tc>
                  <a:txBody>
                    <a:bodyPr/>
                    <a:lstStyle/>
                    <a:p>
                      <a:pPr algn="ctr">
                        <a:lnSpc>
                          <a:spcPct val="150000"/>
                        </a:lnSpc>
                        <a:spcAft>
                          <a:spcPts val="0"/>
                        </a:spcAft>
                      </a:pPr>
                      <a:r>
                        <a:rPr lang="lt-LT" sz="1600" b="1" dirty="0">
                          <a:effectLst/>
                          <a:latin typeface="+mj-lt"/>
                          <a:ea typeface="Calibri" panose="020F0502020204030204" pitchFamily="34" charset="0"/>
                          <a:cs typeface="Times New Roman" panose="02020603050405020304" pitchFamily="18" charset="0"/>
                        </a:rPr>
                        <a:t>18-29 m.</a:t>
                      </a:r>
                      <a:endParaRPr lang="lt-LT" sz="16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b="1" dirty="0">
                          <a:effectLst/>
                          <a:latin typeface="+mj-lt"/>
                          <a:ea typeface="Calibri" panose="020F0502020204030204" pitchFamily="34" charset="0"/>
                          <a:cs typeface="Times New Roman" panose="02020603050405020304" pitchFamily="18" charset="0"/>
                        </a:rPr>
                        <a:t>30-39 m.</a:t>
                      </a:r>
                      <a:endParaRPr lang="lt-LT" sz="16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b="1">
                          <a:effectLst/>
                          <a:latin typeface="+mj-lt"/>
                          <a:ea typeface="Calibri" panose="020F0502020204030204" pitchFamily="34" charset="0"/>
                          <a:cs typeface="Times New Roman" panose="02020603050405020304" pitchFamily="18" charset="0"/>
                        </a:rPr>
                        <a:t>40-49 m.</a:t>
                      </a:r>
                      <a:endParaRPr lang="lt-LT" sz="160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b="1">
                          <a:effectLst/>
                          <a:latin typeface="+mj-lt"/>
                          <a:ea typeface="Calibri" panose="020F0502020204030204" pitchFamily="34" charset="0"/>
                          <a:cs typeface="Times New Roman" panose="02020603050405020304" pitchFamily="18" charset="0"/>
                        </a:rPr>
                        <a:t>50-59 m.</a:t>
                      </a:r>
                      <a:endParaRPr lang="lt-LT" sz="160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b="1">
                          <a:effectLst/>
                          <a:latin typeface="+mj-lt"/>
                          <a:ea typeface="Calibri" panose="020F0502020204030204" pitchFamily="34" charset="0"/>
                          <a:cs typeface="Times New Roman" panose="02020603050405020304" pitchFamily="18" charset="0"/>
                        </a:rPr>
                        <a:t>60 m. ir daugiau</a:t>
                      </a:r>
                      <a:endParaRPr lang="lt-LT" sz="160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lt-LT"/>
                    </a:p>
                  </a:txBody>
                  <a:tcPr/>
                </a:tc>
                <a:extLst>
                  <a:ext uri="{0D108BD9-81ED-4DB2-BD59-A6C34878D82A}">
                    <a16:rowId xmlns:a16="http://schemas.microsoft.com/office/drawing/2014/main" xmlns="" val="10001"/>
                  </a:ext>
                </a:extLst>
              </a:tr>
              <a:tr h="1035046">
                <a:tc>
                  <a:txBody>
                    <a:bodyPr/>
                    <a:lstStyle/>
                    <a:p>
                      <a:pPr algn="ctr">
                        <a:lnSpc>
                          <a:spcPct val="150000"/>
                        </a:lnSpc>
                        <a:spcAft>
                          <a:spcPts val="0"/>
                        </a:spcAft>
                      </a:pPr>
                      <a:r>
                        <a:rPr lang="lt-LT" sz="1600" b="1" dirty="0">
                          <a:effectLst/>
                          <a:latin typeface="+mj-lt"/>
                          <a:ea typeface="Calibri" panose="020F0502020204030204" pitchFamily="34" charset="0"/>
                          <a:cs typeface="Times New Roman" panose="02020603050405020304" pitchFamily="18" charset="0"/>
                        </a:rPr>
                        <a:t>Sutinka, kad geriau buvo sovietmečiu</a:t>
                      </a:r>
                      <a:endParaRPr lang="lt-LT" sz="16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8,5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14,2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28,4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40,2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40,2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25,8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490086">
                <a:tc>
                  <a:txBody>
                    <a:bodyPr/>
                    <a:lstStyle/>
                    <a:p>
                      <a:pPr algn="ctr">
                        <a:lnSpc>
                          <a:spcPct val="150000"/>
                        </a:lnSpc>
                        <a:spcAft>
                          <a:spcPts val="0"/>
                        </a:spcAft>
                      </a:pPr>
                      <a:r>
                        <a:rPr lang="lt-LT" sz="1600" b="1" dirty="0">
                          <a:effectLst/>
                          <a:latin typeface="+mj-lt"/>
                          <a:ea typeface="Calibri" panose="020F0502020204030204" pitchFamily="34" charset="0"/>
                          <a:cs typeface="Times New Roman" panose="02020603050405020304" pitchFamily="18" charset="0"/>
                        </a:rPr>
                        <a:t>Nei taip, nei ne</a:t>
                      </a:r>
                      <a:endParaRPr lang="lt-LT" sz="1600" dirty="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21,8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26,2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22,8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21,6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21,1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22,6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704490">
                <a:tc>
                  <a:txBody>
                    <a:bodyPr/>
                    <a:lstStyle/>
                    <a:p>
                      <a:pPr algn="ctr">
                        <a:lnSpc>
                          <a:spcPct val="150000"/>
                        </a:lnSpc>
                        <a:spcAft>
                          <a:spcPts val="0"/>
                        </a:spcAft>
                      </a:pPr>
                      <a:r>
                        <a:rPr lang="lt-LT" sz="1600" b="1">
                          <a:effectLst/>
                          <a:latin typeface="+mj-lt"/>
                          <a:ea typeface="Calibri" panose="020F0502020204030204" pitchFamily="34" charset="0"/>
                          <a:cs typeface="Times New Roman" panose="02020603050405020304" pitchFamily="18" charset="0"/>
                        </a:rPr>
                        <a:t>Nesutinka</a:t>
                      </a:r>
                      <a:endParaRPr lang="lt-LT" sz="160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51,3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48,6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42,1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33,2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33,5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704490">
                <a:tc>
                  <a:txBody>
                    <a:bodyPr/>
                    <a:lstStyle/>
                    <a:p>
                      <a:pPr algn="ctr">
                        <a:lnSpc>
                          <a:spcPct val="150000"/>
                        </a:lnSpc>
                        <a:spcAft>
                          <a:spcPts val="0"/>
                        </a:spcAft>
                      </a:pPr>
                      <a:r>
                        <a:rPr lang="lt-LT" sz="1600" b="1">
                          <a:effectLst/>
                          <a:latin typeface="+mj-lt"/>
                          <a:ea typeface="Calibri" panose="020F0502020204030204" pitchFamily="34" charset="0"/>
                          <a:cs typeface="Times New Roman" panose="02020603050405020304" pitchFamily="18" charset="0"/>
                        </a:rPr>
                        <a:t>Nežino</a:t>
                      </a:r>
                      <a:endParaRPr lang="lt-LT" sz="1600">
                        <a:effectLst/>
                        <a:latin typeface="+mj-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18,4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10,9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6,6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a:effectLst/>
                          <a:latin typeface="+mj-lt"/>
                          <a:ea typeface="Calibri" panose="020F0502020204030204" pitchFamily="34" charset="0"/>
                          <a:cs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lt-LT" sz="1600" dirty="0">
                          <a:effectLst/>
                          <a:latin typeface="+mj-lt"/>
                          <a:ea typeface="Calibri" panose="020F0502020204030204" pitchFamily="34" charset="0"/>
                          <a:cs typeface="Times New Roman" panose="02020603050405020304" pitchFamily="18" charset="0"/>
                        </a:rPr>
                        <a:t>9,5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486570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2"/>
          <p:cNvSpPr>
            <a:spLocks noGrp="1"/>
          </p:cNvSpPr>
          <p:nvPr>
            <p:ph type="sldNum" sz="quarter" idx="17"/>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1AB1AF"/>
              </a:buClr>
              <a:buFont typeface="Wingdings" panose="05000000000000000000" pitchFamily="2" charset="2"/>
              <a:buChar char="q"/>
              <a:defRPr sz="1400">
                <a:solidFill>
                  <a:schemeClr val="tx1"/>
                </a:solidFill>
                <a:latin typeface="Calibri" panose="020F0502020204030204" pitchFamily="34" charset="0"/>
              </a:defRPr>
            </a:lvl1pPr>
            <a:lvl2pPr marL="742950" indent="-285750">
              <a:spcBef>
                <a:spcPct val="20000"/>
              </a:spcBef>
              <a:buClr>
                <a:srgbClr val="1AB1AF"/>
              </a:buClr>
              <a:buFont typeface="Arial" panose="020B0604020202020204" pitchFamily="34" charset="0"/>
              <a:buChar char="–"/>
              <a:defRPr sz="1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4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4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9pPr>
          </a:lstStyle>
          <a:p>
            <a:pPr>
              <a:spcBef>
                <a:spcPct val="0"/>
              </a:spcBef>
              <a:buClrTx/>
              <a:buFontTx/>
              <a:buNone/>
            </a:pPr>
            <a:fld id="{3569A5FA-48B9-4726-9246-8C875B8386D4}" type="slidenum">
              <a:rPr lang="lt-LT" altLang="lt-LT" sz="1200">
                <a:solidFill>
                  <a:srgbClr val="7F7F7F"/>
                </a:solidFill>
              </a:rPr>
              <a:pPr>
                <a:spcBef>
                  <a:spcPct val="0"/>
                </a:spcBef>
                <a:buClrTx/>
                <a:buFontTx/>
                <a:buNone/>
              </a:pPr>
              <a:t>21</a:t>
            </a:fld>
            <a:endParaRPr lang="lt-LT" altLang="lt-LT" sz="1200">
              <a:solidFill>
                <a:srgbClr val="7F7F7F"/>
              </a:solidFill>
            </a:endParaRPr>
          </a:p>
        </p:txBody>
      </p:sp>
      <p:sp>
        <p:nvSpPr>
          <p:cNvPr id="27651" name="Text Placeholder 11"/>
          <p:cNvSpPr txBox="1">
            <a:spLocks/>
          </p:cNvSpPr>
          <p:nvPr/>
        </p:nvSpPr>
        <p:spPr bwMode="auto">
          <a:xfrm>
            <a:off x="1524000" y="6021388"/>
            <a:ext cx="91440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1AB1AF"/>
              </a:buClr>
              <a:buFont typeface="Wingdings" panose="05000000000000000000" pitchFamily="2" charset="2"/>
              <a:buChar char="q"/>
              <a:defRPr sz="1400">
                <a:solidFill>
                  <a:schemeClr val="tx1"/>
                </a:solidFill>
                <a:latin typeface="Calibri" panose="020F0502020204030204" pitchFamily="34" charset="0"/>
              </a:defRPr>
            </a:lvl1pPr>
            <a:lvl2pPr marL="742950" indent="-285750">
              <a:spcBef>
                <a:spcPct val="20000"/>
              </a:spcBef>
              <a:buClr>
                <a:srgbClr val="1AB1AF"/>
              </a:buClr>
              <a:buFont typeface="Arial" panose="020B0604020202020204" pitchFamily="34" charset="0"/>
              <a:buChar char="–"/>
              <a:defRPr sz="1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4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4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lt-LT" altLang="lt-LT" sz="1200"/>
              <a:t>Pasitenkinimą (labai patenkintas / patenkintas) dažniau išreiškė 18-25 m. respondentai, didžiausių pajamų grupės apklaustieji ir didmiesčių gyventojai, rusų tautybės respondentai.</a:t>
            </a:r>
          </a:p>
        </p:txBody>
      </p:sp>
      <p:sp>
        <p:nvSpPr>
          <p:cNvPr id="27652" name="Rectangle 15"/>
          <p:cNvSpPr>
            <a:spLocks noChangeArrowheads="1"/>
          </p:cNvSpPr>
          <p:nvPr/>
        </p:nvSpPr>
        <p:spPr bwMode="auto">
          <a:xfrm>
            <a:off x="1524000" y="188913"/>
            <a:ext cx="914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1AB1AF"/>
              </a:buClr>
              <a:buFont typeface="Wingdings" panose="05000000000000000000" pitchFamily="2" charset="2"/>
              <a:buChar char="q"/>
              <a:defRPr sz="1400">
                <a:solidFill>
                  <a:schemeClr val="tx1"/>
                </a:solidFill>
                <a:latin typeface="Calibri" panose="020F0502020204030204" pitchFamily="34" charset="0"/>
              </a:defRPr>
            </a:lvl1pPr>
            <a:lvl2pPr marL="742950" indent="-285750">
              <a:spcBef>
                <a:spcPct val="20000"/>
              </a:spcBef>
              <a:buClr>
                <a:srgbClr val="1AB1AF"/>
              </a:buClr>
              <a:buFont typeface="Arial" panose="020B0604020202020204" pitchFamily="34" charset="0"/>
              <a:buChar char="–"/>
              <a:defRPr sz="14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1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14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14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chemeClr val="tx1"/>
                </a:solidFill>
                <a:latin typeface="Calibri" panose="020F0502020204030204" pitchFamily="34" charset="0"/>
              </a:defRPr>
            </a:lvl9pPr>
          </a:lstStyle>
          <a:p>
            <a:pPr algn="ctr" eaLnBrk="1" hangingPunct="1">
              <a:spcBef>
                <a:spcPct val="0"/>
              </a:spcBef>
              <a:buClrTx/>
              <a:buFontTx/>
              <a:buNone/>
            </a:pPr>
            <a:r>
              <a:rPr lang="lt-LT" altLang="lt-LT" sz="2400">
                <a:solidFill>
                  <a:srgbClr val="1AB1AF"/>
                </a:solidFill>
              </a:rPr>
              <a:t>Nuomonė dėl demokratijos veikimo Lietuvoje (%)</a:t>
            </a:r>
          </a:p>
        </p:txBody>
      </p:sp>
      <p:sp>
        <p:nvSpPr>
          <p:cNvPr id="8" name="Rectangle 7"/>
          <p:cNvSpPr/>
          <p:nvPr/>
        </p:nvSpPr>
        <p:spPr>
          <a:xfrm>
            <a:off x="1524000" y="928689"/>
            <a:ext cx="8369300" cy="276225"/>
          </a:xfrm>
          <a:prstGeom prst="rect">
            <a:avLst/>
          </a:prstGeom>
        </p:spPr>
        <p:txBody>
          <a:bodyPr>
            <a:spAutoFit/>
          </a:bodyPr>
          <a:lstStyle/>
          <a:p>
            <a:pPr>
              <a:defRPr/>
            </a:pPr>
            <a:r>
              <a:rPr lang="lt-LT" sz="1200" i="1" dirty="0">
                <a:solidFill>
                  <a:schemeClr val="tx1">
                    <a:lumMod val="50000"/>
                    <a:lumOff val="50000"/>
                  </a:schemeClr>
                </a:solidFill>
                <a:latin typeface="+mj-lt"/>
              </a:rPr>
              <a:t>Apskritai imant, kiek Jūs esate patenkintas demokratijos veikimu Lietuvoje?</a:t>
            </a:r>
          </a:p>
        </p:txBody>
      </p:sp>
      <p:sp>
        <p:nvSpPr>
          <p:cNvPr id="9" name="Text Box 11"/>
          <p:cNvSpPr txBox="1">
            <a:spLocks noChangeArrowheads="1"/>
          </p:cNvSpPr>
          <p:nvPr/>
        </p:nvSpPr>
        <p:spPr bwMode="auto">
          <a:xfrm>
            <a:off x="9767888" y="928689"/>
            <a:ext cx="855662" cy="261937"/>
          </a:xfrm>
          <a:prstGeom prst="rect">
            <a:avLst/>
          </a:prstGeom>
          <a:noFill/>
          <a:ln>
            <a:noFill/>
          </a:ln>
          <a:extLst/>
        </p:spPr>
        <p:txBody>
          <a:bodyPr>
            <a:spAutoFit/>
          </a:bodyPr>
          <a:lstStyle>
            <a:lvl1pPr>
              <a:defRPr sz="2000" b="1">
                <a:solidFill>
                  <a:schemeClr val="tx1"/>
                </a:solidFill>
                <a:latin typeface="Tahoma" pitchFamily="34" charset="0"/>
              </a:defRPr>
            </a:lvl1pPr>
            <a:lvl2pPr marL="742950" indent="-285750">
              <a:defRPr sz="2000" b="1">
                <a:solidFill>
                  <a:schemeClr val="tx1"/>
                </a:solidFill>
                <a:latin typeface="Tahoma" pitchFamily="34" charset="0"/>
              </a:defRPr>
            </a:lvl2pPr>
            <a:lvl3pPr marL="1143000" indent="-228600">
              <a:defRPr sz="2000" b="1">
                <a:solidFill>
                  <a:schemeClr val="tx1"/>
                </a:solidFill>
                <a:latin typeface="Tahoma" pitchFamily="34" charset="0"/>
              </a:defRPr>
            </a:lvl3pPr>
            <a:lvl4pPr marL="1600200" indent="-228600">
              <a:defRPr sz="2000" b="1">
                <a:solidFill>
                  <a:schemeClr val="tx1"/>
                </a:solidFill>
                <a:latin typeface="Tahoma" pitchFamily="34" charset="0"/>
              </a:defRPr>
            </a:lvl4pPr>
            <a:lvl5pPr marL="2057400" indent="-228600">
              <a:defRPr sz="2000" b="1">
                <a:solidFill>
                  <a:schemeClr val="tx1"/>
                </a:solidFill>
                <a:latin typeface="Tahoma" pitchFamily="34" charset="0"/>
              </a:defRPr>
            </a:lvl5pPr>
            <a:lvl6pPr marL="2514600" indent="-228600" algn="ctr" eaLnBrk="0" fontAlgn="base" hangingPunct="0">
              <a:spcBef>
                <a:spcPct val="50000"/>
              </a:spcBef>
              <a:spcAft>
                <a:spcPct val="0"/>
              </a:spcAft>
              <a:defRPr sz="2000" b="1">
                <a:solidFill>
                  <a:schemeClr val="tx1"/>
                </a:solidFill>
                <a:latin typeface="Tahoma" pitchFamily="34" charset="0"/>
              </a:defRPr>
            </a:lvl6pPr>
            <a:lvl7pPr marL="2971800" indent="-228600" algn="ctr" eaLnBrk="0" fontAlgn="base" hangingPunct="0">
              <a:spcBef>
                <a:spcPct val="50000"/>
              </a:spcBef>
              <a:spcAft>
                <a:spcPct val="0"/>
              </a:spcAft>
              <a:defRPr sz="2000" b="1">
                <a:solidFill>
                  <a:schemeClr val="tx1"/>
                </a:solidFill>
                <a:latin typeface="Tahoma" pitchFamily="34" charset="0"/>
              </a:defRPr>
            </a:lvl7pPr>
            <a:lvl8pPr marL="3429000" indent="-228600" algn="ctr" eaLnBrk="0" fontAlgn="base" hangingPunct="0">
              <a:spcBef>
                <a:spcPct val="50000"/>
              </a:spcBef>
              <a:spcAft>
                <a:spcPct val="0"/>
              </a:spcAft>
              <a:defRPr sz="2000" b="1">
                <a:solidFill>
                  <a:schemeClr val="tx1"/>
                </a:solidFill>
                <a:latin typeface="Tahoma" pitchFamily="34" charset="0"/>
              </a:defRPr>
            </a:lvl8pPr>
            <a:lvl9pPr marL="3886200" indent="-228600" algn="ctr" eaLnBrk="0" fontAlgn="base" hangingPunct="0">
              <a:spcBef>
                <a:spcPct val="50000"/>
              </a:spcBef>
              <a:spcAft>
                <a:spcPct val="0"/>
              </a:spcAft>
              <a:defRPr sz="2000" b="1">
                <a:solidFill>
                  <a:schemeClr val="tx1"/>
                </a:solidFill>
                <a:latin typeface="Tahoma" pitchFamily="34" charset="0"/>
              </a:defRPr>
            </a:lvl9pPr>
          </a:lstStyle>
          <a:p>
            <a:pPr algn="r">
              <a:defRPr/>
            </a:pPr>
            <a:r>
              <a:rPr lang="lt-LT" sz="1100" dirty="0">
                <a:latin typeface="+mn-lt"/>
              </a:rPr>
              <a:t>N=1007</a:t>
            </a:r>
          </a:p>
        </p:txBody>
      </p:sp>
      <p:graphicFrame>
        <p:nvGraphicFramePr>
          <p:cNvPr id="27655" name="Object 1"/>
          <p:cNvGraphicFramePr>
            <a:graphicFrameLocks/>
          </p:cNvGraphicFramePr>
          <p:nvPr/>
        </p:nvGraphicFramePr>
        <p:xfrm>
          <a:off x="1665289" y="1257300"/>
          <a:ext cx="8637587" cy="4133850"/>
        </p:xfrm>
        <a:graphic>
          <a:graphicData uri="http://schemas.openxmlformats.org/presentationml/2006/ole">
            <mc:AlternateContent xmlns:mc="http://schemas.openxmlformats.org/markup-compatibility/2006">
              <mc:Choice xmlns:v="urn:schemas-microsoft-com:vml" Requires="v">
                <p:oleObj spid="_x0000_s1047" name="Macro-Enabled Worksheet" r:id="rId3" imgW="6086697" imgH="2914650" progId="Excel.SheetMacroEnabled.12">
                  <p:embed/>
                </p:oleObj>
              </mc:Choice>
              <mc:Fallback>
                <p:oleObj name="Macro-Enabled Worksheet" r:id="rId3" imgW="6086697" imgH="2914650" progId="Excel.SheetMacroEnabled.12">
                  <p:embed/>
                  <p:pic>
                    <p:nvPicPr>
                      <p:cNvPr id="27655" name="Objec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5289" y="1257300"/>
                        <a:ext cx="8637587"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23922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pPr algn="ctr"/>
            <a:r>
              <a:rPr lang="lt-LT" dirty="0"/>
              <a:t>Kaip kovoti su propaganda?</a:t>
            </a:r>
            <a:endParaRPr lang="en-US" dirty="0"/>
          </a:p>
        </p:txBody>
      </p:sp>
      <p:sp>
        <p:nvSpPr>
          <p:cNvPr id="3" name="Turinio vietos rezervavimo ženklas 2"/>
          <p:cNvSpPr>
            <a:spLocks noGrp="1"/>
          </p:cNvSpPr>
          <p:nvPr>
            <p:ph idx="1"/>
          </p:nvPr>
        </p:nvSpPr>
        <p:spPr>
          <a:xfrm>
            <a:off x="723418" y="1825624"/>
            <a:ext cx="10833904" cy="4696709"/>
          </a:xfrm>
        </p:spPr>
        <p:txBody>
          <a:bodyPr>
            <a:normAutofit lnSpcReduction="10000"/>
          </a:bodyPr>
          <a:lstStyle/>
          <a:p>
            <a:pPr marL="0" indent="0">
              <a:buNone/>
            </a:pPr>
            <a:r>
              <a:rPr lang="lt-LT" b="1" dirty="0"/>
              <a:t>Trumpo </a:t>
            </a:r>
            <a:r>
              <a:rPr lang="lt-LT" dirty="0"/>
              <a:t>ir</a:t>
            </a:r>
            <a:r>
              <a:rPr lang="lt-LT" b="1" dirty="0"/>
              <a:t> </a:t>
            </a:r>
            <a:r>
              <a:rPr lang="lt-LT" u="sng" dirty="0"/>
              <a:t>ilgo</a:t>
            </a:r>
            <a:r>
              <a:rPr lang="lt-LT" b="1" dirty="0"/>
              <a:t> </a:t>
            </a:r>
            <a:r>
              <a:rPr lang="lt-LT" dirty="0"/>
              <a:t>laikotarpio sprendimai</a:t>
            </a:r>
            <a:r>
              <a:rPr lang="en-US" dirty="0"/>
              <a:t>:</a:t>
            </a:r>
            <a:endParaRPr lang="lt-LT" dirty="0"/>
          </a:p>
          <a:p>
            <a:r>
              <a:rPr lang="lt-LT" b="1" dirty="0"/>
              <a:t>Draudimai ir ribojimai</a:t>
            </a:r>
          </a:p>
          <a:p>
            <a:r>
              <a:rPr lang="lt-LT" b="1" u="sng" dirty="0"/>
              <a:t>Mitų </a:t>
            </a:r>
            <a:r>
              <a:rPr lang="lt-LT" b="1" u="sng" dirty="0" err="1"/>
              <a:t>dekonstrukcija</a:t>
            </a:r>
            <a:r>
              <a:rPr lang="lt-LT" b="1" u="sng" dirty="0"/>
              <a:t> ir strateginė komunikacija</a:t>
            </a:r>
          </a:p>
          <a:p>
            <a:r>
              <a:rPr lang="lt-LT" u="sng" dirty="0"/>
              <a:t>Žiniasklaidos raštingumo ugdymas</a:t>
            </a:r>
          </a:p>
          <a:p>
            <a:r>
              <a:rPr lang="lt-LT" u="sng" dirty="0"/>
              <a:t>Parama nepriklausomai, atsakingai, tiriamajai žurnalistikai</a:t>
            </a:r>
          </a:p>
          <a:p>
            <a:r>
              <a:rPr lang="lt-LT" u="sng" dirty="0"/>
              <a:t>Nacionalinio naratyvo, istorinės atminties formavimas</a:t>
            </a:r>
          </a:p>
          <a:p>
            <a:r>
              <a:rPr lang="lt-LT" u="sng" dirty="0" err="1"/>
              <a:t>Socioekonominės</a:t>
            </a:r>
            <a:r>
              <a:rPr lang="lt-LT" u="sng" dirty="0"/>
              <a:t> situacijos gerinimas</a:t>
            </a:r>
          </a:p>
          <a:p>
            <a:r>
              <a:rPr lang="lt-LT" b="1" dirty="0"/>
              <a:t>Vis dėlto, svarbu suvokti asmeninę atsakomybę (juk niekas nenorime būti apgautas) ir būti budriems, kritiškiems, nuolat domėtis ir sekti informaciją.</a:t>
            </a:r>
            <a:endParaRPr lang="en-US" b="1" dirty="0"/>
          </a:p>
        </p:txBody>
      </p:sp>
    </p:spTree>
    <p:extLst>
      <p:ext uri="{BB962C8B-B14F-4D97-AF65-F5344CB8AC3E}">
        <p14:creationId xmlns:p14="http://schemas.microsoft.com/office/powerpoint/2010/main" val="124384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ECB82C6-3BBF-4275-958A-33B98CB567EF}"/>
              </a:ext>
            </a:extLst>
          </p:cNvPr>
          <p:cNvSpPr>
            <a:spLocks noGrp="1"/>
          </p:cNvSpPr>
          <p:nvPr>
            <p:ph type="title"/>
          </p:nvPr>
        </p:nvSpPr>
        <p:spPr/>
        <p:txBody>
          <a:bodyPr/>
          <a:lstStyle/>
          <a:p>
            <a:endParaRPr lang="lt-LT"/>
          </a:p>
        </p:txBody>
      </p:sp>
      <p:sp>
        <p:nvSpPr>
          <p:cNvPr id="3" name="Content Placeholder 2">
            <a:extLst>
              <a:ext uri="{FF2B5EF4-FFF2-40B4-BE49-F238E27FC236}">
                <a16:creationId xmlns:a16="http://schemas.microsoft.com/office/drawing/2014/main" xmlns="" id="{579435ED-FC02-40B8-9F25-10642E9067E5}"/>
              </a:ext>
            </a:extLst>
          </p:cNvPr>
          <p:cNvSpPr>
            <a:spLocks noGrp="1"/>
          </p:cNvSpPr>
          <p:nvPr>
            <p:ph idx="1"/>
          </p:nvPr>
        </p:nvSpPr>
        <p:spPr>
          <a:xfrm>
            <a:off x="99646" y="6283568"/>
            <a:ext cx="11846169" cy="502993"/>
          </a:xfrm>
        </p:spPr>
        <p:txBody>
          <a:bodyPr/>
          <a:lstStyle/>
          <a:p>
            <a:pPr marL="0" indent="0" algn="ctr">
              <a:buNone/>
            </a:pPr>
            <a:r>
              <a:rPr lang="lt-LT" dirty="0"/>
              <a:t>Šaltinis parsisiuntimui: </a:t>
            </a:r>
            <a:r>
              <a:rPr lang="lt-LT" dirty="0">
                <a:hlinkClick r:id="rId2"/>
              </a:rPr>
              <a:t>https://www.ifla.org/publications/node/11174</a:t>
            </a:r>
            <a:endParaRPr lang="lt-LT" dirty="0"/>
          </a:p>
          <a:p>
            <a:pPr marL="0" indent="0" algn="ctr">
              <a:buNone/>
            </a:pPr>
            <a:endParaRPr lang="lt-LT" dirty="0"/>
          </a:p>
        </p:txBody>
      </p:sp>
      <p:pic>
        <p:nvPicPr>
          <p:cNvPr id="5" name="Picture 4">
            <a:extLst>
              <a:ext uri="{FF2B5EF4-FFF2-40B4-BE49-F238E27FC236}">
                <a16:creationId xmlns:a16="http://schemas.microsoft.com/office/drawing/2014/main" xmlns="" id="{E7859928-954C-433D-94FC-93337DE8F70D}"/>
              </a:ext>
            </a:extLst>
          </p:cNvPr>
          <p:cNvPicPr>
            <a:picLocks noChangeAspect="1"/>
          </p:cNvPicPr>
          <p:nvPr/>
        </p:nvPicPr>
        <p:blipFill rotWithShape="1">
          <a:blip r:embed="rId3">
            <a:extLst>
              <a:ext uri="{28A0092B-C50C-407E-A947-70E740481C1C}">
                <a14:useLocalDpi xmlns:a14="http://schemas.microsoft.com/office/drawing/2010/main" val="0"/>
              </a:ext>
            </a:extLst>
          </a:blip>
          <a:srcRect b="48570"/>
          <a:stretch/>
        </p:blipFill>
        <p:spPr>
          <a:xfrm>
            <a:off x="0" y="1068771"/>
            <a:ext cx="6014206" cy="4124943"/>
          </a:xfrm>
          <a:prstGeom prst="rect">
            <a:avLst/>
          </a:prstGeom>
        </p:spPr>
      </p:pic>
      <p:pic>
        <p:nvPicPr>
          <p:cNvPr id="6" name="Picture 5">
            <a:extLst>
              <a:ext uri="{FF2B5EF4-FFF2-40B4-BE49-F238E27FC236}">
                <a16:creationId xmlns:a16="http://schemas.microsoft.com/office/drawing/2014/main" xmlns="" id="{276F6FA8-C881-44F2-A2FE-2F59528A89DE}"/>
              </a:ext>
            </a:extLst>
          </p:cNvPr>
          <p:cNvPicPr>
            <a:picLocks noChangeAspect="1"/>
          </p:cNvPicPr>
          <p:nvPr/>
        </p:nvPicPr>
        <p:blipFill rotWithShape="1">
          <a:blip r:embed="rId3">
            <a:extLst>
              <a:ext uri="{28A0092B-C50C-407E-A947-70E740481C1C}">
                <a14:useLocalDpi xmlns:a14="http://schemas.microsoft.com/office/drawing/2010/main" val="0"/>
              </a:ext>
            </a:extLst>
          </a:blip>
          <a:srcRect t="51368"/>
          <a:stretch/>
        </p:blipFill>
        <p:spPr>
          <a:xfrm>
            <a:off x="5973407" y="1160585"/>
            <a:ext cx="6218593" cy="4033129"/>
          </a:xfrm>
          <a:prstGeom prst="rect">
            <a:avLst/>
          </a:prstGeom>
        </p:spPr>
      </p:pic>
    </p:spTree>
    <p:extLst>
      <p:ext uri="{BB962C8B-B14F-4D97-AF65-F5344CB8AC3E}">
        <p14:creationId xmlns:p14="http://schemas.microsoft.com/office/powerpoint/2010/main" val="1363883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00EE27-2E5A-4794-87C4-0367716913A1}"/>
              </a:ext>
            </a:extLst>
          </p:cNvPr>
          <p:cNvSpPr>
            <a:spLocks noGrp="1"/>
          </p:cNvSpPr>
          <p:nvPr>
            <p:ph type="title"/>
          </p:nvPr>
        </p:nvSpPr>
        <p:spPr/>
        <p:txBody>
          <a:bodyPr/>
          <a:lstStyle/>
          <a:p>
            <a:endParaRPr lang="lt-LT"/>
          </a:p>
        </p:txBody>
      </p:sp>
      <p:sp>
        <p:nvSpPr>
          <p:cNvPr id="3" name="Content Placeholder 2">
            <a:extLst>
              <a:ext uri="{FF2B5EF4-FFF2-40B4-BE49-F238E27FC236}">
                <a16:creationId xmlns:a16="http://schemas.microsoft.com/office/drawing/2014/main" xmlns="" id="{A5BB7B61-A33B-4594-9B4F-E900E5736D61}"/>
              </a:ext>
            </a:extLst>
          </p:cNvPr>
          <p:cNvSpPr>
            <a:spLocks noGrp="1"/>
          </p:cNvSpPr>
          <p:nvPr>
            <p:ph idx="1"/>
          </p:nvPr>
        </p:nvSpPr>
        <p:spPr/>
        <p:txBody>
          <a:bodyPr/>
          <a:lstStyle/>
          <a:p>
            <a:endParaRPr lang="lt-LT" dirty="0"/>
          </a:p>
        </p:txBody>
      </p:sp>
      <p:pic>
        <p:nvPicPr>
          <p:cNvPr id="2050" name="Picture 2" descr="https://theoldcontinent.eu/wp-content/uploads/2017/05/FakeNews.png">
            <a:extLst>
              <a:ext uri="{FF2B5EF4-FFF2-40B4-BE49-F238E27FC236}">
                <a16:creationId xmlns:a16="http://schemas.microsoft.com/office/drawing/2014/main" xmlns="" id="{779CE1EE-D826-4A11-BF76-2E4DCF7002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2425" y="0"/>
            <a:ext cx="64055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32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8029" y="80682"/>
            <a:ext cx="10515600" cy="1011382"/>
          </a:xfrm>
        </p:spPr>
        <p:txBody>
          <a:bodyPr/>
          <a:lstStyle/>
          <a:p>
            <a:pPr algn="ctr"/>
            <a:r>
              <a:rPr lang="lt-LT" b="1" dirty="0"/>
              <a:t>Mitų kūrimas: </a:t>
            </a:r>
            <a:r>
              <a:rPr lang="lt-LT" b="1" dirty="0" err="1"/>
              <a:t>Lietuv</a:t>
            </a:r>
            <a:r>
              <a:rPr lang="en-US" b="1" dirty="0" err="1"/>
              <a:t>oje</a:t>
            </a:r>
            <a:r>
              <a:rPr lang="lt-LT" b="1" dirty="0"/>
              <a:t> – fašistai</a:t>
            </a:r>
          </a:p>
        </p:txBody>
      </p:sp>
      <p:sp>
        <p:nvSpPr>
          <p:cNvPr id="3" name="Content Placeholder 2"/>
          <p:cNvSpPr>
            <a:spLocks noGrp="1"/>
          </p:cNvSpPr>
          <p:nvPr>
            <p:ph idx="1"/>
          </p:nvPr>
        </p:nvSpPr>
        <p:spPr>
          <a:xfrm>
            <a:off x="248771" y="1184565"/>
            <a:ext cx="11867029" cy="1074541"/>
          </a:xfrm>
        </p:spPr>
        <p:txBody>
          <a:bodyPr>
            <a:normAutofit/>
          </a:bodyPr>
          <a:lstStyle/>
          <a:p>
            <a:r>
              <a:rPr lang="lt-LT" dirty="0"/>
              <a:t>Rusijos </a:t>
            </a:r>
            <a:r>
              <a:rPr lang="lt-LT" dirty="0" err="1"/>
              <a:t>žiniasklaid</a:t>
            </a:r>
            <a:r>
              <a:rPr lang="en-US" dirty="0"/>
              <a:t>a: </a:t>
            </a:r>
            <a:r>
              <a:rPr lang="en-US" dirty="0" err="1"/>
              <a:t>Baltijos</a:t>
            </a:r>
            <a:r>
              <a:rPr lang="en-US" dirty="0"/>
              <a:t> </a:t>
            </a:r>
            <a:r>
              <a:rPr lang="lt-LT" dirty="0"/>
              <a:t>šalys – fašistinės, rusakalbiai persekiojami, bandoma perrašyti Antrojo pasaulinio karo istoriją. </a:t>
            </a:r>
          </a:p>
          <a:p>
            <a:pPr marL="0" indent="0">
              <a:buNone/>
            </a:pPr>
            <a:endParaRPr lang="lt-LT" dirty="0"/>
          </a:p>
        </p:txBody>
      </p:sp>
      <p:pic>
        <p:nvPicPr>
          <p:cNvPr id="4098" name="Picture 2" descr="http://alkas.lt/wp-content/uploads/2014/07/sajudis-eto-fasizm.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2507"/>
          <a:stretch/>
        </p:blipFill>
        <p:spPr bwMode="auto">
          <a:xfrm>
            <a:off x="5912676" y="2195883"/>
            <a:ext cx="6122442" cy="419147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89965" y="2144550"/>
            <a:ext cx="5170394" cy="4247317"/>
          </a:xfrm>
          <a:prstGeom prst="rect">
            <a:avLst/>
          </a:prstGeom>
          <a:noFill/>
        </p:spPr>
        <p:txBody>
          <a:bodyPr wrap="square" rtlCol="0">
            <a:spAutoFit/>
          </a:bodyPr>
          <a:lstStyle/>
          <a:p>
            <a:pPr algn="just"/>
            <a:r>
              <a:rPr lang="lt-LT" sz="2800" dirty="0"/>
              <a:t>Pavyzdžiai: </a:t>
            </a:r>
            <a:br>
              <a:rPr lang="lt-LT" sz="2800" dirty="0"/>
            </a:br>
            <a:r>
              <a:rPr lang="en-US" sz="2800" dirty="0"/>
              <a:t>1) </a:t>
            </a:r>
            <a:r>
              <a:rPr lang="lt-LT" sz="2800" dirty="0"/>
              <a:t>„Jei iš valstybės ištremia žmones, kurie kovoja su nacizmu, vadinasi, </a:t>
            </a:r>
            <a:r>
              <a:rPr lang="lt-LT" sz="2800" b="1" dirty="0"/>
              <a:t>tokia valstybė yra fašistinė</a:t>
            </a:r>
            <a:r>
              <a:rPr lang="lt-LT" sz="2800" dirty="0"/>
              <a:t>“, – Klaipėdos miesto tarybos narys </a:t>
            </a:r>
            <a:r>
              <a:rPr lang="lt-LT" sz="2800" dirty="0" err="1"/>
              <a:t>V.Titovas</a:t>
            </a:r>
            <a:r>
              <a:rPr lang="lt-LT" sz="2800" dirty="0"/>
              <a:t>.</a:t>
            </a:r>
            <a:endParaRPr lang="en-US" sz="2800" dirty="0"/>
          </a:p>
          <a:p>
            <a:pPr algn="just"/>
            <a:r>
              <a:rPr lang="en-US" sz="2800" dirty="0"/>
              <a:t>2) </a:t>
            </a:r>
            <a:r>
              <a:rPr lang="lt-LT" sz="2800" dirty="0"/>
              <a:t>Sąjūdžio judėjimą autonomininkai taip pat</a:t>
            </a:r>
            <a:br>
              <a:rPr lang="lt-LT" sz="2800" dirty="0"/>
            </a:br>
            <a:r>
              <a:rPr lang="lt-LT" sz="2800" dirty="0"/>
              <a:t>kaltino Sąjūdį nacizmu</a:t>
            </a:r>
            <a:r>
              <a:rPr lang="en-US" sz="2800" dirty="0"/>
              <a:t>.</a:t>
            </a:r>
            <a:endParaRPr lang="lt-LT" sz="2800" dirty="0"/>
          </a:p>
          <a:p>
            <a:endParaRPr lang="lt-LT" dirty="0"/>
          </a:p>
        </p:txBody>
      </p:sp>
    </p:spTree>
    <p:extLst>
      <p:ext uri="{BB962C8B-B14F-4D97-AF65-F5344CB8AC3E}">
        <p14:creationId xmlns:p14="http://schemas.microsoft.com/office/powerpoint/2010/main" val="3516373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veikslėlis 3"/>
          <p:cNvPicPr>
            <a:picLocks noChangeAspect="1"/>
          </p:cNvPicPr>
          <p:nvPr/>
        </p:nvPicPr>
        <p:blipFill rotWithShape="1">
          <a:blip r:embed="rId2"/>
          <a:srcRect b="21833"/>
          <a:stretch/>
        </p:blipFill>
        <p:spPr>
          <a:xfrm>
            <a:off x="194982" y="4558271"/>
            <a:ext cx="7227794" cy="2084576"/>
          </a:xfrm>
          <a:prstGeom prst="rect">
            <a:avLst/>
          </a:prstGeom>
        </p:spPr>
      </p:pic>
      <p:pic>
        <p:nvPicPr>
          <p:cNvPr id="5" name="Picture 2" descr="https://protokolai.files.wordpress.com/2012/01/patriotc497.jpg"/>
          <p:cNvPicPr>
            <a:picLocks noChangeAspect="1" noChangeArrowheads="1"/>
          </p:cNvPicPr>
          <p:nvPr/>
        </p:nvPicPr>
        <p:blipFill rotWithShape="1">
          <a:blip r:embed="rId3">
            <a:extLst>
              <a:ext uri="{28A0092B-C50C-407E-A947-70E740481C1C}">
                <a14:useLocalDpi xmlns:a14="http://schemas.microsoft.com/office/drawing/2010/main" val="0"/>
              </a:ext>
            </a:extLst>
          </a:blip>
          <a:srcRect l="47138" t="29774"/>
          <a:stretch/>
        </p:blipFill>
        <p:spPr bwMode="auto">
          <a:xfrm>
            <a:off x="8776182" y="1349189"/>
            <a:ext cx="3312724" cy="302782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www.diena.lt/sites/default/files/sites/default/files/test/652__054e5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4949" y="1349190"/>
            <a:ext cx="4541744" cy="3027829"/>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a:spLocks noGrp="1"/>
          </p:cNvSpPr>
          <p:nvPr>
            <p:ph type="title"/>
          </p:nvPr>
        </p:nvSpPr>
        <p:spPr>
          <a:xfrm>
            <a:off x="1247510" y="282389"/>
            <a:ext cx="10515600" cy="1011382"/>
          </a:xfrm>
        </p:spPr>
        <p:txBody>
          <a:bodyPr>
            <a:normAutofit fontScale="90000"/>
          </a:bodyPr>
          <a:lstStyle/>
          <a:p>
            <a:r>
              <a:rPr lang="lt-LT" b="1" dirty="0"/>
              <a:t>Nepavykusios Lietuvos valstybės įvaizdžio kūrimas</a:t>
            </a:r>
          </a:p>
        </p:txBody>
      </p:sp>
      <p:sp>
        <p:nvSpPr>
          <p:cNvPr id="2" name="Stačiakampis 1"/>
          <p:cNvSpPr/>
          <p:nvPr/>
        </p:nvSpPr>
        <p:spPr>
          <a:xfrm>
            <a:off x="194982" y="4484594"/>
            <a:ext cx="7227794" cy="228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Stačiakampis 2"/>
          <p:cNvSpPr/>
          <p:nvPr/>
        </p:nvSpPr>
        <p:spPr>
          <a:xfrm>
            <a:off x="4195482" y="1216959"/>
            <a:ext cx="7996518" cy="32135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1475784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b="1" dirty="0"/>
              <a:t>Abejonės Lietuvos valstybingumu skleidimas</a:t>
            </a:r>
            <a:endParaRPr lang="en-GB" b="1" dirty="0"/>
          </a:p>
        </p:txBody>
      </p:sp>
      <p:sp>
        <p:nvSpPr>
          <p:cNvPr id="3" name="Turinio vietos rezervavimo ženklas 2"/>
          <p:cNvSpPr>
            <a:spLocks noGrp="1"/>
          </p:cNvSpPr>
          <p:nvPr>
            <p:ph idx="1"/>
          </p:nvPr>
        </p:nvSpPr>
        <p:spPr>
          <a:xfrm>
            <a:off x="838200" y="1805455"/>
            <a:ext cx="10515600" cy="4351338"/>
          </a:xfrm>
        </p:spPr>
        <p:txBody>
          <a:bodyPr>
            <a:normAutofit/>
          </a:bodyPr>
          <a:lstStyle/>
          <a:p>
            <a:r>
              <a:rPr lang="lt-LT" dirty="0"/>
              <a:t>Rusijos generalinė prokuratūra šalies deputatų prašymu pradėjo tirti, ar Sovietų Sąjunga 1991 metais </a:t>
            </a:r>
            <a:r>
              <a:rPr lang="lt-LT" b="1" dirty="0"/>
              <a:t>teisėtai pripažino Baltijos valstybių nepriklausomybę</a:t>
            </a:r>
            <a:r>
              <a:rPr lang="lt-LT" dirty="0"/>
              <a:t>. </a:t>
            </a:r>
          </a:p>
        </p:txBody>
      </p:sp>
      <p:pic>
        <p:nvPicPr>
          <p:cNvPr id="4" name="Paveikslėlis 3"/>
          <p:cNvPicPr>
            <a:picLocks noChangeAspect="1"/>
          </p:cNvPicPr>
          <p:nvPr/>
        </p:nvPicPr>
        <p:blipFill>
          <a:blip r:embed="rId3"/>
          <a:stretch>
            <a:fillRect/>
          </a:stretch>
        </p:blipFill>
        <p:spPr>
          <a:xfrm>
            <a:off x="4007223" y="4082023"/>
            <a:ext cx="7792571" cy="2420239"/>
          </a:xfrm>
          <a:prstGeom prst="rect">
            <a:avLst/>
          </a:prstGeom>
        </p:spPr>
      </p:pic>
      <p:pic>
        <p:nvPicPr>
          <p:cNvPr id="5" name="Paveikslėlis 4"/>
          <p:cNvPicPr>
            <a:picLocks noChangeAspect="1"/>
          </p:cNvPicPr>
          <p:nvPr/>
        </p:nvPicPr>
        <p:blipFill>
          <a:blip r:embed="rId4"/>
          <a:stretch>
            <a:fillRect/>
          </a:stretch>
        </p:blipFill>
        <p:spPr>
          <a:xfrm>
            <a:off x="1186703" y="4879010"/>
            <a:ext cx="2672603" cy="826263"/>
          </a:xfrm>
          <a:prstGeom prst="rect">
            <a:avLst/>
          </a:prstGeom>
        </p:spPr>
      </p:pic>
      <p:sp>
        <p:nvSpPr>
          <p:cNvPr id="6" name="Stačiakampis 5"/>
          <p:cNvSpPr/>
          <p:nvPr/>
        </p:nvSpPr>
        <p:spPr>
          <a:xfrm>
            <a:off x="838200" y="4082023"/>
            <a:ext cx="10753165" cy="25070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635638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00954" y="284442"/>
            <a:ext cx="10515600" cy="1325563"/>
          </a:xfrm>
        </p:spPr>
        <p:txBody>
          <a:bodyPr/>
          <a:lstStyle/>
          <a:p>
            <a:pPr algn="ctr"/>
            <a:r>
              <a:rPr lang="lt-LT" b="1" dirty="0"/>
              <a:t>NATO kaip grėsmės Rusijai kurstymas</a:t>
            </a:r>
          </a:p>
        </p:txBody>
      </p:sp>
      <p:sp>
        <p:nvSpPr>
          <p:cNvPr id="7" name="Turinio vietos rezervavimo ženklas 2"/>
          <p:cNvSpPr>
            <a:spLocks noGrp="1"/>
          </p:cNvSpPr>
          <p:nvPr>
            <p:ph idx="1"/>
          </p:nvPr>
        </p:nvSpPr>
        <p:spPr>
          <a:xfrm>
            <a:off x="338203" y="1687042"/>
            <a:ext cx="11448143" cy="1809193"/>
          </a:xfrm>
        </p:spPr>
        <p:txBody>
          <a:bodyPr>
            <a:normAutofit fontScale="92500"/>
          </a:bodyPr>
          <a:lstStyle/>
          <a:p>
            <a:r>
              <a:rPr lang="lt-LT" dirty="0"/>
              <a:t>Kibernetinė ataka prieš Lietuvos kariuomenės jungtinio štabo tinklapį: </a:t>
            </a:r>
            <a:r>
              <a:rPr lang="lt-LT" b="1" dirty="0"/>
              <a:t>Lietuva ir NATO esą nori aneksuoti Kaliningrado sritį;</a:t>
            </a:r>
          </a:p>
          <a:p>
            <a:r>
              <a:rPr lang="lt-LT" dirty="0"/>
              <a:t>Ištrauka iš klaidų perpildyto teksto apie planuojamus veiksmus:</a:t>
            </a:r>
            <a:r>
              <a:rPr lang="lt-LT" b="1" dirty="0"/>
              <a:t> „</a:t>
            </a:r>
            <a:r>
              <a:rPr lang="lt-LT" b="1" dirty="0" err="1"/>
              <a:t>Surinkia</a:t>
            </a:r>
            <a:r>
              <a:rPr lang="lt-LT" b="1" dirty="0"/>
              <a:t> parašų dėl Kaliningrado srities atskyrimo nuo Rusijos ir įstojimo į Lietuvos sudėtį“</a:t>
            </a:r>
          </a:p>
        </p:txBody>
      </p:sp>
      <p:sp>
        <p:nvSpPr>
          <p:cNvPr id="2" name="Stačiakampis 1"/>
          <p:cNvSpPr/>
          <p:nvPr/>
        </p:nvSpPr>
        <p:spPr>
          <a:xfrm>
            <a:off x="1969994" y="3830826"/>
            <a:ext cx="7738782" cy="29632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1026" name="Picture 2" descr="Įsilaužta į Lietuvos kariuomenės puslapį: programišiai skelbia apie rengimąsi Kaliningrado aneksijai"/>
          <p:cNvPicPr>
            <a:picLocks noChangeAspect="1" noChangeArrowheads="1"/>
          </p:cNvPicPr>
          <p:nvPr/>
        </p:nvPicPr>
        <p:blipFill rotWithShape="1">
          <a:blip r:embed="rId3">
            <a:extLst>
              <a:ext uri="{28A0092B-C50C-407E-A947-70E740481C1C}">
                <a14:useLocalDpi xmlns:a14="http://schemas.microsoft.com/office/drawing/2010/main" val="0"/>
              </a:ext>
            </a:extLst>
          </a:blip>
          <a:srcRect t="1" b="46940"/>
          <a:stretch/>
        </p:blipFill>
        <p:spPr bwMode="auto">
          <a:xfrm>
            <a:off x="2074676" y="3880554"/>
            <a:ext cx="7393394" cy="286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0802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349625" y="1150752"/>
            <a:ext cx="11672046" cy="1314263"/>
          </a:xfrm>
        </p:spPr>
        <p:txBody>
          <a:bodyPr/>
          <a:lstStyle/>
          <a:p>
            <a:r>
              <a:rPr lang="lt-LT" dirty="0"/>
              <a:t>Rusijos generolų žinutė: „Jeigu NATO pasiųs savo pajėgas į Lietuvą, Maskva atsakys „įvairiomis atsakomosiomis priemonėmis – pradedant branduolinėmis ir baigiant nekarinėmis“. </a:t>
            </a:r>
          </a:p>
          <a:p>
            <a:endParaRPr lang="lt-LT" dirty="0"/>
          </a:p>
        </p:txBody>
      </p:sp>
      <p:sp>
        <p:nvSpPr>
          <p:cNvPr id="5" name="Pavadinimas 1"/>
          <p:cNvSpPr>
            <a:spLocks noGrp="1"/>
          </p:cNvSpPr>
          <p:nvPr>
            <p:ph type="title"/>
          </p:nvPr>
        </p:nvSpPr>
        <p:spPr>
          <a:xfrm>
            <a:off x="992841" y="0"/>
            <a:ext cx="10515600" cy="1325563"/>
          </a:xfrm>
        </p:spPr>
        <p:txBody>
          <a:bodyPr/>
          <a:lstStyle/>
          <a:p>
            <a:pPr algn="ctr"/>
            <a:r>
              <a:rPr lang="en-US" b="1" dirty="0" err="1"/>
              <a:t>Tiesioginiai</a:t>
            </a:r>
            <a:r>
              <a:rPr lang="en-US" b="1" dirty="0"/>
              <a:t> g</a:t>
            </a:r>
            <a:r>
              <a:rPr lang="lt-LT" b="1" dirty="0" err="1"/>
              <a:t>rasinimai</a:t>
            </a:r>
            <a:endParaRPr lang="en-GB" b="1" dirty="0"/>
          </a:p>
        </p:txBody>
      </p:sp>
      <p:pic>
        <p:nvPicPr>
          <p:cNvPr id="4" name="Paveikslėlis 3"/>
          <p:cNvPicPr>
            <a:picLocks noChangeAspect="1"/>
          </p:cNvPicPr>
          <p:nvPr/>
        </p:nvPicPr>
        <p:blipFill rotWithShape="1">
          <a:blip r:embed="rId2"/>
          <a:srcRect l="273" t="19886" r="71396" b="55047"/>
          <a:stretch/>
        </p:blipFill>
        <p:spPr>
          <a:xfrm>
            <a:off x="1559442" y="2465015"/>
            <a:ext cx="8635318" cy="4297680"/>
          </a:xfrm>
          <a:prstGeom prst="rect">
            <a:avLst/>
          </a:prstGeom>
        </p:spPr>
      </p:pic>
      <p:pic>
        <p:nvPicPr>
          <p:cNvPr id="7" name="Paveikslėlis 6"/>
          <p:cNvPicPr>
            <a:picLocks noChangeAspect="1"/>
          </p:cNvPicPr>
          <p:nvPr/>
        </p:nvPicPr>
        <p:blipFill>
          <a:blip r:embed="rId3"/>
          <a:stretch>
            <a:fillRect/>
          </a:stretch>
        </p:blipFill>
        <p:spPr>
          <a:xfrm>
            <a:off x="5119485" y="2490042"/>
            <a:ext cx="5000625" cy="1114425"/>
          </a:xfrm>
          <a:prstGeom prst="rect">
            <a:avLst/>
          </a:prstGeom>
        </p:spPr>
      </p:pic>
      <p:sp>
        <p:nvSpPr>
          <p:cNvPr id="6" name="Stačiakampis 5"/>
          <p:cNvSpPr/>
          <p:nvPr/>
        </p:nvSpPr>
        <p:spPr>
          <a:xfrm>
            <a:off x="1509387" y="2465014"/>
            <a:ext cx="8685374" cy="42976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4126625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lt-LT"/>
          </a:p>
        </p:txBody>
      </p:sp>
      <p:sp>
        <p:nvSpPr>
          <p:cNvPr id="3" name="Content Placeholder 2"/>
          <p:cNvSpPr>
            <a:spLocks noGrp="1"/>
          </p:cNvSpPr>
          <p:nvPr>
            <p:ph idx="1"/>
          </p:nvPr>
        </p:nvSpPr>
        <p:spPr/>
        <p:txBody>
          <a:bodyPr/>
          <a:lstStyle/>
          <a:p>
            <a:endParaRPr lang="lt-LT"/>
          </a:p>
        </p:txBody>
      </p:sp>
      <p:pic>
        <p:nvPicPr>
          <p:cNvPr id="4" name="Picture 3"/>
          <p:cNvPicPr>
            <a:picLocks noChangeAspect="1"/>
          </p:cNvPicPr>
          <p:nvPr/>
        </p:nvPicPr>
        <p:blipFill>
          <a:blip r:embed="rId2"/>
          <a:stretch>
            <a:fillRect/>
          </a:stretch>
        </p:blipFill>
        <p:spPr>
          <a:xfrm>
            <a:off x="1132613" y="98316"/>
            <a:ext cx="9713018" cy="6716602"/>
          </a:xfrm>
          <a:prstGeom prst="rect">
            <a:avLst/>
          </a:prstGeom>
        </p:spPr>
      </p:pic>
      <p:pic>
        <p:nvPicPr>
          <p:cNvPr id="5" name="Picture 4"/>
          <p:cNvPicPr>
            <a:picLocks noChangeAspect="1"/>
          </p:cNvPicPr>
          <p:nvPr/>
        </p:nvPicPr>
        <p:blipFill rotWithShape="1">
          <a:blip r:embed="rId2"/>
          <a:srcRect l="22802" r="31670"/>
          <a:stretch/>
        </p:blipFill>
        <p:spPr>
          <a:xfrm>
            <a:off x="3347258" y="98316"/>
            <a:ext cx="4422154" cy="6716602"/>
          </a:xfrm>
          <a:prstGeom prst="rect">
            <a:avLst/>
          </a:prstGeom>
        </p:spPr>
      </p:pic>
    </p:spTree>
    <p:extLst>
      <p:ext uri="{BB962C8B-B14F-4D97-AF65-F5344CB8AC3E}">
        <p14:creationId xmlns:p14="http://schemas.microsoft.com/office/powerpoint/2010/main" val="355304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764241" y="0"/>
            <a:ext cx="10515600" cy="1325563"/>
          </a:xfrm>
        </p:spPr>
        <p:txBody>
          <a:bodyPr/>
          <a:lstStyle/>
          <a:p>
            <a:pPr algn="ctr"/>
            <a:r>
              <a:rPr lang="lt-LT" b="1" dirty="0"/>
              <a:t>Apgaulės būdu skleidžiama informacija</a:t>
            </a:r>
            <a:endParaRPr lang="lt-LT" dirty="0"/>
          </a:p>
        </p:txBody>
      </p:sp>
      <p:pic>
        <p:nvPicPr>
          <p:cNvPr id="4" name="Paveikslėlis 3"/>
          <p:cNvPicPr>
            <a:picLocks noChangeAspect="1"/>
          </p:cNvPicPr>
          <p:nvPr/>
        </p:nvPicPr>
        <p:blipFill>
          <a:blip r:embed="rId2"/>
          <a:stretch>
            <a:fillRect/>
          </a:stretch>
        </p:blipFill>
        <p:spPr>
          <a:xfrm>
            <a:off x="1841145" y="1257300"/>
            <a:ext cx="8361791" cy="5401991"/>
          </a:xfrm>
          <a:prstGeom prst="rect">
            <a:avLst/>
          </a:prstGeom>
        </p:spPr>
      </p:pic>
      <p:sp>
        <p:nvSpPr>
          <p:cNvPr id="3" name="Stačiakampis 2"/>
          <p:cNvSpPr/>
          <p:nvPr/>
        </p:nvSpPr>
        <p:spPr>
          <a:xfrm>
            <a:off x="1766170" y="1171184"/>
            <a:ext cx="8486383" cy="56304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7396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uaposition.com/file/2014/11/Permanent-Mission-of-Russia-in-Genev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224" y="292666"/>
            <a:ext cx="5490399" cy="6186466"/>
          </a:xfrm>
          <a:prstGeom prst="rect">
            <a:avLst/>
          </a:prstGeom>
          <a:noFill/>
          <a:extLst>
            <a:ext uri="{909E8E84-426E-40DD-AFC4-6F175D3DCCD1}">
              <a14:hiddenFill xmlns:a14="http://schemas.microsoft.com/office/drawing/2010/main">
                <a:solidFill>
                  <a:srgbClr val="FFFFFF"/>
                </a:solidFill>
              </a14:hiddenFill>
            </a:ext>
          </a:extLst>
        </p:spPr>
      </p:pic>
      <p:sp>
        <p:nvSpPr>
          <p:cNvPr id="4" name="Turinio vietos rezervavimo ženklas 2"/>
          <p:cNvSpPr txBox="1">
            <a:spLocks/>
          </p:cNvSpPr>
          <p:nvPr/>
        </p:nvSpPr>
        <p:spPr>
          <a:xfrm>
            <a:off x="5883089" y="2454088"/>
            <a:ext cx="5943599" cy="30524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lt-LT" sz="3200" b="1" dirty="0"/>
              <a:t>Oficiali</a:t>
            </a:r>
            <a:r>
              <a:rPr lang="lt-LT" sz="3200" dirty="0"/>
              <a:t> Rusijos Federacijos atstovybės prie Jungtinių Tautų paskyra socialiniame tinkle dalinasi informacija apie </a:t>
            </a:r>
            <a:r>
              <a:rPr lang="lt-LT" sz="3200" b="1" dirty="0"/>
              <a:t>„fašizmą Ukrainoje“</a:t>
            </a:r>
          </a:p>
        </p:txBody>
      </p:sp>
    </p:spTree>
    <p:extLst>
      <p:ext uri="{BB962C8B-B14F-4D97-AF65-F5344CB8AC3E}">
        <p14:creationId xmlns:p14="http://schemas.microsoft.com/office/powerpoint/2010/main" val="311617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https://upload.wikimedia.org/wikipedia/commons/e/eb/Lac_megantic_burn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049" y="1365994"/>
            <a:ext cx="4924611" cy="369345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https://qph.is.quoracdn.net/main-qimg-776dced712686846cb61fa0126bb912d?convert_to_webp=true"/>
          <p:cNvPicPr>
            <a:picLocks noChangeAspect="1" noChangeArrowheads="1"/>
          </p:cNvPicPr>
          <p:nvPr/>
        </p:nvPicPr>
        <p:blipFill rotWithShape="1">
          <a:blip r:embed="rId3">
            <a:extLst>
              <a:ext uri="{28A0092B-C50C-407E-A947-70E740481C1C}">
                <a14:useLocalDpi xmlns:a14="http://schemas.microsoft.com/office/drawing/2010/main" val="0"/>
              </a:ext>
            </a:extLst>
          </a:blip>
          <a:srcRect t="24167" r="59203"/>
          <a:stretch/>
        </p:blipFill>
        <p:spPr bwMode="auto">
          <a:xfrm>
            <a:off x="7446868" y="114301"/>
            <a:ext cx="3992842" cy="5294775"/>
          </a:xfrm>
          <a:prstGeom prst="rect">
            <a:avLst/>
          </a:prstGeom>
          <a:noFill/>
          <a:extLst>
            <a:ext uri="{909E8E84-426E-40DD-AFC4-6F175D3DCCD1}">
              <a14:hiddenFill xmlns:a14="http://schemas.microsoft.com/office/drawing/2010/main">
                <a:solidFill>
                  <a:srgbClr val="FFFFFF"/>
                </a:solidFill>
              </a14:hiddenFill>
            </a:ext>
          </a:extLst>
        </p:spPr>
      </p:pic>
      <p:sp>
        <p:nvSpPr>
          <p:cNvPr id="7" name="Turinio vietos rezervavimo ženklas 2"/>
          <p:cNvSpPr>
            <a:spLocks noGrp="1"/>
          </p:cNvSpPr>
          <p:nvPr>
            <p:ph idx="1"/>
          </p:nvPr>
        </p:nvSpPr>
        <p:spPr>
          <a:xfrm>
            <a:off x="283322" y="5567082"/>
            <a:ext cx="5270313" cy="524436"/>
          </a:xfrm>
        </p:spPr>
        <p:txBody>
          <a:bodyPr>
            <a:normAutofit/>
          </a:bodyPr>
          <a:lstStyle/>
          <a:p>
            <a:r>
              <a:rPr lang="lt-LT" dirty="0"/>
              <a:t>Traukinio katastrofa Kanadoje...</a:t>
            </a:r>
          </a:p>
        </p:txBody>
      </p:sp>
      <p:sp>
        <p:nvSpPr>
          <p:cNvPr id="8" name="Turinio vietos rezervavimo ženklas 2"/>
          <p:cNvSpPr txBox="1">
            <a:spLocks/>
          </p:cNvSpPr>
          <p:nvPr/>
        </p:nvSpPr>
        <p:spPr>
          <a:xfrm>
            <a:off x="5788959" y="5567082"/>
            <a:ext cx="6308911" cy="114972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lt-LT" dirty="0"/>
              <a:t>... Rusijos žiniasklaidoje pateikta kaip Ukrainos kariuomenės ataka </a:t>
            </a:r>
            <a:r>
              <a:rPr lang="lt-LT" dirty="0" err="1"/>
              <a:t>Kramatorske</a:t>
            </a:r>
            <a:r>
              <a:rPr lang="lt-LT" dirty="0"/>
              <a:t>, per kurią žuvo daug civilių</a:t>
            </a:r>
          </a:p>
        </p:txBody>
      </p:sp>
    </p:spTree>
    <p:extLst>
      <p:ext uri="{BB962C8B-B14F-4D97-AF65-F5344CB8AC3E}">
        <p14:creationId xmlns:p14="http://schemas.microsoft.com/office/powerpoint/2010/main" val="37607626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globalvoices.org/wp-content/uploads/2014/03/Screen-Shot-2014-03-03-at-4.47.22-PM.png"/>
          <p:cNvPicPr>
            <a:picLocks noChangeAspect="1" noChangeArrowheads="1"/>
          </p:cNvPicPr>
          <p:nvPr/>
        </p:nvPicPr>
        <p:blipFill rotWithShape="1">
          <a:blip r:embed="rId2">
            <a:extLst>
              <a:ext uri="{28A0092B-C50C-407E-A947-70E740481C1C}">
                <a14:useLocalDpi xmlns:a14="http://schemas.microsoft.com/office/drawing/2010/main" val="0"/>
              </a:ext>
            </a:extLst>
          </a:blip>
          <a:srcRect l="12451" t="49350" r="13590" b="21027"/>
          <a:stretch/>
        </p:blipFill>
        <p:spPr bwMode="auto">
          <a:xfrm>
            <a:off x="411074" y="821630"/>
            <a:ext cx="11420816" cy="4026034"/>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
        <p:nvSpPr>
          <p:cNvPr id="3" name="Turinio vietos rezervavimo ženklas 2"/>
          <p:cNvSpPr>
            <a:spLocks noGrp="1"/>
          </p:cNvSpPr>
          <p:nvPr>
            <p:ph idx="1"/>
          </p:nvPr>
        </p:nvSpPr>
        <p:spPr>
          <a:xfrm>
            <a:off x="838200" y="5116605"/>
            <a:ext cx="4849906" cy="1040187"/>
          </a:xfrm>
        </p:spPr>
        <p:txBody>
          <a:bodyPr>
            <a:normAutofit/>
          </a:bodyPr>
          <a:lstStyle/>
          <a:p>
            <a:r>
              <a:rPr lang="en-US" dirty="0" err="1"/>
              <a:t>Rusijos</a:t>
            </a:r>
            <a:r>
              <a:rPr lang="en-US" dirty="0"/>
              <a:t> TV </a:t>
            </a:r>
            <a:r>
              <a:rPr lang="en-US" dirty="0" err="1"/>
              <a:t>transliuotas</a:t>
            </a:r>
            <a:r>
              <a:rPr lang="en-US" dirty="0"/>
              <a:t> </a:t>
            </a:r>
            <a:r>
              <a:rPr lang="en-US" dirty="0" err="1"/>
              <a:t>vaizdas</a:t>
            </a:r>
            <a:endParaRPr lang="lt-LT" dirty="0"/>
          </a:p>
        </p:txBody>
      </p:sp>
      <p:sp>
        <p:nvSpPr>
          <p:cNvPr id="4" name="Turinio vietos rezervavimo ženklas 2"/>
          <p:cNvSpPr txBox="1">
            <a:spLocks/>
          </p:cNvSpPr>
          <p:nvPr/>
        </p:nvSpPr>
        <p:spPr>
          <a:xfrm>
            <a:off x="8276664" y="5116605"/>
            <a:ext cx="3090583" cy="10401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Realyb</a:t>
            </a:r>
            <a:r>
              <a:rPr lang="lt-LT" dirty="0"/>
              <a:t>ė</a:t>
            </a:r>
          </a:p>
        </p:txBody>
      </p:sp>
    </p:spTree>
    <p:extLst>
      <p:ext uri="{BB962C8B-B14F-4D97-AF65-F5344CB8AC3E}">
        <p14:creationId xmlns:p14="http://schemas.microsoft.com/office/powerpoint/2010/main" val="655770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veikslėlis 4"/>
          <p:cNvPicPr>
            <a:picLocks noChangeAspect="1"/>
          </p:cNvPicPr>
          <p:nvPr/>
        </p:nvPicPr>
        <p:blipFill>
          <a:blip r:embed="rId3"/>
          <a:stretch>
            <a:fillRect/>
          </a:stretch>
        </p:blipFill>
        <p:spPr>
          <a:xfrm>
            <a:off x="164726" y="239950"/>
            <a:ext cx="4762500" cy="2876550"/>
          </a:xfrm>
          <a:prstGeom prst="rect">
            <a:avLst/>
          </a:prstGeom>
        </p:spPr>
      </p:pic>
      <p:pic>
        <p:nvPicPr>
          <p:cNvPr id="6" name="Paveikslėlis 5"/>
          <p:cNvPicPr>
            <a:picLocks noChangeAspect="1"/>
          </p:cNvPicPr>
          <p:nvPr/>
        </p:nvPicPr>
        <p:blipFill>
          <a:blip r:embed="rId4"/>
          <a:stretch>
            <a:fillRect/>
          </a:stretch>
        </p:blipFill>
        <p:spPr>
          <a:xfrm>
            <a:off x="8464924" y="275057"/>
            <a:ext cx="3516686" cy="2904102"/>
          </a:xfrm>
          <a:prstGeom prst="rect">
            <a:avLst/>
          </a:prstGeom>
        </p:spPr>
      </p:pic>
      <p:pic>
        <p:nvPicPr>
          <p:cNvPr id="7" name="Paveikslėlis 6"/>
          <p:cNvPicPr>
            <a:picLocks noChangeAspect="1"/>
          </p:cNvPicPr>
          <p:nvPr/>
        </p:nvPicPr>
        <p:blipFill>
          <a:blip r:embed="rId5"/>
          <a:stretch>
            <a:fillRect/>
          </a:stretch>
        </p:blipFill>
        <p:spPr>
          <a:xfrm>
            <a:off x="5050908" y="232102"/>
            <a:ext cx="3290334" cy="2709303"/>
          </a:xfrm>
          <a:prstGeom prst="rect">
            <a:avLst/>
          </a:prstGeom>
        </p:spPr>
      </p:pic>
      <p:pic>
        <p:nvPicPr>
          <p:cNvPr id="8" name="Paveikslėlis 7"/>
          <p:cNvPicPr>
            <a:picLocks noChangeAspect="1"/>
          </p:cNvPicPr>
          <p:nvPr/>
        </p:nvPicPr>
        <p:blipFill>
          <a:blip r:embed="rId6"/>
          <a:stretch>
            <a:fillRect/>
          </a:stretch>
        </p:blipFill>
        <p:spPr>
          <a:xfrm>
            <a:off x="599795" y="3658361"/>
            <a:ext cx="3835213" cy="2614207"/>
          </a:xfrm>
          <a:prstGeom prst="rect">
            <a:avLst/>
          </a:prstGeom>
        </p:spPr>
      </p:pic>
      <p:sp>
        <p:nvSpPr>
          <p:cNvPr id="9" name="TextBox 8"/>
          <p:cNvSpPr txBox="1"/>
          <p:nvPr/>
        </p:nvSpPr>
        <p:spPr>
          <a:xfrm>
            <a:off x="268941" y="3139888"/>
            <a:ext cx="4598894" cy="430887"/>
          </a:xfrm>
          <a:prstGeom prst="rect">
            <a:avLst/>
          </a:prstGeom>
          <a:noFill/>
        </p:spPr>
        <p:txBody>
          <a:bodyPr wrap="square" rtlCol="0">
            <a:spAutoFit/>
          </a:bodyPr>
          <a:lstStyle/>
          <a:p>
            <a:r>
              <a:rPr lang="lt-LT" sz="2200" dirty="0"/>
              <a:t>Ta pati protestuotoja Kijeve...</a:t>
            </a:r>
          </a:p>
        </p:txBody>
      </p:sp>
      <p:sp>
        <p:nvSpPr>
          <p:cNvPr id="11" name="TextBox 10"/>
          <p:cNvSpPr txBox="1"/>
          <p:nvPr/>
        </p:nvSpPr>
        <p:spPr>
          <a:xfrm>
            <a:off x="9399494" y="3233240"/>
            <a:ext cx="2790405" cy="430887"/>
          </a:xfrm>
          <a:prstGeom prst="rect">
            <a:avLst/>
          </a:prstGeom>
          <a:noFill/>
        </p:spPr>
        <p:txBody>
          <a:bodyPr wrap="square" rtlCol="0">
            <a:spAutoFit/>
          </a:bodyPr>
          <a:lstStyle/>
          <a:p>
            <a:r>
              <a:rPr lang="lt-LT" sz="2200" dirty="0"/>
              <a:t>Charkove...</a:t>
            </a:r>
          </a:p>
        </p:txBody>
      </p:sp>
      <p:sp>
        <p:nvSpPr>
          <p:cNvPr id="12" name="TextBox 11"/>
          <p:cNvSpPr txBox="1"/>
          <p:nvPr/>
        </p:nvSpPr>
        <p:spPr>
          <a:xfrm>
            <a:off x="5889811" y="3171987"/>
            <a:ext cx="2386853" cy="430887"/>
          </a:xfrm>
          <a:prstGeom prst="rect">
            <a:avLst/>
          </a:prstGeom>
          <a:noFill/>
        </p:spPr>
        <p:txBody>
          <a:bodyPr wrap="square" rtlCol="0">
            <a:spAutoFit/>
          </a:bodyPr>
          <a:lstStyle/>
          <a:p>
            <a:r>
              <a:rPr lang="lt-LT" sz="2200" dirty="0"/>
              <a:t>Odesoje...</a:t>
            </a:r>
          </a:p>
        </p:txBody>
      </p:sp>
      <p:sp>
        <p:nvSpPr>
          <p:cNvPr id="13" name="TextBox 12"/>
          <p:cNvSpPr txBox="1"/>
          <p:nvPr/>
        </p:nvSpPr>
        <p:spPr>
          <a:xfrm>
            <a:off x="384642" y="6326232"/>
            <a:ext cx="5025838" cy="461665"/>
          </a:xfrm>
          <a:prstGeom prst="rect">
            <a:avLst/>
          </a:prstGeom>
          <a:noFill/>
        </p:spPr>
        <p:txBody>
          <a:bodyPr wrap="square" rtlCol="0">
            <a:spAutoFit/>
          </a:bodyPr>
          <a:lstStyle/>
          <a:p>
            <a:r>
              <a:rPr lang="lt-LT" sz="2400" dirty="0"/>
              <a:t>„Kario motina“ </a:t>
            </a:r>
            <a:r>
              <a:rPr lang="lt-LT" sz="2400" dirty="0" err="1"/>
              <a:t>Dnepropetrovske</a:t>
            </a:r>
            <a:r>
              <a:rPr lang="lt-LT" sz="2400" dirty="0"/>
              <a:t>...</a:t>
            </a:r>
          </a:p>
        </p:txBody>
      </p:sp>
      <p:sp>
        <p:nvSpPr>
          <p:cNvPr id="14" name="TextBox 13"/>
          <p:cNvSpPr txBox="1"/>
          <p:nvPr/>
        </p:nvSpPr>
        <p:spPr>
          <a:xfrm>
            <a:off x="5625633" y="4531658"/>
            <a:ext cx="6355977" cy="1661993"/>
          </a:xfrm>
          <a:prstGeom prst="rect">
            <a:avLst/>
          </a:prstGeom>
          <a:noFill/>
        </p:spPr>
        <p:txBody>
          <a:bodyPr wrap="square" rtlCol="0">
            <a:spAutoFit/>
          </a:bodyPr>
          <a:lstStyle/>
          <a:p>
            <a:pPr marL="457200" indent="-457200">
              <a:buFont typeface="Arial" panose="020B0604020202020204" pitchFamily="34" charset="0"/>
              <a:buChar char="•"/>
            </a:pPr>
            <a:r>
              <a:rPr lang="lt-LT" sz="3400" dirty="0"/>
              <a:t>„</a:t>
            </a:r>
            <a:r>
              <a:rPr lang="en-US" sz="3400" dirty="0" err="1"/>
              <a:t>Profesional</a:t>
            </a:r>
            <a:r>
              <a:rPr lang="lt-LT" sz="3400" dirty="0" err="1"/>
              <a:t>ūs</a:t>
            </a:r>
            <a:r>
              <a:rPr lang="lt-LT" sz="3400" dirty="0"/>
              <a:t> protestuotojai“ –</a:t>
            </a:r>
            <a:r>
              <a:rPr lang="en-US" sz="3400" dirty="0"/>
              <a:t> </a:t>
            </a:r>
            <a:r>
              <a:rPr lang="en-US" sz="3400" dirty="0" err="1"/>
              <a:t>nuolatiniai</a:t>
            </a:r>
            <a:r>
              <a:rPr lang="lt-LT" sz="3400" dirty="0"/>
              <a:t> Rusijos žiniasklaidos veidai</a:t>
            </a:r>
          </a:p>
        </p:txBody>
      </p:sp>
    </p:spTree>
    <p:extLst>
      <p:ext uri="{BB962C8B-B14F-4D97-AF65-F5344CB8AC3E}">
        <p14:creationId xmlns:p14="http://schemas.microsoft.com/office/powerpoint/2010/main" val="35396891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pPr algn="ctr"/>
            <a:r>
              <a:rPr lang="lt-LT" dirty="0"/>
              <a:t>Pagrindinės poveikio darymo priemonės (I)</a:t>
            </a:r>
          </a:p>
        </p:txBody>
      </p:sp>
      <p:sp>
        <p:nvSpPr>
          <p:cNvPr id="3" name="Turinio vietos rezervavimo ženklas 2"/>
          <p:cNvSpPr>
            <a:spLocks noGrp="1"/>
          </p:cNvSpPr>
          <p:nvPr>
            <p:ph idx="1"/>
          </p:nvPr>
        </p:nvSpPr>
        <p:spPr/>
        <p:txBody>
          <a:bodyPr/>
          <a:lstStyle/>
          <a:p>
            <a:r>
              <a:rPr lang="en-US" b="1" dirty="0" err="1"/>
              <a:t>Generalizacija</a:t>
            </a:r>
            <a:r>
              <a:rPr lang="en-US" dirty="0"/>
              <a:t> – </a:t>
            </a:r>
            <a:r>
              <a:rPr lang="en-US" dirty="0" err="1"/>
              <a:t>bandoma</a:t>
            </a:r>
            <a:r>
              <a:rPr lang="en-US" dirty="0"/>
              <a:t> </a:t>
            </a:r>
            <a:r>
              <a:rPr lang="en-US" dirty="0" err="1"/>
              <a:t>paveikti</a:t>
            </a:r>
            <a:r>
              <a:rPr lang="en-US" dirty="0"/>
              <a:t> </a:t>
            </a:r>
            <a:r>
              <a:rPr lang="lt-LT" dirty="0"/>
              <a:t>emociją </a:t>
            </a:r>
            <a:r>
              <a:rPr lang="en-US" dirty="0" err="1"/>
              <a:t>naudojant</a:t>
            </a:r>
            <a:r>
              <a:rPr lang="en-US" dirty="0"/>
              <a:t> </a:t>
            </a:r>
            <a:r>
              <a:rPr lang="en-US" dirty="0" err="1"/>
              <a:t>abstrak</a:t>
            </a:r>
            <a:r>
              <a:rPr lang="lt-LT" dirty="0" err="1"/>
              <a:t>čius</a:t>
            </a:r>
            <a:r>
              <a:rPr lang="lt-LT" dirty="0"/>
              <a:t>, </a:t>
            </a:r>
            <a:r>
              <a:rPr lang="en-US" dirty="0" err="1"/>
              <a:t>konkre</a:t>
            </a:r>
            <a:r>
              <a:rPr lang="lt-LT" dirty="0" err="1"/>
              <a:t>čiai</a:t>
            </a:r>
            <a:r>
              <a:rPr lang="lt-LT" dirty="0"/>
              <a:t> mažai ką reiškiančius žodžius;</a:t>
            </a:r>
            <a:endParaRPr lang="en-US" dirty="0"/>
          </a:p>
          <a:p>
            <a:endParaRPr lang="en-US" dirty="0"/>
          </a:p>
          <a:p>
            <a:pPr marL="0" indent="0">
              <a:buNone/>
            </a:pPr>
            <a:endParaRPr lang="lt-LT" dirty="0"/>
          </a:p>
        </p:txBody>
      </p:sp>
      <p:pic>
        <p:nvPicPr>
          <p:cNvPr id="2050" name="Picture 2" descr="http://images.csmonitor.com/csm/2012/03/putin%20poster%20resized.jpg?alias=standard_600x4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5322" y="3031300"/>
            <a:ext cx="5191195" cy="339158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cdn2.hubspot.net/hub/68595/file-2305734107-jpg/Coca-Cola-open-happiness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261" r="1318"/>
          <a:stretch/>
        </p:blipFill>
        <p:spPr bwMode="auto">
          <a:xfrm>
            <a:off x="153208" y="3031300"/>
            <a:ext cx="6344575" cy="3391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1901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pPr algn="ctr"/>
            <a:r>
              <a:rPr lang="lt-LT" dirty="0"/>
              <a:t>Pagrindinės poveikio darymo priemonės (II)</a:t>
            </a:r>
          </a:p>
        </p:txBody>
      </p:sp>
      <p:sp>
        <p:nvSpPr>
          <p:cNvPr id="3" name="Turinio vietos rezervavimo ženklas 2"/>
          <p:cNvSpPr>
            <a:spLocks noGrp="1"/>
          </p:cNvSpPr>
          <p:nvPr>
            <p:ph idx="1"/>
          </p:nvPr>
        </p:nvSpPr>
        <p:spPr>
          <a:xfrm>
            <a:off x="838200" y="1825625"/>
            <a:ext cx="10515600" cy="742763"/>
          </a:xfrm>
        </p:spPr>
        <p:txBody>
          <a:bodyPr/>
          <a:lstStyle/>
          <a:p>
            <a:r>
              <a:rPr lang="en-US" b="1" dirty="0"/>
              <a:t>S</a:t>
            </a:r>
            <a:r>
              <a:rPr lang="lt-LT" b="1" dirty="0" err="1"/>
              <a:t>ąsaja</a:t>
            </a:r>
            <a:r>
              <a:rPr lang="lt-LT" b="1" dirty="0"/>
              <a:t> su simbolika</a:t>
            </a:r>
            <a:r>
              <a:rPr lang="en-US" b="1" dirty="0"/>
              <a:t> </a:t>
            </a:r>
            <a:r>
              <a:rPr lang="en-US" dirty="0"/>
              <a:t>– </a:t>
            </a:r>
            <a:r>
              <a:rPr lang="lt-LT" dirty="0"/>
              <a:t>stiprinamas įvaizdis pasitelkiant simbolius;</a:t>
            </a:r>
            <a:endParaRPr lang="en-US" dirty="0"/>
          </a:p>
          <a:p>
            <a:endParaRPr lang="en-US" dirty="0"/>
          </a:p>
          <a:p>
            <a:pPr marL="0" indent="0">
              <a:buNone/>
            </a:pPr>
            <a:endParaRPr lang="lt-LT" dirty="0"/>
          </a:p>
        </p:txBody>
      </p:sp>
      <p:pic>
        <p:nvPicPr>
          <p:cNvPr id="8194" name="Picture 2" descr="http://d.ibtimes.co.uk/en/full/368016/russian-president-vladimir-putin-r-prime-minister-dmitry-medvedev-l-his-wife-svetlana-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746" y="2474258"/>
            <a:ext cx="5627694" cy="37261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dw.com/image/0,,18585484_303,00.jpg"/>
          <p:cNvPicPr>
            <a:picLocks noChangeAspect="1" noChangeArrowheads="1"/>
          </p:cNvPicPr>
          <p:nvPr/>
        </p:nvPicPr>
        <p:blipFill rotWithShape="1">
          <a:blip r:embed="rId4">
            <a:extLst>
              <a:ext uri="{28A0092B-C50C-407E-A947-70E740481C1C}">
                <a14:useLocalDpi xmlns:a14="http://schemas.microsoft.com/office/drawing/2010/main" val="0"/>
              </a:ext>
            </a:extLst>
          </a:blip>
          <a:srcRect l="2965" r="4543"/>
          <a:stretch/>
        </p:blipFill>
        <p:spPr bwMode="auto">
          <a:xfrm>
            <a:off x="5911358" y="2474258"/>
            <a:ext cx="6122896" cy="3726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475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769307" y="1362162"/>
            <a:ext cx="10515600" cy="919227"/>
          </a:xfrm>
        </p:spPr>
        <p:txBody>
          <a:bodyPr/>
          <a:lstStyle/>
          <a:p>
            <a:r>
              <a:rPr lang="lt-LT" b="1" dirty="0"/>
              <a:t>Etiketės klijavimas </a:t>
            </a:r>
            <a:r>
              <a:rPr lang="lt-LT" dirty="0"/>
              <a:t>– susiejama negatyvi idėja, veiksmas, terminas su konkrečiu asmeniu, organizacija ar pan.</a:t>
            </a:r>
          </a:p>
          <a:p>
            <a:pPr marL="0" indent="0">
              <a:buNone/>
            </a:pPr>
            <a:endParaRPr lang="lt-LT" dirty="0"/>
          </a:p>
        </p:txBody>
      </p:sp>
      <p:pic>
        <p:nvPicPr>
          <p:cNvPr id="8194" name="Picture 2" descr="http://independentaustralia.net/wordpress-opt/wp-content/2012/11/ThomsonPinocchi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5134" y="2281389"/>
            <a:ext cx="4142029" cy="4552902"/>
          </a:xfrm>
          <a:prstGeom prst="rect">
            <a:avLst/>
          </a:prstGeom>
          <a:noFill/>
          <a:extLst>
            <a:ext uri="{909E8E84-426E-40DD-AFC4-6F175D3DCCD1}">
              <a14:hiddenFill xmlns:a14="http://schemas.microsoft.com/office/drawing/2010/main">
                <a:solidFill>
                  <a:srgbClr val="FFFFFF"/>
                </a:solidFill>
              </a14:hiddenFill>
            </a:ext>
          </a:extLst>
        </p:spPr>
      </p:pic>
      <p:sp>
        <p:nvSpPr>
          <p:cNvPr id="6" name="Pavadinimas 1"/>
          <p:cNvSpPr>
            <a:spLocks noGrp="1"/>
          </p:cNvSpPr>
          <p:nvPr>
            <p:ph type="title"/>
          </p:nvPr>
        </p:nvSpPr>
        <p:spPr>
          <a:xfrm>
            <a:off x="882041" y="206680"/>
            <a:ext cx="10515600" cy="782551"/>
          </a:xfrm>
        </p:spPr>
        <p:txBody>
          <a:bodyPr>
            <a:normAutofit/>
          </a:bodyPr>
          <a:lstStyle/>
          <a:p>
            <a:pPr algn="ctr"/>
            <a:r>
              <a:rPr lang="lt-LT" dirty="0"/>
              <a:t>Pagrindinės poveikio darymo priemonės (III)</a:t>
            </a:r>
          </a:p>
        </p:txBody>
      </p:sp>
      <p:pic>
        <p:nvPicPr>
          <p:cNvPr id="6146" name="Picture 2" descr="http://i.dailymail.co.uk/i/pix/2012/01/15/article-2087073-0F790F9900000578-426_468x28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688" y="2429234"/>
            <a:ext cx="7002405" cy="427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327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838200" y="1625209"/>
            <a:ext cx="7747747" cy="4351338"/>
          </a:xfrm>
        </p:spPr>
        <p:txBody>
          <a:bodyPr/>
          <a:lstStyle/>
          <a:p>
            <a:r>
              <a:rPr lang="lt-LT" b="1" dirty="0"/>
              <a:t>„Bandos jausmas“ </a:t>
            </a:r>
            <a:r>
              <a:rPr lang="lt-LT" dirty="0"/>
              <a:t>– sukuriamas įspūdis, kad idėja turi platų pritarimą, todėl atmesdamas ją liksi izoliuotas ir nepritapęs </a:t>
            </a:r>
          </a:p>
        </p:txBody>
      </p:sp>
      <p:sp>
        <p:nvSpPr>
          <p:cNvPr id="6" name="Pavadinimas 1"/>
          <p:cNvSpPr>
            <a:spLocks noGrp="1"/>
          </p:cNvSpPr>
          <p:nvPr>
            <p:ph type="title"/>
          </p:nvPr>
        </p:nvSpPr>
        <p:spPr>
          <a:xfrm>
            <a:off x="838200" y="365125"/>
            <a:ext cx="10515600" cy="1325563"/>
          </a:xfrm>
        </p:spPr>
        <p:txBody>
          <a:bodyPr/>
          <a:lstStyle/>
          <a:p>
            <a:pPr algn="ctr"/>
            <a:r>
              <a:rPr lang="lt-LT" dirty="0"/>
              <a:t>Pagrindinės poveikio darymo priemonės (IV)</a:t>
            </a:r>
          </a:p>
        </p:txBody>
      </p:sp>
      <p:pic>
        <p:nvPicPr>
          <p:cNvPr id="1026" name="Picture 2" descr="http://www.archives.gov.on.ca/en/explore/online/posters/pics/16180_your_chance_77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36904" y="1825625"/>
            <a:ext cx="3252618" cy="4908496"/>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www.radisys.com/wp-content/uploads/blog-McDonalds-Billions-Serve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2396" y="3113334"/>
            <a:ext cx="4581751" cy="3620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54680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434788" y="1449107"/>
            <a:ext cx="10515600" cy="4351338"/>
          </a:xfrm>
        </p:spPr>
        <p:txBody>
          <a:bodyPr/>
          <a:lstStyle/>
          <a:p>
            <a:r>
              <a:rPr lang="lt-LT" b="1" dirty="0"/>
              <a:t>Baimės kurstymas</a:t>
            </a:r>
          </a:p>
        </p:txBody>
      </p:sp>
      <p:sp>
        <p:nvSpPr>
          <p:cNvPr id="6" name="Pavadinimas 1"/>
          <p:cNvSpPr>
            <a:spLocks noGrp="1"/>
          </p:cNvSpPr>
          <p:nvPr>
            <p:ph type="title"/>
          </p:nvPr>
        </p:nvSpPr>
        <p:spPr>
          <a:xfrm>
            <a:off x="757517" y="180180"/>
            <a:ext cx="10515600" cy="1325563"/>
          </a:xfrm>
        </p:spPr>
        <p:txBody>
          <a:bodyPr/>
          <a:lstStyle/>
          <a:p>
            <a:pPr algn="ctr"/>
            <a:r>
              <a:rPr lang="lt-LT" dirty="0"/>
              <a:t>Pagrindinės poveikio darymo priemonės (V)</a:t>
            </a:r>
          </a:p>
        </p:txBody>
      </p:sp>
      <p:pic>
        <p:nvPicPr>
          <p:cNvPr id="4" name="Picture 2" descr="http://www.nnwwiim.org/images/ed-take-a-closer-look-propaganda-bonds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059" y="2278566"/>
            <a:ext cx="5364443" cy="39964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i.kinja-img.com/gawker-media/image/upload/coahoyr5zwamhomlp4t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2588" y="2278566"/>
            <a:ext cx="6455815" cy="3732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933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a:t>Visi meluoja? </a:t>
            </a:r>
          </a:p>
        </p:txBody>
      </p:sp>
      <p:sp>
        <p:nvSpPr>
          <p:cNvPr id="3" name="Content Placeholder 2"/>
          <p:cNvSpPr>
            <a:spLocks noGrp="1"/>
          </p:cNvSpPr>
          <p:nvPr>
            <p:ph idx="1"/>
          </p:nvPr>
        </p:nvSpPr>
        <p:spPr>
          <a:xfrm>
            <a:off x="838200" y="1825625"/>
            <a:ext cx="7696200" cy="4351338"/>
          </a:xfrm>
        </p:spPr>
        <p:txBody>
          <a:bodyPr>
            <a:normAutofit/>
          </a:bodyPr>
          <a:lstStyle/>
          <a:p>
            <a:r>
              <a:rPr lang="lt-LT" dirty="0"/>
              <a:t>Tiesa, kad Vakarų žiniasklaida taip pat atstovauja tam tikrą interesą, tačiau yra du esminiai skirtumai:</a:t>
            </a:r>
          </a:p>
          <a:p>
            <a:pPr lvl="1"/>
            <a:r>
              <a:rPr lang="lt-LT" dirty="0"/>
              <a:t>Ji tai daro atvirai (liberali/konservatyvi žiniasklaida);</a:t>
            </a:r>
          </a:p>
          <a:p>
            <a:pPr lvl="1"/>
            <a:r>
              <a:rPr lang="lt-LT" dirty="0"/>
              <a:t>Ji atstovauja konkrečius požiūrius ir vertybes, bet nesiekia destruktyvių tikslų.</a:t>
            </a:r>
            <a:endParaRPr lang="en-US" dirty="0"/>
          </a:p>
          <a:p>
            <a:endParaRPr lang="en-US" dirty="0"/>
          </a:p>
        </p:txBody>
      </p:sp>
      <p:pic>
        <p:nvPicPr>
          <p:cNvPr id="4" name="Picture 3"/>
          <p:cNvPicPr>
            <a:picLocks noChangeAspect="1"/>
          </p:cNvPicPr>
          <p:nvPr/>
        </p:nvPicPr>
        <p:blipFill>
          <a:blip r:embed="rId2"/>
          <a:stretch>
            <a:fillRect/>
          </a:stretch>
        </p:blipFill>
        <p:spPr>
          <a:xfrm>
            <a:off x="8702373" y="0"/>
            <a:ext cx="3310569" cy="6858000"/>
          </a:xfrm>
          <a:prstGeom prst="rect">
            <a:avLst/>
          </a:prstGeom>
        </p:spPr>
      </p:pic>
    </p:spTree>
    <p:extLst>
      <p:ext uri="{BB962C8B-B14F-4D97-AF65-F5344CB8AC3E}">
        <p14:creationId xmlns:p14="http://schemas.microsoft.com/office/powerpoint/2010/main" val="706705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838200" y="1690688"/>
            <a:ext cx="10515600" cy="581399"/>
          </a:xfrm>
        </p:spPr>
        <p:txBody>
          <a:bodyPr>
            <a:normAutofit/>
          </a:bodyPr>
          <a:lstStyle/>
          <a:p>
            <a:r>
              <a:rPr lang="lt-LT" b="1" dirty="0"/>
              <a:t>Tapatinimasis su visuomene, paprastumo demonstravimas</a:t>
            </a:r>
          </a:p>
        </p:txBody>
      </p:sp>
      <p:sp>
        <p:nvSpPr>
          <p:cNvPr id="4" name="Pavadinimas 1"/>
          <p:cNvSpPr>
            <a:spLocks noGrp="1"/>
          </p:cNvSpPr>
          <p:nvPr>
            <p:ph type="title"/>
          </p:nvPr>
        </p:nvSpPr>
        <p:spPr>
          <a:xfrm>
            <a:off x="838200" y="365125"/>
            <a:ext cx="10515600" cy="1325563"/>
          </a:xfrm>
        </p:spPr>
        <p:txBody>
          <a:bodyPr/>
          <a:lstStyle/>
          <a:p>
            <a:pPr algn="ctr"/>
            <a:r>
              <a:rPr lang="lt-LT" dirty="0"/>
              <a:t>Pagrindinės poveikio darymo priemonės (VI)</a:t>
            </a:r>
          </a:p>
        </p:txBody>
      </p:sp>
      <p:pic>
        <p:nvPicPr>
          <p:cNvPr id="3074" name="Picture 2" descr="http://demotivation.me/images/20101017/bxnag6dr2pyz.jpg"/>
          <p:cNvPicPr>
            <a:picLocks noChangeAspect="1" noChangeArrowheads="1"/>
          </p:cNvPicPr>
          <p:nvPr/>
        </p:nvPicPr>
        <p:blipFill rotWithShape="1">
          <a:blip r:embed="rId2">
            <a:extLst>
              <a:ext uri="{28A0092B-C50C-407E-A947-70E740481C1C}">
                <a14:useLocalDpi xmlns:a14="http://schemas.microsoft.com/office/drawing/2010/main" val="0"/>
              </a:ext>
            </a:extLst>
          </a:blip>
          <a:srcRect l="6782" t="8021" r="7807" b="24482"/>
          <a:stretch/>
        </p:blipFill>
        <p:spPr bwMode="auto">
          <a:xfrm>
            <a:off x="170576" y="2407022"/>
            <a:ext cx="5620869" cy="3803377"/>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i.telegraph.co.uk/multimedia/archive/01665/burger_1665866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9172" y="2407022"/>
            <a:ext cx="6074836" cy="3803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1870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6417501" y="1243742"/>
            <a:ext cx="4936299" cy="581399"/>
          </a:xfrm>
        </p:spPr>
        <p:txBody>
          <a:bodyPr/>
          <a:lstStyle/>
          <a:p>
            <a:r>
              <a:rPr lang="lt-LT" b="1" dirty="0"/>
              <a:t>Vienpusiškumas, nutylėjimas </a:t>
            </a:r>
          </a:p>
        </p:txBody>
      </p:sp>
      <p:sp>
        <p:nvSpPr>
          <p:cNvPr id="4" name="Pavadinimas 1"/>
          <p:cNvSpPr>
            <a:spLocks noGrp="1"/>
          </p:cNvSpPr>
          <p:nvPr>
            <p:ph type="title"/>
          </p:nvPr>
        </p:nvSpPr>
        <p:spPr>
          <a:xfrm>
            <a:off x="838200" y="156576"/>
            <a:ext cx="10515600" cy="868703"/>
          </a:xfrm>
        </p:spPr>
        <p:txBody>
          <a:bodyPr>
            <a:normAutofit/>
          </a:bodyPr>
          <a:lstStyle/>
          <a:p>
            <a:pPr algn="ctr"/>
            <a:r>
              <a:rPr lang="lt-LT" dirty="0"/>
              <a:t>Pagrindinės poveikio darymo priemonės (VII)</a:t>
            </a:r>
          </a:p>
        </p:txBody>
      </p:sp>
      <p:pic>
        <p:nvPicPr>
          <p:cNvPr id="7172" name="Picture 4" descr="https://img.rt.com/files/news/1e/56/c0/00/politkovskaya.s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4412" y="2375545"/>
            <a:ext cx="5922012" cy="333006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russia-insider.com/sites/insider/files/victory-day-tanks_669874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704" y="3742342"/>
            <a:ext cx="5838825" cy="304800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i.telegraph.co.uk/multimedia/archive/03242/russia-putin_3242830b.jpg"/>
          <p:cNvPicPr>
            <a:picLocks noChangeAspect="1" noChangeArrowheads="1"/>
          </p:cNvPicPr>
          <p:nvPr/>
        </p:nvPicPr>
        <p:blipFill rotWithShape="1">
          <a:blip r:embed="rId4">
            <a:extLst>
              <a:ext uri="{28A0092B-C50C-407E-A947-70E740481C1C}">
                <a14:useLocalDpi xmlns:a14="http://schemas.microsoft.com/office/drawing/2010/main" val="0"/>
              </a:ext>
            </a:extLst>
          </a:blip>
          <a:srcRect l="1652" t="3977" b="47260"/>
          <a:stretch/>
        </p:blipFill>
        <p:spPr bwMode="auto">
          <a:xfrm>
            <a:off x="166165" y="1780559"/>
            <a:ext cx="5807901" cy="1797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1529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A75DBD-6E67-4D35-8596-92D74D55311E}"/>
              </a:ext>
            </a:extLst>
          </p:cNvPr>
          <p:cNvSpPr>
            <a:spLocks noGrp="1"/>
          </p:cNvSpPr>
          <p:nvPr>
            <p:ph type="title"/>
          </p:nvPr>
        </p:nvSpPr>
        <p:spPr>
          <a:xfrm>
            <a:off x="838200" y="2434249"/>
            <a:ext cx="10515600" cy="1325563"/>
          </a:xfrm>
        </p:spPr>
        <p:txBody>
          <a:bodyPr/>
          <a:lstStyle/>
          <a:p>
            <a:pPr algn="ctr"/>
            <a:r>
              <a:rPr lang="lt-LT" dirty="0"/>
              <a:t>Kas čia ne taip?</a:t>
            </a:r>
          </a:p>
        </p:txBody>
      </p:sp>
      <p:sp>
        <p:nvSpPr>
          <p:cNvPr id="3" name="Content Placeholder 2">
            <a:extLst>
              <a:ext uri="{FF2B5EF4-FFF2-40B4-BE49-F238E27FC236}">
                <a16:creationId xmlns:a16="http://schemas.microsoft.com/office/drawing/2014/main" xmlns="" id="{3298BB4D-AA30-46DE-8372-FE2511C9EE94}"/>
              </a:ext>
            </a:extLst>
          </p:cNvPr>
          <p:cNvSpPr>
            <a:spLocks noGrp="1"/>
          </p:cNvSpPr>
          <p:nvPr>
            <p:ph idx="1"/>
          </p:nvPr>
        </p:nvSpPr>
        <p:spPr/>
        <p:txBody>
          <a:bodyPr/>
          <a:lstStyle/>
          <a:p>
            <a:endParaRPr lang="lt-LT"/>
          </a:p>
        </p:txBody>
      </p:sp>
    </p:spTree>
    <p:extLst>
      <p:ext uri="{BB962C8B-B14F-4D97-AF65-F5344CB8AC3E}">
        <p14:creationId xmlns:p14="http://schemas.microsoft.com/office/powerpoint/2010/main" val="36455187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lt-LT" sz="2800" dirty="0"/>
              <a:t>Kiek uždirba parlamentarai?</a:t>
            </a:r>
          </a:p>
        </p:txBody>
      </p:sp>
      <p:sp>
        <p:nvSpPr>
          <p:cNvPr id="3" name="Content Placeholder 2"/>
          <p:cNvSpPr>
            <a:spLocks noGrp="1"/>
          </p:cNvSpPr>
          <p:nvPr>
            <p:ph idx="1"/>
          </p:nvPr>
        </p:nvSpPr>
        <p:spPr/>
        <p:txBody>
          <a:bodyPr/>
          <a:lstStyle/>
          <a:p>
            <a:endParaRPr lang="lt-LT" dirty="0"/>
          </a:p>
        </p:txBody>
      </p:sp>
      <p:pic>
        <p:nvPicPr>
          <p:cNvPr id="1026" name="Picture 2" descr="http://g2.dcdn.lt/images/pix/fed5c56cdc3e69af7d-70506650.jpg"/>
          <p:cNvPicPr>
            <a:picLocks noChangeAspect="1" noChangeArrowheads="1"/>
          </p:cNvPicPr>
          <p:nvPr/>
        </p:nvPicPr>
        <p:blipFill rotWithShape="1">
          <a:blip r:embed="rId2">
            <a:extLst>
              <a:ext uri="{28A0092B-C50C-407E-A947-70E740481C1C}">
                <a14:useLocalDpi xmlns:a14="http://schemas.microsoft.com/office/drawing/2010/main" val="0"/>
              </a:ext>
            </a:extLst>
          </a:blip>
          <a:srcRect l="13563" t="18736" r="10183" b="22586"/>
          <a:stretch/>
        </p:blipFill>
        <p:spPr bwMode="auto">
          <a:xfrm>
            <a:off x="766074" y="1186926"/>
            <a:ext cx="4050961" cy="566773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respublika.lt/uploads/img/kiek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4654" y="1097280"/>
            <a:ext cx="3714099" cy="5715343"/>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1281572" y="6441890"/>
            <a:ext cx="2309525" cy="37073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Oval 6"/>
          <p:cNvSpPr/>
          <p:nvPr/>
        </p:nvSpPr>
        <p:spPr>
          <a:xfrm>
            <a:off x="9508402" y="5902036"/>
            <a:ext cx="610958" cy="4586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3181200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0090"/>
            <a:ext cx="10515600" cy="1325563"/>
          </a:xfrm>
        </p:spPr>
        <p:txBody>
          <a:bodyPr>
            <a:normAutofit/>
          </a:bodyPr>
          <a:lstStyle/>
          <a:p>
            <a:r>
              <a:rPr lang="lt-LT" sz="4000" dirty="0"/>
              <a:t>Valstybės tarnautojų skaičius</a:t>
            </a:r>
          </a:p>
        </p:txBody>
      </p:sp>
      <p:sp>
        <p:nvSpPr>
          <p:cNvPr id="3" name="Content Placeholder 2"/>
          <p:cNvSpPr>
            <a:spLocks noGrp="1"/>
          </p:cNvSpPr>
          <p:nvPr>
            <p:ph idx="1"/>
          </p:nvPr>
        </p:nvSpPr>
        <p:spPr/>
        <p:txBody>
          <a:bodyPr/>
          <a:lstStyle/>
          <a:p>
            <a:endParaRPr lang="lt-LT"/>
          </a:p>
        </p:txBody>
      </p:sp>
      <p:pic>
        <p:nvPicPr>
          <p:cNvPr id="2050" name="Picture 2" descr="https://i1.wp.com/suduvis.lt/wp-content/uploads/2016/03/Lt-ekonomi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5625"/>
            <a:ext cx="6096000" cy="43053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7234800" y="2012623"/>
            <a:ext cx="4119000" cy="3977341"/>
          </a:xfrm>
          <a:prstGeom prst="rect">
            <a:avLst/>
          </a:prstGeom>
        </p:spPr>
      </p:pic>
    </p:spTree>
    <p:extLst>
      <p:ext uri="{BB962C8B-B14F-4D97-AF65-F5344CB8AC3E}">
        <p14:creationId xmlns:p14="http://schemas.microsoft.com/office/powerpoint/2010/main" val="133076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3AF577-F49E-414A-8580-90BC09A2692C}"/>
              </a:ext>
            </a:extLst>
          </p:cNvPr>
          <p:cNvSpPr>
            <a:spLocks noGrp="1"/>
          </p:cNvSpPr>
          <p:nvPr>
            <p:ph type="title"/>
          </p:nvPr>
        </p:nvSpPr>
        <p:spPr/>
        <p:txBody>
          <a:bodyPr/>
          <a:lstStyle/>
          <a:p>
            <a:endParaRPr lang="lt-LT"/>
          </a:p>
        </p:txBody>
      </p:sp>
      <p:pic>
        <p:nvPicPr>
          <p:cNvPr id="5" name="Content Placeholder 4">
            <a:extLst>
              <a:ext uri="{FF2B5EF4-FFF2-40B4-BE49-F238E27FC236}">
                <a16:creationId xmlns:a16="http://schemas.microsoft.com/office/drawing/2014/main" xmlns="" id="{AF681C86-7176-46BA-87DF-475851B14753}"/>
              </a:ext>
            </a:extLst>
          </p:cNvPr>
          <p:cNvPicPr>
            <a:picLocks noGrp="1" noChangeAspect="1"/>
          </p:cNvPicPr>
          <p:nvPr>
            <p:ph idx="1"/>
          </p:nvPr>
        </p:nvPicPr>
        <p:blipFill>
          <a:blip r:embed="rId3"/>
          <a:stretch>
            <a:fillRect/>
          </a:stretch>
        </p:blipFill>
        <p:spPr>
          <a:xfrm>
            <a:off x="1807322" y="15082"/>
            <a:ext cx="7943850" cy="2905125"/>
          </a:xfrm>
          <a:prstGeom prst="rect">
            <a:avLst/>
          </a:prstGeom>
        </p:spPr>
      </p:pic>
      <p:pic>
        <p:nvPicPr>
          <p:cNvPr id="4" name="Picture 3">
            <a:extLst>
              <a:ext uri="{FF2B5EF4-FFF2-40B4-BE49-F238E27FC236}">
                <a16:creationId xmlns:a16="http://schemas.microsoft.com/office/drawing/2014/main" xmlns="" id="{9D368D75-E421-413F-B8DB-4472EE29C364}"/>
              </a:ext>
            </a:extLst>
          </p:cNvPr>
          <p:cNvPicPr>
            <a:picLocks noChangeAspect="1"/>
          </p:cNvPicPr>
          <p:nvPr/>
        </p:nvPicPr>
        <p:blipFill>
          <a:blip r:embed="rId4"/>
          <a:stretch>
            <a:fillRect/>
          </a:stretch>
        </p:blipFill>
        <p:spPr>
          <a:xfrm>
            <a:off x="1920028" y="2933700"/>
            <a:ext cx="7886700" cy="3924300"/>
          </a:xfrm>
          <a:prstGeom prst="rect">
            <a:avLst/>
          </a:prstGeom>
        </p:spPr>
      </p:pic>
      <p:pic>
        <p:nvPicPr>
          <p:cNvPr id="6" name="Picture 5">
            <a:extLst>
              <a:ext uri="{FF2B5EF4-FFF2-40B4-BE49-F238E27FC236}">
                <a16:creationId xmlns:a16="http://schemas.microsoft.com/office/drawing/2014/main" xmlns="" id="{FD1C6D3F-FC12-4524-A3BC-50713870C688}"/>
              </a:ext>
            </a:extLst>
          </p:cNvPr>
          <p:cNvPicPr>
            <a:picLocks noChangeAspect="1"/>
          </p:cNvPicPr>
          <p:nvPr/>
        </p:nvPicPr>
        <p:blipFill>
          <a:blip r:embed="rId5"/>
          <a:stretch>
            <a:fillRect/>
          </a:stretch>
        </p:blipFill>
        <p:spPr>
          <a:xfrm>
            <a:off x="10261600" y="5982353"/>
            <a:ext cx="1828800" cy="714375"/>
          </a:xfrm>
          <a:prstGeom prst="rect">
            <a:avLst/>
          </a:prstGeom>
        </p:spPr>
      </p:pic>
    </p:spTree>
    <p:extLst>
      <p:ext uri="{BB962C8B-B14F-4D97-AF65-F5344CB8AC3E}">
        <p14:creationId xmlns:p14="http://schemas.microsoft.com/office/powerpoint/2010/main" val="5718958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9EB96C43-F478-48CD-9ABF-DB440093A9EC}"/>
              </a:ext>
            </a:extLst>
          </p:cNvPr>
          <p:cNvPicPr/>
          <p:nvPr/>
        </p:nvPicPr>
        <p:blipFill>
          <a:blip r:embed="rId2"/>
          <a:stretch>
            <a:fillRect/>
          </a:stretch>
        </p:blipFill>
        <p:spPr>
          <a:xfrm>
            <a:off x="-129295" y="0"/>
            <a:ext cx="6120130" cy="6216015"/>
          </a:xfrm>
          <a:prstGeom prst="rect">
            <a:avLst/>
          </a:prstGeom>
        </p:spPr>
      </p:pic>
      <p:pic>
        <p:nvPicPr>
          <p:cNvPr id="5" name="Picture 4">
            <a:extLst>
              <a:ext uri="{FF2B5EF4-FFF2-40B4-BE49-F238E27FC236}">
                <a16:creationId xmlns:a16="http://schemas.microsoft.com/office/drawing/2014/main" xmlns="" id="{B88D0CAD-C5F5-47E4-9542-5E239F9B01CB}"/>
              </a:ext>
            </a:extLst>
          </p:cNvPr>
          <p:cNvPicPr/>
          <p:nvPr/>
        </p:nvPicPr>
        <p:blipFill>
          <a:blip r:embed="rId3"/>
          <a:stretch>
            <a:fillRect/>
          </a:stretch>
        </p:blipFill>
        <p:spPr>
          <a:xfrm>
            <a:off x="6048767" y="3727938"/>
            <a:ext cx="6120130" cy="1818640"/>
          </a:xfrm>
          <a:prstGeom prst="rect">
            <a:avLst/>
          </a:prstGeom>
        </p:spPr>
      </p:pic>
      <p:pic>
        <p:nvPicPr>
          <p:cNvPr id="6" name="Picture 5">
            <a:extLst>
              <a:ext uri="{FF2B5EF4-FFF2-40B4-BE49-F238E27FC236}">
                <a16:creationId xmlns:a16="http://schemas.microsoft.com/office/drawing/2014/main" xmlns="" id="{F5DEDA13-1A64-4145-A828-2AA3A2F17584}"/>
              </a:ext>
            </a:extLst>
          </p:cNvPr>
          <p:cNvPicPr/>
          <p:nvPr/>
        </p:nvPicPr>
        <p:blipFill>
          <a:blip r:embed="rId4"/>
          <a:stretch>
            <a:fillRect/>
          </a:stretch>
        </p:blipFill>
        <p:spPr>
          <a:xfrm>
            <a:off x="6048767" y="0"/>
            <a:ext cx="6120130" cy="3500120"/>
          </a:xfrm>
          <a:prstGeom prst="rect">
            <a:avLst/>
          </a:prstGeom>
        </p:spPr>
      </p:pic>
      <p:pic>
        <p:nvPicPr>
          <p:cNvPr id="7" name="Picture 6">
            <a:extLst>
              <a:ext uri="{FF2B5EF4-FFF2-40B4-BE49-F238E27FC236}">
                <a16:creationId xmlns:a16="http://schemas.microsoft.com/office/drawing/2014/main" xmlns="" id="{01891A51-B221-472D-85D2-A85A0A9140BD}"/>
              </a:ext>
            </a:extLst>
          </p:cNvPr>
          <p:cNvPicPr/>
          <p:nvPr/>
        </p:nvPicPr>
        <p:blipFill>
          <a:blip r:embed="rId5"/>
          <a:stretch>
            <a:fillRect/>
          </a:stretch>
        </p:blipFill>
        <p:spPr>
          <a:xfrm>
            <a:off x="6071870" y="5462318"/>
            <a:ext cx="6120130" cy="915670"/>
          </a:xfrm>
          <a:prstGeom prst="rect">
            <a:avLst/>
          </a:prstGeom>
        </p:spPr>
      </p:pic>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xmlns="" id="{E80D39D7-9674-4BC4-930F-C1301FDC5BF4}"/>
                  </a:ext>
                </a:extLst>
              </p14:cNvPr>
              <p14:cNvContentPartPr/>
              <p14:nvPr/>
            </p14:nvContentPartPr>
            <p14:xfrm>
              <a:off x="4237824" y="251976"/>
              <a:ext cx="1271664" cy="36000"/>
            </p14:xfrm>
          </p:contentPart>
        </mc:Choice>
        <mc:Fallback xmlns="">
          <p:pic>
            <p:nvPicPr>
              <p:cNvPr id="11" name="Ink 10">
                <a:extLst>
                  <a:ext uri="{FF2B5EF4-FFF2-40B4-BE49-F238E27FC236}">
                    <a16:creationId xmlns:a16="http://schemas.microsoft.com/office/drawing/2014/main" id="{E80D39D7-9674-4BC4-930F-C1301FDC5BF4}"/>
                  </a:ext>
                </a:extLst>
              </p:cNvPr>
              <p:cNvPicPr/>
              <p:nvPr/>
            </p:nvPicPr>
            <p:blipFill>
              <a:blip r:embed="rId7"/>
              <a:stretch>
                <a:fillRect/>
              </a:stretch>
            </p:blipFill>
            <p:spPr>
              <a:xfrm>
                <a:off x="4216228" y="209204"/>
                <a:ext cx="1314497" cy="12118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xmlns="" id="{03CDC9C0-24A1-464A-B228-B34C16BCA44A}"/>
                  </a:ext>
                </a:extLst>
              </p14:cNvPr>
              <p14:cNvContentPartPr/>
              <p14:nvPr/>
            </p14:nvContentPartPr>
            <p14:xfrm>
              <a:off x="8065344" y="5169864"/>
              <a:ext cx="995040" cy="35568"/>
            </p14:xfrm>
          </p:contentPart>
        </mc:Choice>
        <mc:Fallback xmlns="">
          <p:pic>
            <p:nvPicPr>
              <p:cNvPr id="12" name="Ink 11">
                <a:extLst>
                  <a:ext uri="{FF2B5EF4-FFF2-40B4-BE49-F238E27FC236}">
                    <a16:creationId xmlns:a16="http://schemas.microsoft.com/office/drawing/2014/main" id="{03CDC9C0-24A1-464A-B228-B34C16BCA44A}"/>
                  </a:ext>
                </a:extLst>
              </p:cNvPr>
              <p:cNvPicPr/>
              <p:nvPr/>
            </p:nvPicPr>
            <p:blipFill>
              <a:blip r:embed="rId9"/>
              <a:stretch>
                <a:fillRect/>
              </a:stretch>
            </p:blipFill>
            <p:spPr>
              <a:xfrm>
                <a:off x="8043752" y="5127182"/>
                <a:ext cx="1037865" cy="120576"/>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xmlns="" id="{35109170-4415-4E10-AF5F-3A9464B27F9D}"/>
                  </a:ext>
                </a:extLst>
              </p14:cNvPr>
              <p14:cNvContentPartPr/>
              <p14:nvPr/>
            </p14:nvContentPartPr>
            <p14:xfrm>
              <a:off x="7109196" y="1903661"/>
              <a:ext cx="903024" cy="20736"/>
            </p14:xfrm>
          </p:contentPart>
        </mc:Choice>
        <mc:Fallback xmlns="">
          <p:pic>
            <p:nvPicPr>
              <p:cNvPr id="13" name="Ink 12">
                <a:extLst>
                  <a:ext uri="{FF2B5EF4-FFF2-40B4-BE49-F238E27FC236}">
                    <a16:creationId xmlns:a16="http://schemas.microsoft.com/office/drawing/2014/main" id="{35109170-4415-4E10-AF5F-3A9464B27F9D}"/>
                  </a:ext>
                </a:extLst>
              </p:cNvPr>
              <p:cNvPicPr/>
              <p:nvPr/>
            </p:nvPicPr>
            <p:blipFill>
              <a:blip r:embed="rId11"/>
              <a:stretch>
                <a:fillRect/>
              </a:stretch>
            </p:blipFill>
            <p:spPr>
              <a:xfrm>
                <a:off x="7087601" y="1860759"/>
                <a:ext cx="945854" cy="106183"/>
              </a:xfrm>
              <a:prstGeom prst="rect">
                <a:avLst/>
              </a:prstGeom>
            </p:spPr>
          </p:pic>
        </mc:Fallback>
      </mc:AlternateContent>
    </p:spTree>
    <p:extLst>
      <p:ext uri="{BB962C8B-B14F-4D97-AF65-F5344CB8AC3E}">
        <p14:creationId xmlns:p14="http://schemas.microsoft.com/office/powerpoint/2010/main" val="91522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DDDFCC2-42AE-4EB5-B44C-E9E22C09FE21}"/>
              </a:ext>
            </a:extLst>
          </p:cNvPr>
          <p:cNvSpPr>
            <a:spLocks noGrp="1"/>
          </p:cNvSpPr>
          <p:nvPr>
            <p:ph type="title"/>
          </p:nvPr>
        </p:nvSpPr>
        <p:spPr/>
        <p:txBody>
          <a:bodyPr/>
          <a:lstStyle/>
          <a:p>
            <a:r>
              <a:rPr lang="lt-LT" b="1" dirty="0" err="1"/>
              <a:t>Walt</a:t>
            </a:r>
            <a:r>
              <a:rPr lang="lt-LT" b="1" dirty="0"/>
              <a:t> </a:t>
            </a:r>
            <a:r>
              <a:rPr lang="lt-LT" b="1" dirty="0" err="1"/>
              <a:t>Disney</a:t>
            </a:r>
            <a:r>
              <a:rPr lang="en-US" b="1" dirty="0"/>
              <a:t> </a:t>
            </a:r>
            <a:r>
              <a:rPr lang="en-US" b="1" dirty="0" err="1"/>
              <a:t>filmukas</a:t>
            </a:r>
            <a:r>
              <a:rPr lang="lt-LT" b="1" dirty="0"/>
              <a:t> </a:t>
            </a:r>
            <a:r>
              <a:rPr lang="en-US" b="1" dirty="0"/>
              <a:t>“Reason and Emotion”</a:t>
            </a:r>
            <a:endParaRPr lang="lt-LT" b="1" dirty="0"/>
          </a:p>
        </p:txBody>
      </p:sp>
      <p:sp>
        <p:nvSpPr>
          <p:cNvPr id="3" name="Content Placeholder 2">
            <a:extLst>
              <a:ext uri="{FF2B5EF4-FFF2-40B4-BE49-F238E27FC236}">
                <a16:creationId xmlns:a16="http://schemas.microsoft.com/office/drawing/2014/main" xmlns="" id="{B060FF19-763D-4D8E-B36E-4D6AB44C28E6}"/>
              </a:ext>
            </a:extLst>
          </p:cNvPr>
          <p:cNvSpPr>
            <a:spLocks noGrp="1"/>
          </p:cNvSpPr>
          <p:nvPr>
            <p:ph idx="1"/>
          </p:nvPr>
        </p:nvSpPr>
        <p:spPr/>
        <p:txBody>
          <a:bodyPr/>
          <a:lstStyle/>
          <a:p>
            <a:r>
              <a:rPr lang="en-US" dirty="0" err="1"/>
              <a:t>Antrojo</a:t>
            </a:r>
            <a:r>
              <a:rPr lang="en-US" dirty="0"/>
              <a:t> </a:t>
            </a:r>
            <a:r>
              <a:rPr lang="en-US" dirty="0" err="1"/>
              <a:t>pasaulinio</a:t>
            </a:r>
            <a:r>
              <a:rPr lang="en-US" dirty="0"/>
              <a:t> </a:t>
            </a:r>
            <a:r>
              <a:rPr lang="en-US" dirty="0" err="1"/>
              <a:t>kar</a:t>
            </a:r>
            <a:r>
              <a:rPr lang="lt-LT" dirty="0"/>
              <a:t>o metu nupieštas filmukas apie tai, kaip veikia nacių propaganda (pats filmukas – amerikiečių patriotinė „propaganda“ prieš nacius): </a:t>
            </a:r>
            <a:r>
              <a:rPr lang="en-US" dirty="0">
                <a:hlinkClick r:id="rId2"/>
              </a:rPr>
              <a:t>https://www.youtube.com/watch?v=nvp3zAPraF4</a:t>
            </a:r>
            <a:r>
              <a:rPr lang="en-US" dirty="0"/>
              <a:t>   </a:t>
            </a:r>
          </a:p>
          <a:p>
            <a:endParaRPr lang="lt-LT" dirty="0"/>
          </a:p>
        </p:txBody>
      </p:sp>
      <p:pic>
        <p:nvPicPr>
          <p:cNvPr id="4" name="Picture 3">
            <a:extLst>
              <a:ext uri="{FF2B5EF4-FFF2-40B4-BE49-F238E27FC236}">
                <a16:creationId xmlns:a16="http://schemas.microsoft.com/office/drawing/2014/main" xmlns="" id="{50D2E76F-0957-44B5-B870-1CC9B843FF85}"/>
              </a:ext>
            </a:extLst>
          </p:cNvPr>
          <p:cNvPicPr>
            <a:picLocks noChangeAspect="1"/>
          </p:cNvPicPr>
          <p:nvPr/>
        </p:nvPicPr>
        <p:blipFill>
          <a:blip r:embed="rId3"/>
          <a:stretch>
            <a:fillRect/>
          </a:stretch>
        </p:blipFill>
        <p:spPr>
          <a:xfrm>
            <a:off x="2587321" y="3592859"/>
            <a:ext cx="5765898" cy="3041001"/>
          </a:xfrm>
          <a:prstGeom prst="rect">
            <a:avLst/>
          </a:prstGeom>
        </p:spPr>
      </p:pic>
    </p:spTree>
    <p:extLst>
      <p:ext uri="{BB962C8B-B14F-4D97-AF65-F5344CB8AC3E}">
        <p14:creationId xmlns:p14="http://schemas.microsoft.com/office/powerpoint/2010/main" val="34834317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675FCF-8675-4DCF-BF39-36C2F12069D5}"/>
              </a:ext>
            </a:extLst>
          </p:cNvPr>
          <p:cNvSpPr>
            <a:spLocks noGrp="1"/>
          </p:cNvSpPr>
          <p:nvPr>
            <p:ph type="title"/>
          </p:nvPr>
        </p:nvSpPr>
        <p:spPr>
          <a:xfrm>
            <a:off x="867507" y="2356436"/>
            <a:ext cx="10515600" cy="1325563"/>
          </a:xfrm>
        </p:spPr>
        <p:txBody>
          <a:bodyPr/>
          <a:lstStyle/>
          <a:p>
            <a:pPr algn="ctr"/>
            <a:r>
              <a:rPr lang="lt-LT" dirty="0"/>
              <a:t>Ačiū už dėmesį!</a:t>
            </a:r>
          </a:p>
        </p:txBody>
      </p:sp>
      <p:sp>
        <p:nvSpPr>
          <p:cNvPr id="3" name="Content Placeholder 2">
            <a:extLst>
              <a:ext uri="{FF2B5EF4-FFF2-40B4-BE49-F238E27FC236}">
                <a16:creationId xmlns:a16="http://schemas.microsoft.com/office/drawing/2014/main" xmlns="" id="{FB84CAC1-52B9-431E-874F-81C66880EE7B}"/>
              </a:ext>
            </a:extLst>
          </p:cNvPr>
          <p:cNvSpPr>
            <a:spLocks noGrp="1"/>
          </p:cNvSpPr>
          <p:nvPr>
            <p:ph idx="1"/>
          </p:nvPr>
        </p:nvSpPr>
        <p:spPr>
          <a:xfrm>
            <a:off x="6576305" y="4687234"/>
            <a:ext cx="3314178" cy="684701"/>
          </a:xfrm>
        </p:spPr>
        <p:txBody>
          <a:bodyPr/>
          <a:lstStyle/>
          <a:p>
            <a:pPr marL="0" indent="0" algn="r">
              <a:buNone/>
            </a:pPr>
            <a:r>
              <a:rPr lang="lt-LT" dirty="0"/>
              <a:t>Vytautas Keršanskas</a:t>
            </a:r>
          </a:p>
          <a:p>
            <a:pPr marL="0" indent="0">
              <a:buNone/>
            </a:pPr>
            <a:endParaRPr lang="lt-LT" dirty="0"/>
          </a:p>
        </p:txBody>
      </p:sp>
      <p:pic>
        <p:nvPicPr>
          <p:cNvPr id="2050" name="Picture 2" descr="https://www.facebook.com/images/fb_icon_325x325.png">
            <a:extLst>
              <a:ext uri="{FF2B5EF4-FFF2-40B4-BE49-F238E27FC236}">
                <a16:creationId xmlns:a16="http://schemas.microsoft.com/office/drawing/2014/main" xmlns="" id="{E1238662-5006-42A6-A238-EE13163EB32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90483" y="4608429"/>
            <a:ext cx="657458" cy="65745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abs.twimg.com/icons/apple-touch-icon-192x192.png">
            <a:extLst>
              <a:ext uri="{FF2B5EF4-FFF2-40B4-BE49-F238E27FC236}">
                <a16:creationId xmlns:a16="http://schemas.microsoft.com/office/drawing/2014/main" xmlns="" id="{66728616-0A1D-4572-86D2-DCB91F0349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8066" y="5148475"/>
            <a:ext cx="1090967" cy="109096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1000logos.net/wp-content/uploads/2017/03/LinkedIn-Logo-500x500.png">
            <a:extLst>
              <a:ext uri="{FF2B5EF4-FFF2-40B4-BE49-F238E27FC236}">
                <a16:creationId xmlns:a16="http://schemas.microsoft.com/office/drawing/2014/main" xmlns="" id="{1DCB38F1-28E3-49FB-9884-6CB0AEB7B33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72897" y="4608429"/>
            <a:ext cx="657457" cy="657457"/>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xmlns="" id="{8A33581F-D7D4-450A-A31E-73EB67D173F1}"/>
              </a:ext>
            </a:extLst>
          </p:cNvPr>
          <p:cNvSpPr txBox="1">
            <a:spLocks/>
          </p:cNvSpPr>
          <p:nvPr/>
        </p:nvSpPr>
        <p:spPr>
          <a:xfrm>
            <a:off x="7320216" y="5450740"/>
            <a:ext cx="2484131" cy="6847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lt-LT" dirty="0"/>
              <a:t>@</a:t>
            </a:r>
            <a:r>
              <a:rPr lang="lt-LT" dirty="0" err="1"/>
              <a:t>vytautasker</a:t>
            </a:r>
            <a:endParaRPr lang="lt-LT" dirty="0"/>
          </a:p>
        </p:txBody>
      </p:sp>
    </p:spTree>
    <p:extLst>
      <p:ext uri="{BB962C8B-B14F-4D97-AF65-F5344CB8AC3E}">
        <p14:creationId xmlns:p14="http://schemas.microsoft.com/office/powerpoint/2010/main" val="3868795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Fake news</a:t>
            </a:r>
            <a:r>
              <a:rPr lang="lt-LT" i="1" dirty="0"/>
              <a:t> </a:t>
            </a:r>
            <a:r>
              <a:rPr lang="en-US" dirty="0"/>
              <a:t>era</a:t>
            </a:r>
            <a:r>
              <a:rPr lang="lt-LT" dirty="0"/>
              <a:t> – ar tikrai?</a:t>
            </a:r>
          </a:p>
        </p:txBody>
      </p:sp>
      <p:sp>
        <p:nvSpPr>
          <p:cNvPr id="3" name="Content Placeholder 2"/>
          <p:cNvSpPr>
            <a:spLocks noGrp="1"/>
          </p:cNvSpPr>
          <p:nvPr>
            <p:ph idx="1"/>
          </p:nvPr>
        </p:nvSpPr>
        <p:spPr>
          <a:xfrm>
            <a:off x="838200" y="1825624"/>
            <a:ext cx="10515600" cy="4824557"/>
          </a:xfrm>
        </p:spPr>
        <p:txBody>
          <a:bodyPr>
            <a:normAutofit/>
          </a:bodyPr>
          <a:lstStyle/>
          <a:p>
            <a:r>
              <a:rPr lang="lt-LT" dirty="0"/>
              <a:t>Oksfordo ir Mičigano valstijos universitetų tyrimas, kurio metu buvo apklausta 14 tūkst. žmonių iš 7 valstybių, atskleidė, jog „</a:t>
            </a:r>
            <a:r>
              <a:rPr lang="en-US" i="1" dirty="0" err="1"/>
              <a:t>netikros</a:t>
            </a:r>
            <a:r>
              <a:rPr lang="en-US" i="1" dirty="0"/>
              <a:t> </a:t>
            </a:r>
            <a:r>
              <a:rPr lang="en-US" i="1" dirty="0" err="1"/>
              <a:t>naujienos</a:t>
            </a:r>
            <a:r>
              <a:rPr lang="en-US" i="1" dirty="0"/>
              <a:t> </a:t>
            </a:r>
            <a:r>
              <a:rPr lang="lt-LT" dirty="0"/>
              <a:t>yra pervertintos“ ir „nėra apčiuopiamų įrodymų, kad jų yra daugiau, nei bet kuriuo ankstesniu laikotarpiu“</a:t>
            </a:r>
          </a:p>
          <a:p>
            <a:r>
              <a:rPr lang="lt-LT" dirty="0"/>
              <a:t>61% italų dažnai arba labai dažnai tikrina naujienų tikrumą, tuo tarpu tik 35,3 proc. vokiečių tai daro. </a:t>
            </a:r>
            <a:r>
              <a:rPr lang="en-US" dirty="0"/>
              <a:t> </a:t>
            </a:r>
          </a:p>
          <a:p>
            <a:r>
              <a:rPr lang="lt-LT" dirty="0"/>
              <a:t>Dėl naujienų šaltinių gausos ir sklaidos greičio, melagingos naujienos tampa labiau matomos.</a:t>
            </a:r>
          </a:p>
          <a:p>
            <a:r>
              <a:rPr lang="lt-LT" i="1" dirty="0"/>
              <a:t>Studija</a:t>
            </a:r>
            <a:r>
              <a:rPr lang="en-US" i="1" dirty="0"/>
              <a:t>: </a:t>
            </a:r>
            <a:r>
              <a:rPr lang="en-US" i="1" dirty="0">
                <a:hlinkClick r:id="rId2"/>
              </a:rPr>
              <a:t>https://papers.ssrn.com/sol3/papers.cfm?abstract_id=2960697</a:t>
            </a:r>
            <a:r>
              <a:rPr lang="en-US" i="1" dirty="0"/>
              <a:t> </a:t>
            </a:r>
          </a:p>
          <a:p>
            <a:endParaRPr lang="lt-LT" dirty="0"/>
          </a:p>
        </p:txBody>
      </p:sp>
    </p:spTree>
    <p:extLst>
      <p:ext uri="{BB962C8B-B14F-4D97-AF65-F5344CB8AC3E}">
        <p14:creationId xmlns:p14="http://schemas.microsoft.com/office/powerpoint/2010/main" val="334669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a:t>Dvi prielaidos apie Rusiją</a:t>
            </a:r>
          </a:p>
        </p:txBody>
      </p:sp>
      <p:sp>
        <p:nvSpPr>
          <p:cNvPr id="3" name="Content Placeholder 2"/>
          <p:cNvSpPr>
            <a:spLocks noGrp="1"/>
          </p:cNvSpPr>
          <p:nvPr>
            <p:ph idx="1"/>
          </p:nvPr>
        </p:nvSpPr>
        <p:spPr/>
        <p:txBody>
          <a:bodyPr>
            <a:normAutofit fontScale="92500" lnSpcReduction="10000"/>
          </a:bodyPr>
          <a:lstStyle/>
          <a:p>
            <a:r>
              <a:rPr lang="lt-LT" dirty="0"/>
              <a:t>Rusija yra agresyvi, revizionistinė valstybė, valdoma autoritarinio, griežtai centralizuoto režimo.</a:t>
            </a:r>
          </a:p>
          <a:p>
            <a:r>
              <a:rPr lang="lt-LT" dirty="0"/>
              <a:t>Rusija išnaudoja visas įmanomas poveikio priemonės, įskaitant (ypač pastaraisiais metais) propagandą, siekti savo užsienio politikos tikslų „artimajame užsienyje“ ir globaliai.</a:t>
            </a:r>
            <a:endParaRPr lang="en-US" dirty="0"/>
          </a:p>
          <a:p>
            <a:r>
              <a:rPr lang="lt-LT" dirty="0"/>
              <a:t>„Atėjo diena, kai turime pripažinti, kad </a:t>
            </a:r>
            <a:r>
              <a:rPr lang="lt-LT" u="sng" dirty="0"/>
              <a:t>žodis, kamera, nuotrauka, internetas ir informacija bendrai tapo dar vienu ginklų tipu, dar viena ginkluotųjų pajėgų dalimi.</a:t>
            </a:r>
            <a:r>
              <a:rPr lang="lt-LT" dirty="0"/>
              <a:t> Šis ginklas gali būti naudojamas gerais arba blogais kėslais. Tai ginklas, kuris buvo panaudotas mūsų šalyje įvairių įvykių laikotarpiu ir lėmė tiek mūsų pralaimėjimus, tiek ir pergales.“</a:t>
            </a:r>
          </a:p>
          <a:p>
            <a:pPr marL="0" indent="0">
              <a:buNone/>
            </a:pPr>
            <a:r>
              <a:rPr lang="lt-LT" dirty="0"/>
              <a:t>		</a:t>
            </a:r>
            <a:r>
              <a:rPr lang="en-US" dirty="0"/>
              <a:t>– </a:t>
            </a:r>
            <a:r>
              <a:rPr lang="lt-LT" dirty="0"/>
              <a:t>Rusijos gynybos ministras Sergėjus </a:t>
            </a:r>
            <a:r>
              <a:rPr lang="lt-LT" dirty="0" err="1"/>
              <a:t>Šoigu</a:t>
            </a:r>
            <a:endParaRPr lang="en-US" dirty="0"/>
          </a:p>
        </p:txBody>
      </p:sp>
    </p:spTree>
    <p:extLst>
      <p:ext uri="{BB962C8B-B14F-4D97-AF65-F5344CB8AC3E}">
        <p14:creationId xmlns:p14="http://schemas.microsoft.com/office/powerpoint/2010/main" val="1483385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a:t>Paslėptas karas</a:t>
            </a:r>
          </a:p>
        </p:txBody>
      </p:sp>
      <p:sp>
        <p:nvSpPr>
          <p:cNvPr id="3" name="Content Placeholder 2"/>
          <p:cNvSpPr>
            <a:spLocks noGrp="1"/>
          </p:cNvSpPr>
          <p:nvPr>
            <p:ph idx="1"/>
          </p:nvPr>
        </p:nvSpPr>
        <p:spPr>
          <a:xfrm>
            <a:off x="902677" y="1825625"/>
            <a:ext cx="8135815" cy="4663098"/>
          </a:xfrm>
        </p:spPr>
        <p:txBody>
          <a:bodyPr>
            <a:normAutofit/>
          </a:bodyPr>
          <a:lstStyle/>
          <a:p>
            <a:r>
              <a:rPr lang="lt-LT" sz="3200" dirty="0" err="1"/>
              <a:t>Dmitrijus</a:t>
            </a:r>
            <a:r>
              <a:rPr lang="lt-LT" sz="3200" dirty="0"/>
              <a:t> Kiseliovas: </a:t>
            </a:r>
            <a:r>
              <a:rPr lang="lt-LT" sz="3200" i="1" dirty="0"/>
              <a:t>Informacinis karas šiandien yra pagrindinis karas, leidžiantis pasiruošti kariniams veiksmams</a:t>
            </a:r>
            <a:r>
              <a:rPr lang="lt-LT" sz="3200" dirty="0"/>
              <a:t>. </a:t>
            </a:r>
          </a:p>
          <a:p>
            <a:r>
              <a:rPr lang="lt-LT" sz="3200" dirty="0"/>
              <a:t>Knyga „Informacinio-psichologinio karo operacijos“: </a:t>
            </a:r>
            <a:r>
              <a:rPr lang="lt-LT" sz="3200" i="1" dirty="0"/>
              <a:t>Informacinių ginklų naudojimas veikia kaip radiacija – nors yra nematoma, ji daro milžinišką poveikį. Visuomenė ilgai nejaučia, kad ji yra nuolat veikiama, todėl valstybė ilgą laiką neįjungia savigynos mechanizmų</a:t>
            </a:r>
            <a:endParaRPr lang="lt-LT" sz="3200" dirty="0"/>
          </a:p>
        </p:txBody>
      </p:sp>
      <p:pic>
        <p:nvPicPr>
          <p:cNvPr id="3074" name="Picture 2" descr="http://static1.ozone.ru/multimedia/books_covers/c300/10028535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1510" y="3474134"/>
            <a:ext cx="184785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queerussia.info/wp-content/uploads/2013/12/kiselev.jpg"/>
          <p:cNvPicPr>
            <a:picLocks noChangeAspect="1" noChangeArrowheads="1"/>
          </p:cNvPicPr>
          <p:nvPr/>
        </p:nvPicPr>
        <p:blipFill rotWithShape="1">
          <a:blip r:embed="rId3">
            <a:extLst>
              <a:ext uri="{28A0092B-C50C-407E-A947-70E740481C1C}">
                <a14:useLocalDpi xmlns:a14="http://schemas.microsoft.com/office/drawing/2010/main" val="0"/>
              </a:ext>
            </a:extLst>
          </a:blip>
          <a:srcRect l="27778" r="25445"/>
          <a:stretch/>
        </p:blipFill>
        <p:spPr bwMode="auto">
          <a:xfrm>
            <a:off x="9251510" y="721433"/>
            <a:ext cx="1842427" cy="246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96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lt-LT" dirty="0"/>
              <a:t>Rusijos propagandos kūrimo metodika</a:t>
            </a:r>
          </a:p>
        </p:txBody>
      </p:sp>
      <p:sp>
        <p:nvSpPr>
          <p:cNvPr id="3" name="Content Placeholder 2"/>
          <p:cNvSpPr>
            <a:spLocks noGrp="1"/>
          </p:cNvSpPr>
          <p:nvPr>
            <p:ph idx="1"/>
          </p:nvPr>
        </p:nvSpPr>
        <p:spPr>
          <a:xfrm>
            <a:off x="838200" y="1969994"/>
            <a:ext cx="10464053" cy="3958198"/>
          </a:xfrm>
        </p:spPr>
        <p:txBody>
          <a:bodyPr>
            <a:noAutofit/>
          </a:bodyPr>
          <a:lstStyle/>
          <a:p>
            <a:pPr>
              <a:buFont typeface="Wingdings" panose="05000000000000000000" pitchFamily="2" charset="2"/>
              <a:buChar char="Ø"/>
            </a:pPr>
            <a:r>
              <a:rPr lang="lt-LT" sz="4000" i="1" dirty="0"/>
              <a:t> Rusija perprato liberaliosios demokratijos taisykles – propaganda pateikiama kaip „kitokia nuomonė“</a:t>
            </a:r>
          </a:p>
          <a:p>
            <a:pPr>
              <a:buFont typeface="Wingdings" panose="05000000000000000000" pitchFamily="2" charset="2"/>
              <a:buChar char="Ø"/>
            </a:pPr>
            <a:r>
              <a:rPr lang="lt-LT" sz="4000" i="1" dirty="0"/>
              <a:t> Rusijos politinės sistemos vertikalė</a:t>
            </a:r>
            <a:r>
              <a:rPr lang="lt-LT" sz="4000" dirty="0"/>
              <a:t>:</a:t>
            </a:r>
            <a:r>
              <a:rPr lang="lt-LT" sz="4000" i="1" dirty="0"/>
              <a:t> žiniasklaidos priemonių „suvalstybinimas“ ir kontrolė, istorijos politika.</a:t>
            </a:r>
            <a:endParaRPr lang="en-US" sz="4000" i="1" dirty="0"/>
          </a:p>
        </p:txBody>
      </p:sp>
    </p:spTree>
    <p:extLst>
      <p:ext uri="{BB962C8B-B14F-4D97-AF65-F5344CB8AC3E}">
        <p14:creationId xmlns:p14="http://schemas.microsoft.com/office/powerpoint/2010/main" val="3205691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sz="4000" dirty="0"/>
              <a:t>Sovietinės propagandos esmė – dezinformaciją paversti faktu</a:t>
            </a:r>
          </a:p>
        </p:txBody>
      </p:sp>
      <p:pic>
        <p:nvPicPr>
          <p:cNvPr id="4" name="Picture 3">
            <a:extLst>
              <a:ext uri="{FF2B5EF4-FFF2-40B4-BE49-F238E27FC236}">
                <a16:creationId xmlns:a16="http://schemas.microsoft.com/office/drawing/2014/main" xmlns="" id="{13F675D1-2236-48FC-BD13-2E07C776711D}"/>
              </a:ext>
            </a:extLst>
          </p:cNvPr>
          <p:cNvPicPr>
            <a:picLocks noChangeAspect="1"/>
          </p:cNvPicPr>
          <p:nvPr/>
        </p:nvPicPr>
        <p:blipFill>
          <a:blip r:embed="rId2"/>
          <a:stretch>
            <a:fillRect/>
          </a:stretch>
        </p:blipFill>
        <p:spPr>
          <a:xfrm>
            <a:off x="7782375" y="2198078"/>
            <a:ext cx="4315162" cy="3197064"/>
          </a:xfrm>
          <a:prstGeom prst="rect">
            <a:avLst/>
          </a:prstGeom>
        </p:spPr>
      </p:pic>
      <p:sp>
        <p:nvSpPr>
          <p:cNvPr id="3" name="Content Placeholder 2"/>
          <p:cNvSpPr>
            <a:spLocks noGrp="1"/>
          </p:cNvSpPr>
          <p:nvPr>
            <p:ph idx="1"/>
          </p:nvPr>
        </p:nvSpPr>
        <p:spPr>
          <a:xfrm>
            <a:off x="404446" y="1825624"/>
            <a:ext cx="7377929" cy="4962037"/>
          </a:xfrm>
        </p:spPr>
        <p:txBody>
          <a:bodyPr>
            <a:noAutofit/>
          </a:bodyPr>
          <a:lstStyle/>
          <a:p>
            <a:r>
              <a:rPr lang="lt-LT" dirty="0"/>
              <a:t>SSRS propagandos mašinai buvo svarbu parodyti, kad tai yra </a:t>
            </a:r>
            <a:r>
              <a:rPr lang="lt-LT" b="1" dirty="0"/>
              <a:t>tiesa</a:t>
            </a:r>
            <a:r>
              <a:rPr lang="lt-LT" dirty="0"/>
              <a:t>, net jei tai – visiškas melas. </a:t>
            </a:r>
            <a:endParaRPr lang="lt-LT" i="1" dirty="0"/>
          </a:p>
          <a:p>
            <a:r>
              <a:rPr lang="lt-LT" i="1" dirty="0"/>
              <a:t>1985 m. KGB dezinformacijos operacija INFEKTION: pasauliniu mastu paskleistas mitas, kad JAV sukūrė AIDS kaip biologinį ginklą, siekiant skatinti antiamerikietiškas nuotaikas. </a:t>
            </a:r>
          </a:p>
          <a:p>
            <a:r>
              <a:rPr lang="lt-LT" i="1" dirty="0"/>
              <a:t>Žinutė buvo nušviesta 80-yje valstybių. </a:t>
            </a:r>
          </a:p>
          <a:p>
            <a:r>
              <a:rPr lang="lt-LT" i="1" dirty="0"/>
              <a:t>JAV atsakomoji kampanija pateikė neginčijamus faktus dėl paskleisto melo, tačiau net pats M. Gorbačiovas įsijungė į šio „fakto“ gynimą. </a:t>
            </a:r>
          </a:p>
        </p:txBody>
      </p:sp>
    </p:spTree>
    <p:extLst>
      <p:ext uri="{BB962C8B-B14F-4D97-AF65-F5344CB8AC3E}">
        <p14:creationId xmlns:p14="http://schemas.microsoft.com/office/powerpoint/2010/main" val="198855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1798</Words>
  <Application>Microsoft Office PowerPoint</Application>
  <PresentationFormat>Widescreen</PresentationFormat>
  <Paragraphs>200</Paragraphs>
  <Slides>48</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5" baseType="lpstr">
      <vt:lpstr>Arial</vt:lpstr>
      <vt:lpstr>Calibri</vt:lpstr>
      <vt:lpstr>Calibri Light</vt:lpstr>
      <vt:lpstr>Times New Roman</vt:lpstr>
      <vt:lpstr>Wingdings</vt:lpstr>
      <vt:lpstr>Office Theme</vt:lpstr>
      <vt:lpstr>Macro-Enabled Worksheet</vt:lpstr>
      <vt:lpstr>Informaciniai karai: kaip dekonstruoti propagandą?</vt:lpstr>
      <vt:lpstr>Propagandos apibrėžimas</vt:lpstr>
      <vt:lpstr>PowerPoint Presentation</vt:lpstr>
      <vt:lpstr>Visi meluoja? </vt:lpstr>
      <vt:lpstr>Fake news era – ar tikrai?</vt:lpstr>
      <vt:lpstr>Dvi prielaidos apie Rusiją</vt:lpstr>
      <vt:lpstr>Paslėptas karas</vt:lpstr>
      <vt:lpstr>Rusijos propagandos kūrimo metodika</vt:lpstr>
      <vt:lpstr>Sovietinės propagandos esmė – dezinformaciją paversti faktu</vt:lpstr>
      <vt:lpstr>Rusijos propaganda: nėra vienos tiesos</vt:lpstr>
      <vt:lpstr>Norden moksleivių tyrimas (2016 m.)</vt:lpstr>
      <vt:lpstr>Kaip analizuoti propagandą?</vt:lpstr>
      <vt:lpstr>Rusijos propagandos ideologija</vt:lpstr>
      <vt:lpstr>Rusijos propagandos tikslai</vt:lpstr>
      <vt:lpstr>Taip pat siekiama</vt:lpstr>
      <vt:lpstr>Rusijos propagandos taikiniai</vt:lpstr>
      <vt:lpstr>RESC tyrimas</vt:lpstr>
      <vt:lpstr>Kas didina paveikumą propagandai?</vt:lpstr>
      <vt:lpstr>PowerPoint Presentation</vt:lpstr>
      <vt:lpstr>PowerPoint Presentation</vt:lpstr>
      <vt:lpstr>PowerPoint Presentation</vt:lpstr>
      <vt:lpstr>Kaip kovoti su propaganda?</vt:lpstr>
      <vt:lpstr>PowerPoint Presentation</vt:lpstr>
      <vt:lpstr>PowerPoint Presentation</vt:lpstr>
      <vt:lpstr>Mitų kūrimas: Lietuvoje – fašistai</vt:lpstr>
      <vt:lpstr>Nepavykusios Lietuvos valstybės įvaizdžio kūrimas</vt:lpstr>
      <vt:lpstr>Abejonės Lietuvos valstybingumu skleidimas</vt:lpstr>
      <vt:lpstr>NATO kaip grėsmės Rusijai kurstymas</vt:lpstr>
      <vt:lpstr>Tiesioginiai grasinimai</vt:lpstr>
      <vt:lpstr>Apgaulės būdu skleidžiama informacija</vt:lpstr>
      <vt:lpstr>PowerPoint Presentation</vt:lpstr>
      <vt:lpstr>PowerPoint Presentation</vt:lpstr>
      <vt:lpstr>PowerPoint Presentation</vt:lpstr>
      <vt:lpstr>PowerPoint Presentation</vt:lpstr>
      <vt:lpstr>Pagrindinės poveikio darymo priemonės (I)</vt:lpstr>
      <vt:lpstr>Pagrindinės poveikio darymo priemonės (II)</vt:lpstr>
      <vt:lpstr>Pagrindinės poveikio darymo priemonės (III)</vt:lpstr>
      <vt:lpstr>Pagrindinės poveikio darymo priemonės (IV)</vt:lpstr>
      <vt:lpstr>Pagrindinės poveikio darymo priemonės (V)</vt:lpstr>
      <vt:lpstr>Pagrindinės poveikio darymo priemonės (VI)</vt:lpstr>
      <vt:lpstr>Pagrindinės poveikio darymo priemonės (VII)</vt:lpstr>
      <vt:lpstr>Kas čia ne taip?</vt:lpstr>
      <vt:lpstr>Kiek uždirba parlamentarai?</vt:lpstr>
      <vt:lpstr>Valstybės tarnautojų skaičius</vt:lpstr>
      <vt:lpstr>PowerPoint Presentation</vt:lpstr>
      <vt:lpstr>PowerPoint Presentation</vt:lpstr>
      <vt:lpstr>Walt Disney filmukas “Reason and Emotion”</vt:lpstr>
      <vt:lpstr>Ačiū už dėmesį!</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Informaciniai karai: kaip dekonstruoti propagandą?</dc:title>
  <dc:creator>Vytautas Keršanskas</dc:creator>
  <cp:lastModifiedBy>Salomėja Bitlieriūtė</cp:lastModifiedBy>
  <cp:revision>20</cp:revision>
  <dcterms:created xsi:type="dcterms:W3CDTF">2017-08-23T13:35:25Z</dcterms:created>
  <dcterms:modified xsi:type="dcterms:W3CDTF">2017-09-04T11:47:05Z</dcterms:modified>
</cp:coreProperties>
</file>