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1" r:id="rId1"/>
  </p:sldMasterIdLst>
  <p:notesMasterIdLst>
    <p:notesMasterId r:id="rId39"/>
  </p:notesMasterIdLst>
  <p:sldIdLst>
    <p:sldId id="256" r:id="rId2"/>
    <p:sldId id="260" r:id="rId3"/>
    <p:sldId id="257" r:id="rId4"/>
    <p:sldId id="266" r:id="rId5"/>
    <p:sldId id="258" r:id="rId6"/>
    <p:sldId id="259" r:id="rId7"/>
    <p:sldId id="261" r:id="rId8"/>
    <p:sldId id="268" r:id="rId9"/>
    <p:sldId id="270" r:id="rId10"/>
    <p:sldId id="264" r:id="rId11"/>
    <p:sldId id="263" r:id="rId12"/>
    <p:sldId id="299" r:id="rId13"/>
    <p:sldId id="271" r:id="rId14"/>
    <p:sldId id="284" r:id="rId15"/>
    <p:sldId id="285" r:id="rId16"/>
    <p:sldId id="262" r:id="rId17"/>
    <p:sldId id="279" r:id="rId18"/>
    <p:sldId id="265" r:id="rId19"/>
    <p:sldId id="273" r:id="rId20"/>
    <p:sldId id="281" r:id="rId21"/>
    <p:sldId id="286" r:id="rId22"/>
    <p:sldId id="290" r:id="rId23"/>
    <p:sldId id="303" r:id="rId24"/>
    <p:sldId id="287" r:id="rId25"/>
    <p:sldId id="288" r:id="rId26"/>
    <p:sldId id="289" r:id="rId27"/>
    <p:sldId id="291" r:id="rId28"/>
    <p:sldId id="293" r:id="rId29"/>
    <p:sldId id="294" r:id="rId30"/>
    <p:sldId id="292" r:id="rId31"/>
    <p:sldId id="302" r:id="rId32"/>
    <p:sldId id="282" r:id="rId33"/>
    <p:sldId id="295" r:id="rId34"/>
    <p:sldId id="283" r:id="rId35"/>
    <p:sldId id="296" r:id="rId36"/>
    <p:sldId id="297" r:id="rId37"/>
    <p:sldId id="301" r:id="rId38"/>
  </p:sldIdLst>
  <p:sldSz cx="12192000" cy="6858000"/>
  <p:notesSz cx="6858000" cy="9144000"/>
  <p:defaultText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inta Orintienė" initials="GO" lastIdx="1" clrIdx="0">
    <p:extLst>
      <p:ext uri="{19B8F6BF-5375-455C-9EA6-DF929625EA0E}">
        <p15:presenceInfo xmlns:p15="http://schemas.microsoft.com/office/powerpoint/2012/main" userId="Ginta Orintienė"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Vidutinis stilius 2 – paryškinima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varScale="1">
        <p:scale>
          <a:sx n="89" d="100"/>
          <a:sy n="89" d="100"/>
        </p:scale>
        <p:origin x="120" y="1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7-08-21T14:47:04.327" idx="1">
    <p:pos x="10" y="10"/>
    <p:text/>
    <p:extLst>
      <p:ext uri="{C676402C-5697-4E1C-873F-D02D1690AC5C}">
        <p15:threadingInfo xmlns:p15="http://schemas.microsoft.com/office/powerpoint/2012/main" timeZoneBias="-180"/>
      </p:ext>
    </p:extLst>
  </p:cm>
</p:cmLst>
</file>

<file path=ppt/drawings/_rels/vmlDrawing1.vml.rels><?xml version="1.0" encoding="UTF-8" standalone="yes"?>
<Relationships xmlns="http://schemas.openxmlformats.org/package/2006/relationships"><Relationship Id="rId1" Type="http://schemas.openxmlformats.org/officeDocument/2006/relationships/image" Target="../media/image24.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Antraštės vietos rezervavimo ženklas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lt-LT"/>
          </a:p>
        </p:txBody>
      </p:sp>
      <p:sp>
        <p:nvSpPr>
          <p:cNvPr id="3" name="Datos vietos rezervavimo ženklas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23B56F-68C5-4A07-8D10-FECB11F44A10}" type="datetimeFigureOut">
              <a:rPr lang="lt-LT" smtClean="0"/>
              <a:t>2017-09-12</a:t>
            </a:fld>
            <a:endParaRPr lang="lt-LT"/>
          </a:p>
        </p:txBody>
      </p:sp>
      <p:sp>
        <p:nvSpPr>
          <p:cNvPr id="4" name="Skaidrės vaizdo vietos rezervavimo ženkla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lt-LT"/>
          </a:p>
        </p:txBody>
      </p:sp>
      <p:sp>
        <p:nvSpPr>
          <p:cNvPr id="5" name="Pastabų vietos rezervavimo ženkl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6" name="Poraštės vietos rezervavimo ženklas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lt-LT"/>
          </a:p>
        </p:txBody>
      </p:sp>
      <p:sp>
        <p:nvSpPr>
          <p:cNvPr id="7" name="Skaidrės numerio vietos rezervavimo ženklas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D2F4F67-110A-4E36-BE94-296C7B088949}" type="slidenum">
              <a:rPr lang="lt-LT" smtClean="0"/>
              <a:t>‹#›</a:t>
            </a:fld>
            <a:endParaRPr lang="lt-LT"/>
          </a:p>
        </p:txBody>
      </p:sp>
    </p:spTree>
    <p:extLst>
      <p:ext uri="{BB962C8B-B14F-4D97-AF65-F5344CB8AC3E}">
        <p14:creationId xmlns:p14="http://schemas.microsoft.com/office/powerpoint/2010/main" val="40770942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a:p>
        </p:txBody>
      </p:sp>
      <p:sp>
        <p:nvSpPr>
          <p:cNvPr id="4" name="Skaidrės numerio vietos rezervavimo ženklas 3"/>
          <p:cNvSpPr>
            <a:spLocks noGrp="1"/>
          </p:cNvSpPr>
          <p:nvPr>
            <p:ph type="sldNum" sz="quarter" idx="10"/>
          </p:nvPr>
        </p:nvSpPr>
        <p:spPr/>
        <p:txBody>
          <a:bodyPr/>
          <a:lstStyle/>
          <a:p>
            <a:fld id="{9D2F4F67-110A-4E36-BE94-296C7B088949}" type="slidenum">
              <a:rPr lang="lt-LT" smtClean="0"/>
              <a:t>3</a:t>
            </a:fld>
            <a:endParaRPr lang="lt-LT"/>
          </a:p>
        </p:txBody>
      </p:sp>
    </p:spTree>
    <p:extLst>
      <p:ext uri="{BB962C8B-B14F-4D97-AF65-F5344CB8AC3E}">
        <p14:creationId xmlns:p14="http://schemas.microsoft.com/office/powerpoint/2010/main" val="33208219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dirty="0"/>
          </a:p>
        </p:txBody>
      </p:sp>
      <p:sp>
        <p:nvSpPr>
          <p:cNvPr id="4" name="Skaidrės numerio vietos rezervavimo ženklas 3"/>
          <p:cNvSpPr>
            <a:spLocks noGrp="1"/>
          </p:cNvSpPr>
          <p:nvPr>
            <p:ph type="sldNum" sz="quarter" idx="10"/>
          </p:nvPr>
        </p:nvSpPr>
        <p:spPr/>
        <p:txBody>
          <a:bodyPr/>
          <a:lstStyle/>
          <a:p>
            <a:pPr>
              <a:defRPr/>
            </a:pPr>
            <a:fld id="{D9C51246-F60A-436D-8518-B0D8BE76206C}" type="slidenum">
              <a:rPr lang="lt-LT" smtClean="0"/>
              <a:pPr>
                <a:defRPr/>
              </a:pPr>
              <a:t>8</a:t>
            </a:fld>
            <a:endParaRPr lang="lt-LT"/>
          </a:p>
        </p:txBody>
      </p:sp>
    </p:spTree>
    <p:extLst>
      <p:ext uri="{BB962C8B-B14F-4D97-AF65-F5344CB8AC3E}">
        <p14:creationId xmlns:p14="http://schemas.microsoft.com/office/powerpoint/2010/main" val="2813091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dirty="0"/>
          </a:p>
        </p:txBody>
      </p:sp>
      <p:sp>
        <p:nvSpPr>
          <p:cNvPr id="4" name="Skaidrės numerio vietos rezervavimo ženklas 3"/>
          <p:cNvSpPr>
            <a:spLocks noGrp="1"/>
          </p:cNvSpPr>
          <p:nvPr>
            <p:ph type="sldNum" sz="quarter" idx="10"/>
          </p:nvPr>
        </p:nvSpPr>
        <p:spPr/>
        <p:txBody>
          <a:bodyPr/>
          <a:lstStyle/>
          <a:p>
            <a:pPr>
              <a:defRPr/>
            </a:pPr>
            <a:fld id="{D9C51246-F60A-436D-8518-B0D8BE76206C}" type="slidenum">
              <a:rPr lang="lt-LT" smtClean="0"/>
              <a:pPr>
                <a:defRPr/>
              </a:pPr>
              <a:t>9</a:t>
            </a:fld>
            <a:endParaRPr lang="lt-LT"/>
          </a:p>
        </p:txBody>
      </p:sp>
    </p:spTree>
    <p:extLst>
      <p:ext uri="{BB962C8B-B14F-4D97-AF65-F5344CB8AC3E}">
        <p14:creationId xmlns:p14="http://schemas.microsoft.com/office/powerpoint/2010/main" val="363957642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Pavadinimo skaidrė">
    <p:spTree>
      <p:nvGrpSpPr>
        <p:cNvPr id="1" name=""/>
        <p:cNvGrpSpPr/>
        <p:nvPr/>
      </p:nvGrpSpPr>
      <p:grpSpPr>
        <a:xfrm>
          <a:off x="0" y="0"/>
          <a:ext cx="0" cy="0"/>
          <a:chOff x="0" y="0"/>
          <a:chExt cx="0" cy="0"/>
        </a:xfrm>
      </p:grpSpPr>
      <p:pic>
        <p:nvPicPr>
          <p:cNvPr id="9" name="Picture 8" descr="HD-PanelTitle-GrommetsCombin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lt-LT" smtClean="0"/>
              <a:t>Spustelėję redag. ruoš. pavad. stilių</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lt-LT" smtClean="0"/>
              <a:t>Spustelėję redag. ruoš. paantrš. stilių</a:t>
            </a:r>
            <a:endParaRPr lang="en-US" dirty="0"/>
          </a:p>
        </p:txBody>
      </p:sp>
      <p:sp>
        <p:nvSpPr>
          <p:cNvPr id="4" name="Date Placeholder 3"/>
          <p:cNvSpPr>
            <a:spLocks noGrp="1"/>
          </p:cNvSpPr>
          <p:nvPr>
            <p:ph type="dt" sz="half" idx="10"/>
          </p:nvPr>
        </p:nvSpPr>
        <p:spPr>
          <a:xfrm>
            <a:off x="7983232" y="5037663"/>
            <a:ext cx="897467" cy="279400"/>
          </a:xfrm>
        </p:spPr>
        <p:txBody>
          <a:bodyPr/>
          <a:lstStyle/>
          <a:p>
            <a:fld id="{2FFA4B7D-053B-4CE4-8BC6-342740FD84BB}" type="datetimeFigureOut">
              <a:rPr lang="lt-LT" smtClean="0"/>
              <a:t>2017-09-12</a:t>
            </a:fld>
            <a:endParaRPr lang="lt-LT"/>
          </a:p>
        </p:txBody>
      </p:sp>
      <p:sp>
        <p:nvSpPr>
          <p:cNvPr id="5" name="Footer Placeholder 4"/>
          <p:cNvSpPr>
            <a:spLocks noGrp="1"/>
          </p:cNvSpPr>
          <p:nvPr>
            <p:ph type="ftr" sz="quarter" idx="11"/>
          </p:nvPr>
        </p:nvSpPr>
        <p:spPr>
          <a:xfrm>
            <a:off x="2692397" y="5037663"/>
            <a:ext cx="5214635" cy="279400"/>
          </a:xfrm>
        </p:spPr>
        <p:txBody>
          <a:bodyPr/>
          <a:lstStyle/>
          <a:p>
            <a:endParaRPr lang="lt-LT"/>
          </a:p>
        </p:txBody>
      </p:sp>
      <p:sp>
        <p:nvSpPr>
          <p:cNvPr id="6" name="Slide Number Placeholder 5"/>
          <p:cNvSpPr>
            <a:spLocks noGrp="1"/>
          </p:cNvSpPr>
          <p:nvPr>
            <p:ph type="sldNum" sz="quarter" idx="12"/>
          </p:nvPr>
        </p:nvSpPr>
        <p:spPr>
          <a:xfrm>
            <a:off x="8956900" y="5037663"/>
            <a:ext cx="551167" cy="279400"/>
          </a:xfrm>
        </p:spPr>
        <p:txBody>
          <a:bodyPr/>
          <a:lstStyle/>
          <a:p>
            <a:fld id="{E9338A29-2DB7-402D-8886-E408D7BC4C41}" type="slidenum">
              <a:rPr lang="lt-LT" smtClean="0"/>
              <a:t>‹#›</a:t>
            </a:fld>
            <a:endParaRPr lang="lt-LT"/>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964466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nė nuotrauka su antrašte">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lt-LT" smtClean="0"/>
              <a:t>Spustelėję redag. ruoš. pavad. stilių</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lt-LT" smtClean="0"/>
              <a:t>Spustelėkite piktogr. norėdami įtraukti pav.</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Spustelėję redag. ruoš. teksto stilių</a:t>
            </a:r>
          </a:p>
        </p:txBody>
      </p:sp>
      <p:sp>
        <p:nvSpPr>
          <p:cNvPr id="5" name="Date Placeholder 4"/>
          <p:cNvSpPr>
            <a:spLocks noGrp="1"/>
          </p:cNvSpPr>
          <p:nvPr>
            <p:ph type="dt" sz="half" idx="10"/>
          </p:nvPr>
        </p:nvSpPr>
        <p:spPr/>
        <p:txBody>
          <a:bodyPr/>
          <a:lstStyle/>
          <a:p>
            <a:fld id="{2FFA4B7D-053B-4CE4-8BC6-342740FD84BB}" type="datetimeFigureOut">
              <a:rPr lang="lt-LT" smtClean="0"/>
              <a:t>2017-09-12</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E9338A29-2DB7-402D-8886-E408D7BC4C41}" type="slidenum">
              <a:rPr lang="lt-LT" smtClean="0"/>
              <a:t>‹#›</a:t>
            </a:fld>
            <a:endParaRPr lang="lt-LT"/>
          </a:p>
        </p:txBody>
      </p:sp>
    </p:spTree>
    <p:extLst>
      <p:ext uri="{BB962C8B-B14F-4D97-AF65-F5344CB8AC3E}">
        <p14:creationId xmlns:p14="http://schemas.microsoft.com/office/powerpoint/2010/main" val="1702085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avadinimas ir antraštė">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lt-LT" smtClean="0"/>
              <a:t>Spustelėję redag. ruoš. pavad. stilių</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lt-LT" smtClean="0"/>
              <a:t>Spustelėję redag. ruoš. teksto stilių</a:t>
            </a:r>
          </a:p>
        </p:txBody>
      </p:sp>
      <p:sp>
        <p:nvSpPr>
          <p:cNvPr id="4" name="Date Placeholder 3"/>
          <p:cNvSpPr>
            <a:spLocks noGrp="1"/>
          </p:cNvSpPr>
          <p:nvPr>
            <p:ph type="dt" sz="half" idx="10"/>
          </p:nvPr>
        </p:nvSpPr>
        <p:spPr/>
        <p:txBody>
          <a:bodyPr/>
          <a:lstStyle/>
          <a:p>
            <a:fld id="{2FFA4B7D-053B-4CE4-8BC6-342740FD84BB}" type="datetimeFigureOut">
              <a:rPr lang="lt-LT" smtClean="0"/>
              <a:t>2017-09-12</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E9338A29-2DB7-402D-8886-E408D7BC4C41}" type="slidenum">
              <a:rPr lang="lt-LT" smtClean="0"/>
              <a:t>‹#›</a:t>
            </a:fld>
            <a:endParaRPr lang="lt-LT"/>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532920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Pasiūlymas su antrašt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lt-LT" smtClean="0"/>
              <a:t>Spustelėję redag. ruoš. pavad. stilių</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lt-LT" smtClean="0"/>
              <a:t>Spustelėję redag. ruoš. teksto stilių</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lt-LT" smtClean="0"/>
              <a:t>Spustelėję redag. ruoš. teksto stilių</a:t>
            </a:r>
          </a:p>
        </p:txBody>
      </p:sp>
      <p:sp>
        <p:nvSpPr>
          <p:cNvPr id="4" name="Date Placeholder 3"/>
          <p:cNvSpPr>
            <a:spLocks noGrp="1"/>
          </p:cNvSpPr>
          <p:nvPr>
            <p:ph type="dt" sz="half" idx="10"/>
          </p:nvPr>
        </p:nvSpPr>
        <p:spPr/>
        <p:txBody>
          <a:bodyPr/>
          <a:lstStyle/>
          <a:p>
            <a:fld id="{2FFA4B7D-053B-4CE4-8BC6-342740FD84BB}" type="datetimeFigureOut">
              <a:rPr lang="lt-LT" smtClean="0"/>
              <a:t>2017-09-12</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E9338A29-2DB7-402D-8886-E408D7BC4C41}" type="slidenum">
              <a:rPr lang="lt-LT" smtClean="0"/>
              <a:t>‹#›</a:t>
            </a:fld>
            <a:endParaRPr lang="lt-LT"/>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971321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Kortelės pavadinimas">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lt-LT" smtClean="0"/>
              <a:t>Spustelėję redag. ruoš. pavad. stilių</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lt-LT" smtClean="0"/>
              <a:t>Spustelėję redag. ruoš. teksto stilių</a:t>
            </a:r>
          </a:p>
        </p:txBody>
      </p:sp>
      <p:sp>
        <p:nvSpPr>
          <p:cNvPr id="4" name="Date Placeholder 3"/>
          <p:cNvSpPr>
            <a:spLocks noGrp="1"/>
          </p:cNvSpPr>
          <p:nvPr>
            <p:ph type="dt" sz="half" idx="10"/>
          </p:nvPr>
        </p:nvSpPr>
        <p:spPr/>
        <p:txBody>
          <a:bodyPr/>
          <a:lstStyle/>
          <a:p>
            <a:fld id="{2FFA4B7D-053B-4CE4-8BC6-342740FD84BB}" type="datetimeFigureOut">
              <a:rPr lang="lt-LT" smtClean="0"/>
              <a:t>2017-09-12</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E9338A29-2DB7-402D-8886-E408D7BC4C41}" type="slidenum">
              <a:rPr lang="lt-LT" smtClean="0"/>
              <a:t>‹#›</a:t>
            </a:fld>
            <a:endParaRPr lang="lt-LT"/>
          </a:p>
        </p:txBody>
      </p:sp>
    </p:spTree>
    <p:extLst>
      <p:ext uri="{BB962C8B-B14F-4D97-AF65-F5344CB8AC3E}">
        <p14:creationId xmlns:p14="http://schemas.microsoft.com/office/powerpoint/2010/main" val="25723217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Pasiūlymo pavadinimas kortelės">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lt-LT" smtClean="0"/>
              <a:t>Spustelėję redag. ruoš. pavad. stilių</a:t>
            </a:r>
            <a:endParaRPr lang="en-US" dirty="0"/>
          </a:p>
        </p:txBody>
      </p:sp>
      <p:sp>
        <p:nvSpPr>
          <p:cNvPr id="14"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lt-LT" smtClean="0"/>
              <a:t>Spustelėję redag. ruoš. teksto stilių</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lt-LT" smtClean="0"/>
              <a:t>Spustelėję redag. ruoš. teksto stilių</a:t>
            </a:r>
          </a:p>
        </p:txBody>
      </p:sp>
      <p:sp>
        <p:nvSpPr>
          <p:cNvPr id="4" name="Date Placeholder 3"/>
          <p:cNvSpPr>
            <a:spLocks noGrp="1"/>
          </p:cNvSpPr>
          <p:nvPr>
            <p:ph type="dt" sz="half" idx="10"/>
          </p:nvPr>
        </p:nvSpPr>
        <p:spPr/>
        <p:txBody>
          <a:bodyPr/>
          <a:lstStyle/>
          <a:p>
            <a:fld id="{2FFA4B7D-053B-4CE4-8BC6-342740FD84BB}" type="datetimeFigureOut">
              <a:rPr lang="lt-LT" smtClean="0"/>
              <a:t>2017-09-12</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E9338A29-2DB7-402D-8886-E408D7BC4C41}" type="slidenum">
              <a:rPr lang="lt-LT" smtClean="0"/>
              <a:t>‹#›</a:t>
            </a:fld>
            <a:endParaRPr lang="lt-LT"/>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053382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arba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lt-LT" smtClean="0"/>
              <a:t>Spustelėję redag. ruoš. pavad. stilių</a:t>
            </a:r>
            <a:endParaRPr lang="en-US" dirty="0"/>
          </a:p>
        </p:txBody>
      </p:sp>
      <p:sp>
        <p:nvSpPr>
          <p:cNvPr id="11"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lt-LT" smtClean="0"/>
              <a:t>Spustelėję redag. ruoš. teksto stilių</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lt-LT" smtClean="0"/>
              <a:t>Spustelėję redag. ruoš. teksto stilių</a:t>
            </a:r>
          </a:p>
        </p:txBody>
      </p:sp>
      <p:sp>
        <p:nvSpPr>
          <p:cNvPr id="4" name="Date Placeholder 3"/>
          <p:cNvSpPr>
            <a:spLocks noGrp="1"/>
          </p:cNvSpPr>
          <p:nvPr>
            <p:ph type="dt" sz="half" idx="10"/>
          </p:nvPr>
        </p:nvSpPr>
        <p:spPr/>
        <p:txBody>
          <a:bodyPr/>
          <a:lstStyle/>
          <a:p>
            <a:fld id="{2FFA4B7D-053B-4CE4-8BC6-342740FD84BB}" type="datetimeFigureOut">
              <a:rPr lang="lt-LT" smtClean="0"/>
              <a:t>2017-09-12</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E9338A29-2DB7-402D-8886-E408D7BC4C41}" type="slidenum">
              <a:rPr lang="lt-LT" smtClean="0"/>
              <a:t>‹#›</a:t>
            </a:fld>
            <a:endParaRPr lang="lt-LT"/>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880870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Pavadinimas ir vertikalus teksta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lt-LT" smtClean="0"/>
              <a:t>Spustelėję redag. ruoš. pavad. stilių</a:t>
            </a:r>
            <a:endParaRPr lang="en-US" dirty="0"/>
          </a:p>
        </p:txBody>
      </p:sp>
      <p:sp>
        <p:nvSpPr>
          <p:cNvPr id="3" name="Vertical Text Placeholder 2"/>
          <p:cNvSpPr>
            <a:spLocks noGrp="1"/>
          </p:cNvSpPr>
          <p:nvPr>
            <p:ph type="body" orient="vert" idx="1"/>
          </p:nvPr>
        </p:nvSpPr>
        <p:spPr/>
        <p:txBody>
          <a:bodyPr vert="eaVert" anchor="t"/>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dirty="0"/>
          </a:p>
        </p:txBody>
      </p:sp>
      <p:sp>
        <p:nvSpPr>
          <p:cNvPr id="4" name="Date Placeholder 3"/>
          <p:cNvSpPr>
            <a:spLocks noGrp="1"/>
          </p:cNvSpPr>
          <p:nvPr>
            <p:ph type="dt" sz="half" idx="10"/>
          </p:nvPr>
        </p:nvSpPr>
        <p:spPr/>
        <p:txBody>
          <a:bodyPr/>
          <a:lstStyle/>
          <a:p>
            <a:fld id="{2FFA4B7D-053B-4CE4-8BC6-342740FD84BB}" type="datetimeFigureOut">
              <a:rPr lang="lt-LT" smtClean="0"/>
              <a:t>2017-09-12</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E9338A29-2DB7-402D-8886-E408D7BC4C41}" type="slidenum">
              <a:rPr lang="lt-LT" smtClean="0"/>
              <a:t>‹#›</a:t>
            </a:fld>
            <a:endParaRPr lang="lt-LT"/>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55707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kalus pavadinimas ir tekstas">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lt-LT" smtClean="0"/>
              <a:t>Spustelėję redag. ruoš. pavad. stilių</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dirty="0"/>
          </a:p>
        </p:txBody>
      </p:sp>
      <p:sp>
        <p:nvSpPr>
          <p:cNvPr id="4" name="Date Placeholder 3"/>
          <p:cNvSpPr>
            <a:spLocks noGrp="1"/>
          </p:cNvSpPr>
          <p:nvPr>
            <p:ph type="dt" sz="half" idx="10"/>
          </p:nvPr>
        </p:nvSpPr>
        <p:spPr/>
        <p:txBody>
          <a:bodyPr/>
          <a:lstStyle/>
          <a:p>
            <a:fld id="{2FFA4B7D-053B-4CE4-8BC6-342740FD84BB}" type="datetimeFigureOut">
              <a:rPr lang="lt-LT" smtClean="0"/>
              <a:t>2017-09-12</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E9338A29-2DB7-402D-8886-E408D7BC4C41}" type="slidenum">
              <a:rPr lang="lt-LT" smtClean="0"/>
              <a:t>‹#›</a:t>
            </a:fld>
            <a:endParaRPr lang="lt-LT"/>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49325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Pavadinimas ir turinys">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lt-LT" smtClean="0"/>
              <a:t>Spustelėję redag. ruoš. pavad. stilių</a:t>
            </a:r>
            <a:endParaRPr lang="en-US" dirty="0"/>
          </a:p>
        </p:txBody>
      </p:sp>
      <p:sp>
        <p:nvSpPr>
          <p:cNvPr id="3" name="Content Placeholder 2"/>
          <p:cNvSpPr>
            <a:spLocks noGrp="1"/>
          </p:cNvSpPr>
          <p:nvPr>
            <p:ph idx="1"/>
          </p:nvPr>
        </p:nvSpPr>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dirty="0"/>
          </a:p>
        </p:txBody>
      </p:sp>
      <p:sp>
        <p:nvSpPr>
          <p:cNvPr id="4" name="Date Placeholder 3"/>
          <p:cNvSpPr>
            <a:spLocks noGrp="1"/>
          </p:cNvSpPr>
          <p:nvPr>
            <p:ph type="dt" sz="half" idx="10"/>
          </p:nvPr>
        </p:nvSpPr>
        <p:spPr/>
        <p:txBody>
          <a:bodyPr/>
          <a:lstStyle/>
          <a:p>
            <a:fld id="{2FFA4B7D-053B-4CE4-8BC6-342740FD84BB}" type="datetimeFigureOut">
              <a:rPr lang="lt-LT" smtClean="0"/>
              <a:t>2017-09-12</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E9338A29-2DB7-402D-8886-E408D7BC4C41}" type="slidenum">
              <a:rPr lang="lt-LT" smtClean="0"/>
              <a:t>‹#›</a:t>
            </a:fld>
            <a:endParaRPr lang="lt-LT"/>
          </a:p>
        </p:txBody>
      </p:sp>
    </p:spTree>
    <p:extLst>
      <p:ext uri="{BB962C8B-B14F-4D97-AF65-F5344CB8AC3E}">
        <p14:creationId xmlns:p14="http://schemas.microsoft.com/office/powerpoint/2010/main" val="61955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kcijos antraštė">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lt-LT" smtClean="0"/>
              <a:t>Spustelėję redag. ruoš. pavad. stilių</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lt-LT" smtClean="0"/>
              <a:t>Spustelėję redag. ruoš. teksto stilių</a:t>
            </a:r>
          </a:p>
        </p:txBody>
      </p:sp>
      <p:sp>
        <p:nvSpPr>
          <p:cNvPr id="4" name="Date Placeholder 3"/>
          <p:cNvSpPr>
            <a:spLocks noGrp="1"/>
          </p:cNvSpPr>
          <p:nvPr>
            <p:ph type="dt" sz="half" idx="10"/>
          </p:nvPr>
        </p:nvSpPr>
        <p:spPr/>
        <p:txBody>
          <a:bodyPr/>
          <a:lstStyle/>
          <a:p>
            <a:fld id="{2FFA4B7D-053B-4CE4-8BC6-342740FD84BB}" type="datetimeFigureOut">
              <a:rPr lang="lt-LT" smtClean="0"/>
              <a:t>2017-09-12</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E9338A29-2DB7-402D-8886-E408D7BC4C41}" type="slidenum">
              <a:rPr lang="lt-LT" smtClean="0"/>
              <a:t>‹#›</a:t>
            </a:fld>
            <a:endParaRPr lang="lt-LT"/>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3653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 turiniai">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lt-LT" smtClean="0"/>
              <a:t>Spustelėję redag. ruoš. pavad. stilių</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dirty="0"/>
          </a:p>
        </p:txBody>
      </p:sp>
      <p:sp>
        <p:nvSpPr>
          <p:cNvPr id="5" name="Date Placeholder 4"/>
          <p:cNvSpPr>
            <a:spLocks noGrp="1"/>
          </p:cNvSpPr>
          <p:nvPr>
            <p:ph type="dt" sz="half" idx="10"/>
          </p:nvPr>
        </p:nvSpPr>
        <p:spPr/>
        <p:txBody>
          <a:bodyPr/>
          <a:lstStyle/>
          <a:p>
            <a:fld id="{2FFA4B7D-053B-4CE4-8BC6-342740FD84BB}" type="datetimeFigureOut">
              <a:rPr lang="lt-LT" smtClean="0"/>
              <a:t>2017-09-12</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E9338A29-2DB7-402D-8886-E408D7BC4C41}" type="slidenum">
              <a:rPr lang="lt-LT" smtClean="0"/>
              <a:t>‹#›</a:t>
            </a:fld>
            <a:endParaRPr lang="lt-LT"/>
          </a:p>
        </p:txBody>
      </p:sp>
    </p:spTree>
    <p:extLst>
      <p:ext uri="{BB962C8B-B14F-4D97-AF65-F5344CB8AC3E}">
        <p14:creationId xmlns:p14="http://schemas.microsoft.com/office/powerpoint/2010/main" val="33522938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Lyginima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lt-LT" smtClean="0"/>
              <a:t>Spustelėję redag. ruoš. pavad. stilių</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Spustelėję redag. ruoš. teksto stilių</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Spustelėję redag. ruoš. teksto stilių</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dirty="0"/>
          </a:p>
        </p:txBody>
      </p:sp>
      <p:sp>
        <p:nvSpPr>
          <p:cNvPr id="7" name="Date Placeholder 6"/>
          <p:cNvSpPr>
            <a:spLocks noGrp="1"/>
          </p:cNvSpPr>
          <p:nvPr>
            <p:ph type="dt" sz="half" idx="10"/>
          </p:nvPr>
        </p:nvSpPr>
        <p:spPr/>
        <p:txBody>
          <a:bodyPr/>
          <a:lstStyle/>
          <a:p>
            <a:fld id="{2FFA4B7D-053B-4CE4-8BC6-342740FD84BB}" type="datetimeFigureOut">
              <a:rPr lang="lt-LT" smtClean="0"/>
              <a:t>2017-09-12</a:t>
            </a:fld>
            <a:endParaRPr lang="lt-LT"/>
          </a:p>
        </p:txBody>
      </p:sp>
      <p:sp>
        <p:nvSpPr>
          <p:cNvPr id="8" name="Footer Placeholder 7"/>
          <p:cNvSpPr>
            <a:spLocks noGrp="1"/>
          </p:cNvSpPr>
          <p:nvPr>
            <p:ph type="ftr" sz="quarter" idx="11"/>
          </p:nvPr>
        </p:nvSpPr>
        <p:spPr/>
        <p:txBody>
          <a:bodyPr/>
          <a:lstStyle/>
          <a:p>
            <a:endParaRPr lang="lt-LT"/>
          </a:p>
        </p:txBody>
      </p:sp>
      <p:sp>
        <p:nvSpPr>
          <p:cNvPr id="9" name="Slide Number Placeholder 8"/>
          <p:cNvSpPr>
            <a:spLocks noGrp="1"/>
          </p:cNvSpPr>
          <p:nvPr>
            <p:ph type="sldNum" sz="quarter" idx="12"/>
          </p:nvPr>
        </p:nvSpPr>
        <p:spPr/>
        <p:txBody>
          <a:bodyPr/>
          <a:lstStyle/>
          <a:p>
            <a:fld id="{E9338A29-2DB7-402D-8886-E408D7BC4C41}" type="slidenum">
              <a:rPr lang="lt-LT" smtClean="0"/>
              <a:t>‹#›</a:t>
            </a:fld>
            <a:endParaRPr lang="lt-LT"/>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056334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k pavadinima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smtClean="0"/>
              <a:t>Spustelėję redag. ruoš. pavad. stilių</a:t>
            </a:r>
            <a:endParaRPr lang="en-US" dirty="0"/>
          </a:p>
        </p:txBody>
      </p:sp>
      <p:sp>
        <p:nvSpPr>
          <p:cNvPr id="3" name="Date Placeholder 2"/>
          <p:cNvSpPr>
            <a:spLocks noGrp="1"/>
          </p:cNvSpPr>
          <p:nvPr>
            <p:ph type="dt" sz="half" idx="10"/>
          </p:nvPr>
        </p:nvSpPr>
        <p:spPr/>
        <p:txBody>
          <a:bodyPr/>
          <a:lstStyle/>
          <a:p>
            <a:fld id="{2FFA4B7D-053B-4CE4-8BC6-342740FD84BB}" type="datetimeFigureOut">
              <a:rPr lang="lt-LT" smtClean="0"/>
              <a:t>2017-09-12</a:t>
            </a:fld>
            <a:endParaRPr lang="lt-LT"/>
          </a:p>
        </p:txBody>
      </p:sp>
      <p:sp>
        <p:nvSpPr>
          <p:cNvPr id="4" name="Footer Placeholder 3"/>
          <p:cNvSpPr>
            <a:spLocks noGrp="1"/>
          </p:cNvSpPr>
          <p:nvPr>
            <p:ph type="ftr" sz="quarter" idx="11"/>
          </p:nvPr>
        </p:nvSpPr>
        <p:spPr/>
        <p:txBody>
          <a:bodyPr/>
          <a:lstStyle/>
          <a:p>
            <a:endParaRPr lang="lt-LT"/>
          </a:p>
        </p:txBody>
      </p:sp>
      <p:sp>
        <p:nvSpPr>
          <p:cNvPr id="5" name="Slide Number Placeholder 4"/>
          <p:cNvSpPr>
            <a:spLocks noGrp="1"/>
          </p:cNvSpPr>
          <p:nvPr>
            <p:ph type="sldNum" sz="quarter" idx="12"/>
          </p:nvPr>
        </p:nvSpPr>
        <p:spPr/>
        <p:txBody>
          <a:bodyPr/>
          <a:lstStyle/>
          <a:p>
            <a:fld id="{E9338A29-2DB7-402D-8886-E408D7BC4C41}" type="slidenum">
              <a:rPr lang="lt-LT" smtClean="0"/>
              <a:t>‹#›</a:t>
            </a:fld>
            <a:endParaRPr lang="lt-LT"/>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602291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ušči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FA4B7D-053B-4CE4-8BC6-342740FD84BB}" type="datetimeFigureOut">
              <a:rPr lang="lt-LT" smtClean="0"/>
              <a:t>2017-09-12</a:t>
            </a:fld>
            <a:endParaRPr lang="lt-LT"/>
          </a:p>
        </p:txBody>
      </p:sp>
      <p:sp>
        <p:nvSpPr>
          <p:cNvPr id="3" name="Footer Placeholder 2"/>
          <p:cNvSpPr>
            <a:spLocks noGrp="1"/>
          </p:cNvSpPr>
          <p:nvPr>
            <p:ph type="ftr" sz="quarter" idx="11"/>
          </p:nvPr>
        </p:nvSpPr>
        <p:spPr/>
        <p:txBody>
          <a:bodyPr/>
          <a:lstStyle/>
          <a:p>
            <a:endParaRPr lang="lt-LT"/>
          </a:p>
        </p:txBody>
      </p:sp>
      <p:sp>
        <p:nvSpPr>
          <p:cNvPr id="4" name="Slide Number Placeholder 3"/>
          <p:cNvSpPr>
            <a:spLocks noGrp="1"/>
          </p:cNvSpPr>
          <p:nvPr>
            <p:ph type="sldNum" sz="quarter" idx="12"/>
          </p:nvPr>
        </p:nvSpPr>
        <p:spPr/>
        <p:txBody>
          <a:bodyPr/>
          <a:lstStyle/>
          <a:p>
            <a:fld id="{E9338A29-2DB7-402D-8886-E408D7BC4C41}" type="slidenum">
              <a:rPr lang="lt-LT" smtClean="0"/>
              <a:t>‹#›</a:t>
            </a:fld>
            <a:endParaRPr lang="lt-LT"/>
          </a:p>
        </p:txBody>
      </p:sp>
    </p:spTree>
    <p:extLst>
      <p:ext uri="{BB962C8B-B14F-4D97-AF65-F5344CB8AC3E}">
        <p14:creationId xmlns:p14="http://schemas.microsoft.com/office/powerpoint/2010/main" val="35698569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urinys ir antraštė">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lt-LT" smtClean="0"/>
              <a:t>Spustelėję redag. ruoš. pavad. stilių</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Spustelėję redag. ruoš. teksto stilių</a:t>
            </a:r>
          </a:p>
        </p:txBody>
      </p:sp>
      <p:sp>
        <p:nvSpPr>
          <p:cNvPr id="5" name="Date Placeholder 4"/>
          <p:cNvSpPr>
            <a:spLocks noGrp="1"/>
          </p:cNvSpPr>
          <p:nvPr>
            <p:ph type="dt" sz="half" idx="10"/>
          </p:nvPr>
        </p:nvSpPr>
        <p:spPr/>
        <p:txBody>
          <a:bodyPr/>
          <a:lstStyle/>
          <a:p>
            <a:fld id="{2FFA4B7D-053B-4CE4-8BC6-342740FD84BB}" type="datetimeFigureOut">
              <a:rPr lang="lt-LT" smtClean="0"/>
              <a:t>2017-09-12</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E9338A29-2DB7-402D-8886-E408D7BC4C41}" type="slidenum">
              <a:rPr lang="lt-LT" smtClean="0"/>
              <a:t>‹#›</a:t>
            </a:fld>
            <a:endParaRPr lang="lt-LT"/>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450102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aveikslėlis ir antraštė">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lt-LT" smtClean="0"/>
              <a:t>Spustelėję redag. ruoš. pavad. stilių</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lt-LT" smtClean="0"/>
              <a:t>Spustelėkite piktogr. norėdami įtraukti pav.</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Spustelėję redag. ruoš. teksto stilių</a:t>
            </a:r>
          </a:p>
        </p:txBody>
      </p:sp>
      <p:sp>
        <p:nvSpPr>
          <p:cNvPr id="5" name="Date Placeholder 4"/>
          <p:cNvSpPr>
            <a:spLocks noGrp="1"/>
          </p:cNvSpPr>
          <p:nvPr>
            <p:ph type="dt" sz="half" idx="10"/>
          </p:nvPr>
        </p:nvSpPr>
        <p:spPr/>
        <p:txBody>
          <a:bodyPr/>
          <a:lstStyle/>
          <a:p>
            <a:fld id="{2FFA4B7D-053B-4CE4-8BC6-342740FD84BB}" type="datetimeFigureOut">
              <a:rPr lang="lt-LT" smtClean="0"/>
              <a:t>2017-09-12</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E9338A29-2DB7-402D-8886-E408D7BC4C41}" type="slidenum">
              <a:rPr lang="lt-LT" smtClean="0"/>
              <a:t>‹#›</a:t>
            </a:fld>
            <a:endParaRPr lang="lt-LT"/>
          </a:p>
        </p:txBody>
      </p:sp>
    </p:spTree>
    <p:extLst>
      <p:ext uri="{BB962C8B-B14F-4D97-AF65-F5344CB8AC3E}">
        <p14:creationId xmlns:p14="http://schemas.microsoft.com/office/powerpoint/2010/main" val="12211106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HD-PanelContent-GrommetsCombined.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lt-LT" smtClean="0"/>
              <a:t>Spustelėję redag. ruoš. pavad. stilių</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2FFA4B7D-053B-4CE4-8BC6-342740FD84BB}" type="datetimeFigureOut">
              <a:rPr lang="lt-LT" smtClean="0"/>
              <a:t>2017-09-12</a:t>
            </a:fld>
            <a:endParaRPr lang="lt-LT"/>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lt-LT"/>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E9338A29-2DB7-402D-8886-E408D7BC4C41}" type="slidenum">
              <a:rPr lang="lt-LT" smtClean="0"/>
              <a:t>‹#›</a:t>
            </a:fld>
            <a:endParaRPr lang="lt-LT"/>
          </a:p>
        </p:txBody>
      </p:sp>
    </p:spTree>
    <p:extLst>
      <p:ext uri="{BB962C8B-B14F-4D97-AF65-F5344CB8AC3E}">
        <p14:creationId xmlns:p14="http://schemas.microsoft.com/office/powerpoint/2010/main" val="3833623606"/>
      </p:ext>
    </p:extLst>
  </p:cSld>
  <p:clrMap bg1="lt1" tx1="dk1" bg2="lt2" tx2="dk2" accent1="accent1" accent2="accent2" accent3="accent3" accent4="accent4" accent5="accent5" accent6="accent6" hlink="hlink" folHlink="folHlink"/>
  <p:sldLayoutIdLst>
    <p:sldLayoutId id="2147483802" r:id="rId1"/>
    <p:sldLayoutId id="2147483803" r:id="rId2"/>
    <p:sldLayoutId id="2147483804" r:id="rId3"/>
    <p:sldLayoutId id="2147483805" r:id="rId4"/>
    <p:sldLayoutId id="2147483806" r:id="rId5"/>
    <p:sldLayoutId id="2147483807" r:id="rId6"/>
    <p:sldLayoutId id="2147483808" r:id="rId7"/>
    <p:sldLayoutId id="2147483809" r:id="rId8"/>
    <p:sldLayoutId id="2147483810" r:id="rId9"/>
    <p:sldLayoutId id="2147483811" r:id="rId10"/>
    <p:sldLayoutId id="2147483812" r:id="rId11"/>
    <p:sldLayoutId id="2147483813" r:id="rId12"/>
    <p:sldLayoutId id="2147483814" r:id="rId13"/>
    <p:sldLayoutId id="2147483815" r:id="rId14"/>
    <p:sldLayoutId id="2147483816" r:id="rId15"/>
    <p:sldLayoutId id="2147483817" r:id="rId16"/>
    <p:sldLayoutId id="2147483818"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hyperlink" Target="http://lzinios.lt/lzinios/Sveikata/svarbus-bet-pamirstas-socialinis-ugdymas/249154" TargetMode="Externa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hyperlink" Target="https://sodas.ugdome.lt/" TargetMode="External"/><Relationship Id="rId2" Type="http://schemas.openxmlformats.org/officeDocument/2006/relationships/hyperlink" Target="http://www.upc.smm.lt/naujienos/pradinis/priemone/Metodine-priemone.pdf" TargetMode="Externa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2" Type="http://schemas.openxmlformats.org/officeDocument/2006/relationships/hyperlink" Target="http://www.upc.smm.lt/naujienos/pradinis/priemone/Metodine-priemone.pdf"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4.png"/></Relationships>
</file>

<file path=ppt/slides/_rels/slide3.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s://asmanau.files.wordpress.com/2016/12/nr-16-gruodis.pdf"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hyperlink" Target="https://asmanau.files.wordpress.com/2017/06/birc5beelis-2017_ac5a1manau.pdf" TargetMode="Externa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iqesonline.lt/"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16.gi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ctrTitle"/>
          </p:nvPr>
        </p:nvSpPr>
        <p:spPr>
          <a:xfrm>
            <a:off x="2692398" y="1871131"/>
            <a:ext cx="6815669" cy="2829961"/>
          </a:xfrm>
        </p:spPr>
        <p:txBody>
          <a:bodyPr/>
          <a:lstStyle/>
          <a:p>
            <a:r>
              <a:rPr lang="lt-LT" sz="3200" b="1" i="1" dirty="0"/>
              <a:t>Metodiniai patarimai, kaip pritaikant skaitymo strategijas, nagrinėti </a:t>
            </a:r>
            <a:r>
              <a:rPr lang="lt-LT" sz="3200" b="1" i="1" dirty="0" err="1"/>
              <a:t>naujienlaiškio</a:t>
            </a:r>
            <a:r>
              <a:rPr lang="lt-LT" sz="3200" b="1" i="1" dirty="0"/>
              <a:t> „AŠ MANAU!“ aktualijas </a:t>
            </a:r>
            <a:r>
              <a:rPr lang="lt-LT" dirty="0"/>
              <a:t/>
            </a:r>
            <a:br>
              <a:rPr lang="lt-LT" dirty="0"/>
            </a:br>
            <a:endParaRPr lang="lt-LT" dirty="0"/>
          </a:p>
        </p:txBody>
      </p:sp>
      <p:sp>
        <p:nvSpPr>
          <p:cNvPr id="3" name="Antrinis pavadinimas 2"/>
          <p:cNvSpPr>
            <a:spLocks noGrp="1"/>
          </p:cNvSpPr>
          <p:nvPr>
            <p:ph type="subTitle" idx="1"/>
          </p:nvPr>
        </p:nvSpPr>
        <p:spPr>
          <a:xfrm>
            <a:off x="2692397" y="4797910"/>
            <a:ext cx="6815669" cy="567764"/>
          </a:xfrm>
        </p:spPr>
        <p:txBody>
          <a:bodyPr/>
          <a:lstStyle/>
          <a:p>
            <a:r>
              <a:rPr lang="lt-LT" dirty="0" smtClean="0"/>
              <a:t>Parengė Ginta Orintienė, Ugdymo plėtotės centro metodininkė</a:t>
            </a:r>
          </a:p>
          <a:p>
            <a:endParaRPr lang="lt-LT" dirty="0"/>
          </a:p>
        </p:txBody>
      </p:sp>
      <p:pic>
        <p:nvPicPr>
          <p:cNvPr id="4" name="Paveikslėlis 3"/>
          <p:cNvPicPr/>
          <p:nvPr/>
        </p:nvPicPr>
        <p:blipFill rotWithShape="1">
          <a:blip r:embed="rId2"/>
          <a:srcRect l="22412" t="40077" r="17166" b="24069"/>
          <a:stretch/>
        </p:blipFill>
        <p:spPr bwMode="auto">
          <a:xfrm>
            <a:off x="2173044" y="1387736"/>
            <a:ext cx="7863840" cy="331335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888288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p:txBody>
          <a:bodyPr>
            <a:normAutofit fontScale="90000"/>
          </a:bodyPr>
          <a:lstStyle/>
          <a:p>
            <a:r>
              <a:rPr lang="lt-LT" dirty="0"/>
              <a:t>Skaitymo strategijos:</a:t>
            </a:r>
            <a:br>
              <a:rPr lang="lt-LT" dirty="0"/>
            </a:br>
            <a:endParaRPr lang="lt-LT" dirty="0"/>
          </a:p>
        </p:txBody>
      </p:sp>
      <p:sp>
        <p:nvSpPr>
          <p:cNvPr id="3" name="Turinio vietos rezervavimo ženklas 2"/>
          <p:cNvSpPr>
            <a:spLocks noGrp="1"/>
          </p:cNvSpPr>
          <p:nvPr>
            <p:ph idx="1"/>
          </p:nvPr>
        </p:nvSpPr>
        <p:spPr>
          <a:xfrm>
            <a:off x="1295401" y="2556932"/>
            <a:ext cx="9601196" cy="3725534"/>
          </a:xfrm>
        </p:spPr>
        <p:txBody>
          <a:bodyPr>
            <a:normAutofit/>
          </a:bodyPr>
          <a:lstStyle/>
          <a:p>
            <a:r>
              <a:rPr lang="lt-LT" b="1" dirty="0"/>
              <a:t>p</a:t>
            </a:r>
            <a:r>
              <a:rPr lang="lt-LT" b="1" dirty="0" smtClean="0"/>
              <a:t>rieš skaitymą;</a:t>
            </a:r>
          </a:p>
          <a:p>
            <a:pPr marL="0" indent="0">
              <a:buNone/>
            </a:pPr>
            <a:r>
              <a:rPr lang="lt-LT" dirty="0" smtClean="0"/>
              <a:t>Skirtos parengti </a:t>
            </a:r>
            <a:r>
              <a:rPr lang="lt-LT" dirty="0"/>
              <a:t>mokinius susidurti su nauju turiniu: aptarti skaitymo tikslą, peržiūrėti tekstą, nustatyti teksto struktūrą, aktualizuoti žinias</a:t>
            </a:r>
            <a:r>
              <a:rPr lang="lt-LT" dirty="0" smtClean="0"/>
              <a:t>.</a:t>
            </a:r>
          </a:p>
          <a:p>
            <a:r>
              <a:rPr lang="lt-LT" b="1" dirty="0" smtClean="0"/>
              <a:t>skaitant;</a:t>
            </a:r>
          </a:p>
          <a:p>
            <a:pPr marL="0" indent="0">
              <a:buNone/>
            </a:pPr>
            <a:r>
              <a:rPr lang="lt-LT" dirty="0" smtClean="0"/>
              <a:t>Siekiama suprasti tekstą.</a:t>
            </a:r>
            <a:endParaRPr lang="lt-LT" b="1" dirty="0" smtClean="0"/>
          </a:p>
          <a:p>
            <a:r>
              <a:rPr lang="lt-LT" b="1" dirty="0" smtClean="0"/>
              <a:t>po skaitymo.</a:t>
            </a:r>
          </a:p>
          <a:p>
            <a:pPr marL="0" indent="0">
              <a:buNone/>
            </a:pPr>
            <a:r>
              <a:rPr lang="lt-LT" dirty="0" smtClean="0"/>
              <a:t>Remiamasi </a:t>
            </a:r>
            <a:r>
              <a:rPr lang="lt-LT" dirty="0"/>
              <a:t>išmokta </a:t>
            </a:r>
            <a:r>
              <a:rPr lang="lt-LT" dirty="0" smtClean="0"/>
              <a:t>medžiaga ir ji įtvirtinama – apmąsto ir apibendrina.</a:t>
            </a:r>
            <a:endParaRPr lang="lt-LT" dirty="0"/>
          </a:p>
          <a:p>
            <a:endParaRPr lang="lt-LT" dirty="0"/>
          </a:p>
        </p:txBody>
      </p:sp>
    </p:spTree>
    <p:extLst>
      <p:ext uri="{BB962C8B-B14F-4D97-AF65-F5344CB8AC3E}">
        <p14:creationId xmlns:p14="http://schemas.microsoft.com/office/powerpoint/2010/main" val="21596195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a:xfrm>
            <a:off x="1306160" y="402051"/>
            <a:ext cx="9601196" cy="1082668"/>
          </a:xfrm>
        </p:spPr>
        <p:txBody>
          <a:bodyPr>
            <a:normAutofit fontScale="90000"/>
          </a:bodyPr>
          <a:lstStyle/>
          <a:p>
            <a:r>
              <a:rPr lang="lt-LT" dirty="0" smtClean="0"/>
              <a:t>Skaitymo strategijų derinimas su nagrinėjamu tekstu ir tarpusavyje</a:t>
            </a:r>
            <a:endParaRPr lang="lt-LT" dirty="0"/>
          </a:p>
        </p:txBody>
      </p:sp>
      <p:pic>
        <p:nvPicPr>
          <p:cNvPr id="4" name="Turinio vietos rezervavimo ženklas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796067" y="1484719"/>
            <a:ext cx="6142616" cy="4590579"/>
          </a:xfrm>
        </p:spPr>
      </p:pic>
      <p:pic>
        <p:nvPicPr>
          <p:cNvPr id="5" name="Paveikslėlis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13356" y="1818043"/>
            <a:ext cx="3962622" cy="2603600"/>
          </a:xfrm>
          <a:prstGeom prst="rect">
            <a:avLst/>
          </a:prstGeom>
        </p:spPr>
      </p:pic>
      <p:sp>
        <p:nvSpPr>
          <p:cNvPr id="6" name="Suapvalintas stačiakampis 5"/>
          <p:cNvSpPr/>
          <p:nvPr/>
        </p:nvSpPr>
        <p:spPr>
          <a:xfrm>
            <a:off x="7584141" y="4733365"/>
            <a:ext cx="1510526" cy="806823"/>
          </a:xfrm>
          <a:prstGeom prst="roundRect">
            <a:avLst/>
          </a:prstGeom>
          <a:solidFill>
            <a:srgbClr val="FF0000"/>
          </a:solidFill>
        </p:spPr>
        <p:style>
          <a:lnRef idx="0">
            <a:schemeClr val="accent4"/>
          </a:lnRef>
          <a:fillRef idx="3">
            <a:schemeClr val="accent4"/>
          </a:fillRef>
          <a:effectRef idx="3">
            <a:schemeClr val="accent4"/>
          </a:effectRef>
          <a:fontRef idx="minor">
            <a:schemeClr val="lt1"/>
          </a:fontRef>
        </p:style>
        <p:txBody>
          <a:bodyPr rtlCol="0" anchor="ctr"/>
          <a:lstStyle/>
          <a:p>
            <a:pPr algn="ctr"/>
            <a:r>
              <a:rPr lang="lt-LT" b="1" dirty="0" smtClean="0">
                <a:ln w="0"/>
                <a:solidFill>
                  <a:schemeClr val="tx1"/>
                </a:solidFill>
                <a:effectLst>
                  <a:outerShdw blurRad="38100" dist="19050" dir="2700000" algn="tl" rotWithShape="0">
                    <a:schemeClr val="dk1">
                      <a:alpha val="40000"/>
                    </a:schemeClr>
                  </a:outerShdw>
                </a:effectLst>
              </a:rPr>
              <a:t>Aktualija</a:t>
            </a:r>
            <a:endParaRPr lang="lt-LT" b="1" dirty="0">
              <a:ln w="0"/>
              <a:solidFill>
                <a:schemeClr val="tx1"/>
              </a:solidFill>
              <a:effectLst>
                <a:outerShdw blurRad="38100" dist="19050" dir="2700000" algn="tl" rotWithShape="0">
                  <a:schemeClr val="dk1">
                    <a:alpha val="40000"/>
                  </a:schemeClr>
                </a:outerShdw>
              </a:effectLst>
            </a:endParaRPr>
          </a:p>
        </p:txBody>
      </p:sp>
      <p:cxnSp>
        <p:nvCxnSpPr>
          <p:cNvPr id="8" name="Tiesioji rodyklės jungtis 7"/>
          <p:cNvCxnSpPr/>
          <p:nvPr/>
        </p:nvCxnSpPr>
        <p:spPr>
          <a:xfrm flipH="1" flipV="1">
            <a:off x="7940277" y="2965765"/>
            <a:ext cx="329202" cy="1890150"/>
          </a:xfrm>
          <a:prstGeom prst="straightConnector1">
            <a:avLst/>
          </a:prstGeom>
          <a:ln w="19050">
            <a:solidFill>
              <a:srgbClr val="FF0000"/>
            </a:solidFill>
            <a:tailEnd type="triangle"/>
          </a:ln>
        </p:spPr>
        <p:style>
          <a:lnRef idx="1">
            <a:schemeClr val="accent2"/>
          </a:lnRef>
          <a:fillRef idx="0">
            <a:schemeClr val="accent2"/>
          </a:fillRef>
          <a:effectRef idx="0">
            <a:schemeClr val="accent2"/>
          </a:effectRef>
          <a:fontRef idx="minor">
            <a:schemeClr val="tx1"/>
          </a:fontRef>
        </p:style>
      </p:cxnSp>
      <p:cxnSp>
        <p:nvCxnSpPr>
          <p:cNvPr id="9" name="Tiesioji rodyklės jungtis 8"/>
          <p:cNvCxnSpPr/>
          <p:nvPr/>
        </p:nvCxnSpPr>
        <p:spPr>
          <a:xfrm flipH="1" flipV="1">
            <a:off x="6253357" y="2828023"/>
            <a:ext cx="1686920" cy="2152768"/>
          </a:xfrm>
          <a:prstGeom prst="straightConnector1">
            <a:avLst/>
          </a:prstGeom>
          <a:ln w="19050">
            <a:solidFill>
              <a:srgbClr val="FF0000"/>
            </a:solidFill>
            <a:tailEnd type="triangle"/>
          </a:ln>
        </p:spPr>
        <p:style>
          <a:lnRef idx="1">
            <a:schemeClr val="accent2"/>
          </a:lnRef>
          <a:fillRef idx="0">
            <a:schemeClr val="accent2"/>
          </a:fillRef>
          <a:effectRef idx="0">
            <a:schemeClr val="accent2"/>
          </a:effectRef>
          <a:fontRef idx="minor">
            <a:schemeClr val="tx1"/>
          </a:fontRef>
        </p:style>
      </p:cxnSp>
      <p:cxnSp>
        <p:nvCxnSpPr>
          <p:cNvPr id="11" name="Tiesioji rodyklės jungtis 10"/>
          <p:cNvCxnSpPr/>
          <p:nvPr/>
        </p:nvCxnSpPr>
        <p:spPr>
          <a:xfrm flipH="1" flipV="1">
            <a:off x="4442284" y="4053914"/>
            <a:ext cx="3281706" cy="1148170"/>
          </a:xfrm>
          <a:prstGeom prst="straightConnector1">
            <a:avLst/>
          </a:prstGeom>
          <a:ln w="19050">
            <a:solidFill>
              <a:srgbClr val="FF0000"/>
            </a:solidFill>
            <a:tailEnd type="triangle"/>
          </a:ln>
        </p:spPr>
        <p:style>
          <a:lnRef idx="1">
            <a:schemeClr val="accent2"/>
          </a:lnRef>
          <a:fillRef idx="0">
            <a:schemeClr val="accent2"/>
          </a:fillRef>
          <a:effectRef idx="0">
            <a:schemeClr val="accent2"/>
          </a:effectRef>
          <a:fontRef idx="minor">
            <a:schemeClr val="tx1"/>
          </a:fontRef>
        </p:style>
      </p:cxnSp>
      <p:sp>
        <p:nvSpPr>
          <p:cNvPr id="16" name="Suapvalintas stačiakampis 15"/>
          <p:cNvSpPr/>
          <p:nvPr/>
        </p:nvSpPr>
        <p:spPr>
          <a:xfrm>
            <a:off x="1110154" y="1661581"/>
            <a:ext cx="1510526" cy="806823"/>
          </a:xfrm>
          <a:prstGeom prst="roundRect">
            <a:avLst/>
          </a:prstGeom>
          <a:solidFill>
            <a:srgbClr val="00B0F0"/>
          </a:solidFill>
        </p:spPr>
        <p:style>
          <a:lnRef idx="0">
            <a:schemeClr val="accent4"/>
          </a:lnRef>
          <a:fillRef idx="3">
            <a:schemeClr val="accent4"/>
          </a:fillRef>
          <a:effectRef idx="3">
            <a:schemeClr val="accent4"/>
          </a:effectRef>
          <a:fontRef idx="minor">
            <a:schemeClr val="lt1"/>
          </a:fontRef>
        </p:style>
        <p:txBody>
          <a:bodyPr rtlCol="0" anchor="ctr"/>
          <a:lstStyle/>
          <a:p>
            <a:pPr algn="ctr"/>
            <a:r>
              <a:rPr lang="lt-LT" b="1" dirty="0" smtClean="0">
                <a:ln w="0"/>
                <a:solidFill>
                  <a:schemeClr val="tx1"/>
                </a:solidFill>
                <a:effectLst>
                  <a:outerShdw blurRad="38100" dist="19050" dir="2700000" algn="tl" rotWithShape="0">
                    <a:schemeClr val="dk1">
                      <a:alpha val="40000"/>
                    </a:schemeClr>
                  </a:outerShdw>
                </a:effectLst>
              </a:rPr>
              <a:t>Strategija prieš skaitymą</a:t>
            </a:r>
            <a:endParaRPr lang="lt-LT" b="1" dirty="0">
              <a:ln w="0"/>
              <a:solidFill>
                <a:schemeClr val="tx1"/>
              </a:solidFill>
              <a:effectLst>
                <a:outerShdw blurRad="38100" dist="19050" dir="2700000" algn="tl" rotWithShape="0">
                  <a:schemeClr val="dk1">
                    <a:alpha val="40000"/>
                  </a:schemeClr>
                </a:outerShdw>
              </a:effectLst>
            </a:endParaRPr>
          </a:p>
        </p:txBody>
      </p:sp>
      <p:cxnSp>
        <p:nvCxnSpPr>
          <p:cNvPr id="17" name="Tiesioji rodyklės jungtis 16"/>
          <p:cNvCxnSpPr/>
          <p:nvPr/>
        </p:nvCxnSpPr>
        <p:spPr>
          <a:xfrm>
            <a:off x="2609599" y="2026917"/>
            <a:ext cx="5114391" cy="463002"/>
          </a:xfrm>
          <a:prstGeom prst="straightConnector1">
            <a:avLst/>
          </a:prstGeom>
          <a:ln w="19050">
            <a:solidFill>
              <a:srgbClr val="00B0F0"/>
            </a:solidFill>
            <a:tailEnd type="triangle"/>
          </a:ln>
        </p:spPr>
        <p:style>
          <a:lnRef idx="1">
            <a:schemeClr val="accent2"/>
          </a:lnRef>
          <a:fillRef idx="0">
            <a:schemeClr val="accent2"/>
          </a:fillRef>
          <a:effectRef idx="0">
            <a:schemeClr val="accent2"/>
          </a:effectRef>
          <a:fontRef idx="minor">
            <a:schemeClr val="tx1"/>
          </a:fontRef>
        </p:style>
      </p:cxnSp>
      <p:cxnSp>
        <p:nvCxnSpPr>
          <p:cNvPr id="21" name="Tiesioji rodyklės jungtis 20"/>
          <p:cNvCxnSpPr/>
          <p:nvPr/>
        </p:nvCxnSpPr>
        <p:spPr>
          <a:xfrm>
            <a:off x="2297381" y="2421201"/>
            <a:ext cx="957676" cy="1632713"/>
          </a:xfrm>
          <a:prstGeom prst="straightConnector1">
            <a:avLst/>
          </a:prstGeom>
          <a:ln w="19050">
            <a:solidFill>
              <a:srgbClr val="00B0F0"/>
            </a:solidFill>
            <a:tailEnd type="triangle"/>
          </a:ln>
        </p:spPr>
        <p:style>
          <a:lnRef idx="1">
            <a:schemeClr val="accent2"/>
          </a:lnRef>
          <a:fillRef idx="0">
            <a:schemeClr val="accent2"/>
          </a:fillRef>
          <a:effectRef idx="0">
            <a:schemeClr val="accent2"/>
          </a:effectRef>
          <a:fontRef idx="minor">
            <a:schemeClr val="tx1"/>
          </a:fontRef>
        </p:style>
      </p:cxnSp>
      <p:cxnSp>
        <p:nvCxnSpPr>
          <p:cNvPr id="22" name="Tiesioji rodyklės jungtis 21"/>
          <p:cNvCxnSpPr/>
          <p:nvPr/>
        </p:nvCxnSpPr>
        <p:spPr>
          <a:xfrm>
            <a:off x="2472054" y="2327136"/>
            <a:ext cx="3081589" cy="790296"/>
          </a:xfrm>
          <a:prstGeom prst="straightConnector1">
            <a:avLst/>
          </a:prstGeom>
          <a:ln w="19050">
            <a:solidFill>
              <a:srgbClr val="00B0F0"/>
            </a:solidFill>
            <a:tailEnd type="triangle"/>
          </a:ln>
        </p:spPr>
        <p:style>
          <a:lnRef idx="1">
            <a:schemeClr val="accent2"/>
          </a:lnRef>
          <a:fillRef idx="0">
            <a:schemeClr val="accent2"/>
          </a:fillRef>
          <a:effectRef idx="0">
            <a:schemeClr val="accent2"/>
          </a:effectRef>
          <a:fontRef idx="minor">
            <a:schemeClr val="tx1"/>
          </a:fontRef>
        </p:style>
      </p:cxnSp>
      <p:sp>
        <p:nvSpPr>
          <p:cNvPr id="30" name="Suapvalintas stačiakampis 29"/>
          <p:cNvSpPr/>
          <p:nvPr/>
        </p:nvSpPr>
        <p:spPr>
          <a:xfrm>
            <a:off x="1306160" y="4462319"/>
            <a:ext cx="1510526" cy="806823"/>
          </a:xfrm>
          <a:prstGeom prst="roundRect">
            <a:avLst/>
          </a:prstGeom>
          <a:solidFill>
            <a:srgbClr val="92D050"/>
          </a:solidFill>
        </p:spPr>
        <p:style>
          <a:lnRef idx="0">
            <a:schemeClr val="accent4"/>
          </a:lnRef>
          <a:fillRef idx="3">
            <a:schemeClr val="accent4"/>
          </a:fillRef>
          <a:effectRef idx="3">
            <a:schemeClr val="accent4"/>
          </a:effectRef>
          <a:fontRef idx="minor">
            <a:schemeClr val="lt1"/>
          </a:fontRef>
        </p:style>
        <p:txBody>
          <a:bodyPr rtlCol="0" anchor="ctr"/>
          <a:lstStyle/>
          <a:p>
            <a:pPr algn="ctr"/>
            <a:r>
              <a:rPr lang="lt-LT" b="1" dirty="0" smtClean="0">
                <a:ln w="0"/>
                <a:solidFill>
                  <a:schemeClr val="tx1"/>
                </a:solidFill>
                <a:effectLst>
                  <a:outerShdw blurRad="38100" dist="19050" dir="2700000" algn="tl" rotWithShape="0">
                    <a:schemeClr val="dk1">
                      <a:alpha val="40000"/>
                    </a:schemeClr>
                  </a:outerShdw>
                </a:effectLst>
              </a:rPr>
              <a:t>Strategija skaitant</a:t>
            </a:r>
            <a:endParaRPr lang="lt-LT" b="1" dirty="0">
              <a:ln w="0"/>
              <a:solidFill>
                <a:schemeClr val="tx1"/>
              </a:solidFill>
              <a:effectLst>
                <a:outerShdw blurRad="38100" dist="19050" dir="2700000" algn="tl" rotWithShape="0">
                  <a:schemeClr val="dk1">
                    <a:alpha val="40000"/>
                  </a:schemeClr>
                </a:outerShdw>
              </a:effectLst>
            </a:endParaRPr>
          </a:p>
        </p:txBody>
      </p:sp>
      <p:cxnSp>
        <p:nvCxnSpPr>
          <p:cNvPr id="31" name="Tiesioji rodyklės jungtis 30"/>
          <p:cNvCxnSpPr>
            <a:stCxn id="30" idx="3"/>
          </p:cNvCxnSpPr>
          <p:nvPr/>
        </p:nvCxnSpPr>
        <p:spPr>
          <a:xfrm flipV="1">
            <a:off x="2816686" y="3478634"/>
            <a:ext cx="4820883" cy="1387097"/>
          </a:xfrm>
          <a:prstGeom prst="straightConnector1">
            <a:avLst/>
          </a:prstGeom>
          <a:ln w="19050">
            <a:solidFill>
              <a:srgbClr val="00B050"/>
            </a:solidFill>
            <a:tailEnd type="triangle"/>
          </a:ln>
        </p:spPr>
        <p:style>
          <a:lnRef idx="1">
            <a:schemeClr val="accent2"/>
          </a:lnRef>
          <a:fillRef idx="0">
            <a:schemeClr val="accent2"/>
          </a:fillRef>
          <a:effectRef idx="0">
            <a:schemeClr val="accent2"/>
          </a:effectRef>
          <a:fontRef idx="minor">
            <a:schemeClr val="tx1"/>
          </a:fontRef>
        </p:style>
      </p:cxnSp>
      <p:cxnSp>
        <p:nvCxnSpPr>
          <p:cNvPr id="34" name="Tiesioji rodyklės jungtis 33"/>
          <p:cNvCxnSpPr/>
          <p:nvPr/>
        </p:nvCxnSpPr>
        <p:spPr>
          <a:xfrm>
            <a:off x="2816686" y="5157523"/>
            <a:ext cx="712336" cy="89122"/>
          </a:xfrm>
          <a:prstGeom prst="straightConnector1">
            <a:avLst/>
          </a:prstGeom>
          <a:ln w="19050">
            <a:solidFill>
              <a:srgbClr val="00B050"/>
            </a:solidFill>
            <a:tailEnd type="triangle"/>
          </a:ln>
        </p:spPr>
        <p:style>
          <a:lnRef idx="1">
            <a:schemeClr val="accent2"/>
          </a:lnRef>
          <a:fillRef idx="0">
            <a:schemeClr val="accent2"/>
          </a:fillRef>
          <a:effectRef idx="0">
            <a:schemeClr val="accent2"/>
          </a:effectRef>
          <a:fontRef idx="minor">
            <a:schemeClr val="tx1"/>
          </a:fontRef>
        </p:style>
      </p:cxnSp>
      <p:cxnSp>
        <p:nvCxnSpPr>
          <p:cNvPr id="40" name="Tiesioji rodyklės jungtis 39"/>
          <p:cNvCxnSpPr/>
          <p:nvPr/>
        </p:nvCxnSpPr>
        <p:spPr>
          <a:xfrm flipV="1">
            <a:off x="2816686" y="2722284"/>
            <a:ext cx="2823036" cy="1905715"/>
          </a:xfrm>
          <a:prstGeom prst="straightConnector1">
            <a:avLst/>
          </a:prstGeom>
          <a:ln w="19050">
            <a:solidFill>
              <a:srgbClr val="00B050"/>
            </a:solidFill>
            <a:tailEnd type="triangle"/>
          </a:ln>
        </p:spPr>
        <p:style>
          <a:lnRef idx="1">
            <a:schemeClr val="accent2"/>
          </a:lnRef>
          <a:fillRef idx="0">
            <a:schemeClr val="accent2"/>
          </a:fillRef>
          <a:effectRef idx="0">
            <a:schemeClr val="accent2"/>
          </a:effectRef>
          <a:fontRef idx="minor">
            <a:schemeClr val="tx1"/>
          </a:fontRef>
        </p:style>
      </p:cxnSp>
      <p:sp>
        <p:nvSpPr>
          <p:cNvPr id="43" name="Suapvalintas stačiakampis 42"/>
          <p:cNvSpPr/>
          <p:nvPr/>
        </p:nvSpPr>
        <p:spPr>
          <a:xfrm>
            <a:off x="5327874" y="5227990"/>
            <a:ext cx="1510526" cy="806823"/>
          </a:xfrm>
          <a:prstGeom prst="roundRect">
            <a:avLst/>
          </a:prstGeom>
          <a:solidFill>
            <a:srgbClr val="FFC000"/>
          </a:solidFill>
        </p:spPr>
        <p:style>
          <a:lnRef idx="0">
            <a:schemeClr val="accent4"/>
          </a:lnRef>
          <a:fillRef idx="3">
            <a:schemeClr val="accent4"/>
          </a:fillRef>
          <a:effectRef idx="3">
            <a:schemeClr val="accent4"/>
          </a:effectRef>
          <a:fontRef idx="minor">
            <a:schemeClr val="lt1"/>
          </a:fontRef>
        </p:style>
        <p:txBody>
          <a:bodyPr rtlCol="0" anchor="ctr"/>
          <a:lstStyle/>
          <a:p>
            <a:pPr algn="ctr"/>
            <a:r>
              <a:rPr lang="lt-LT" b="1" dirty="0" smtClean="0">
                <a:ln w="0"/>
                <a:solidFill>
                  <a:schemeClr val="tx1"/>
                </a:solidFill>
                <a:effectLst>
                  <a:outerShdw blurRad="38100" dist="19050" dir="2700000" algn="tl" rotWithShape="0">
                    <a:schemeClr val="dk1">
                      <a:alpha val="40000"/>
                    </a:schemeClr>
                  </a:outerShdw>
                </a:effectLst>
              </a:rPr>
              <a:t>Strategija po skaitymo </a:t>
            </a:r>
            <a:endParaRPr lang="lt-LT" b="1" dirty="0">
              <a:ln w="0"/>
              <a:solidFill>
                <a:schemeClr val="tx1"/>
              </a:solidFill>
              <a:effectLst>
                <a:outerShdw blurRad="38100" dist="19050" dir="2700000" algn="tl" rotWithShape="0">
                  <a:schemeClr val="dk1">
                    <a:alpha val="40000"/>
                  </a:schemeClr>
                </a:outerShdw>
              </a:effectLst>
            </a:endParaRPr>
          </a:p>
        </p:txBody>
      </p:sp>
      <p:cxnSp>
        <p:nvCxnSpPr>
          <p:cNvPr id="44" name="Tiesioji rodyklės jungtis 43"/>
          <p:cNvCxnSpPr>
            <a:stCxn id="43" idx="3"/>
          </p:cNvCxnSpPr>
          <p:nvPr/>
        </p:nvCxnSpPr>
        <p:spPr>
          <a:xfrm flipV="1">
            <a:off x="6838400" y="4283852"/>
            <a:ext cx="1013545" cy="1347550"/>
          </a:xfrm>
          <a:prstGeom prst="straightConnector1">
            <a:avLst/>
          </a:prstGeom>
          <a:ln w="19050">
            <a:solidFill>
              <a:srgbClr val="FFC000"/>
            </a:solidFill>
            <a:tailEnd type="triangle"/>
          </a:ln>
        </p:spPr>
        <p:style>
          <a:lnRef idx="1">
            <a:schemeClr val="accent2"/>
          </a:lnRef>
          <a:fillRef idx="0">
            <a:schemeClr val="accent2"/>
          </a:fillRef>
          <a:effectRef idx="0">
            <a:schemeClr val="accent2"/>
          </a:effectRef>
          <a:fontRef idx="minor">
            <a:schemeClr val="tx1"/>
          </a:fontRef>
        </p:style>
      </p:cxnSp>
      <p:cxnSp>
        <p:nvCxnSpPr>
          <p:cNvPr id="48" name="Tiesioji rodyklės jungtis 47"/>
          <p:cNvCxnSpPr>
            <a:stCxn id="43" idx="0"/>
          </p:cNvCxnSpPr>
          <p:nvPr/>
        </p:nvCxnSpPr>
        <p:spPr>
          <a:xfrm flipV="1">
            <a:off x="6083137" y="3495108"/>
            <a:ext cx="412751" cy="1732882"/>
          </a:xfrm>
          <a:prstGeom prst="straightConnector1">
            <a:avLst/>
          </a:prstGeom>
          <a:ln w="19050">
            <a:solidFill>
              <a:srgbClr val="FFC000"/>
            </a:solidFill>
            <a:tailEnd type="triangle"/>
          </a:ln>
        </p:spPr>
        <p:style>
          <a:lnRef idx="1">
            <a:schemeClr val="accent2"/>
          </a:lnRef>
          <a:fillRef idx="0">
            <a:schemeClr val="accent2"/>
          </a:fillRef>
          <a:effectRef idx="0">
            <a:schemeClr val="accent2"/>
          </a:effectRef>
          <a:fontRef idx="minor">
            <a:schemeClr val="tx1"/>
          </a:fontRef>
        </p:style>
      </p:cxnSp>
      <p:cxnSp>
        <p:nvCxnSpPr>
          <p:cNvPr id="51" name="Tiesioji rodyklės jungtis 50"/>
          <p:cNvCxnSpPr/>
          <p:nvPr/>
        </p:nvCxnSpPr>
        <p:spPr>
          <a:xfrm flipH="1" flipV="1">
            <a:off x="4518212" y="5466024"/>
            <a:ext cx="761211" cy="90375"/>
          </a:xfrm>
          <a:prstGeom prst="straightConnector1">
            <a:avLst/>
          </a:prstGeom>
          <a:ln w="19050">
            <a:solidFill>
              <a:srgbClr val="FFC000"/>
            </a:solidFill>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23959416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a:xfrm>
            <a:off x="1295402" y="982132"/>
            <a:ext cx="9601196" cy="4902301"/>
          </a:xfrm>
        </p:spPr>
        <p:txBody>
          <a:bodyPr>
            <a:noAutofit/>
          </a:bodyPr>
          <a:lstStyle/>
          <a:p>
            <a:r>
              <a:rPr lang="lt-LT" sz="3600" dirty="0" smtClean="0"/>
              <a:t>Pasak </a:t>
            </a:r>
            <a:r>
              <a:rPr lang="lt-LT" sz="3600" dirty="0"/>
              <a:t>D. </a:t>
            </a:r>
            <a:r>
              <a:rPr lang="lt-LT" sz="3600" dirty="0" err="1"/>
              <a:t>Buehl</a:t>
            </a:r>
            <a:r>
              <a:rPr lang="lt-LT" sz="3600" dirty="0"/>
              <a:t> &lt;...&gt;„Turime būti budrūs, kad mokiniai, užuot mąstę, neimtų tik „atlikti“. &lt;...&gt; </a:t>
            </a:r>
          </a:p>
        </p:txBody>
      </p:sp>
    </p:spTree>
    <p:extLst>
      <p:ext uri="{BB962C8B-B14F-4D97-AF65-F5344CB8AC3E}">
        <p14:creationId xmlns:p14="http://schemas.microsoft.com/office/powerpoint/2010/main" val="21296614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vadinimas 3"/>
          <p:cNvSpPr>
            <a:spLocks noGrp="1"/>
          </p:cNvSpPr>
          <p:nvPr>
            <p:ph type="title"/>
          </p:nvPr>
        </p:nvSpPr>
        <p:spPr>
          <a:xfrm>
            <a:off x="763791" y="508797"/>
            <a:ext cx="10381129" cy="674546"/>
          </a:xfrm>
        </p:spPr>
        <p:txBody>
          <a:bodyPr>
            <a:normAutofit fontScale="90000"/>
          </a:bodyPr>
          <a:lstStyle/>
          <a:p>
            <a:r>
              <a:rPr lang="lt-LT" dirty="0" smtClean="0"/>
              <a:t>Strategijos</a:t>
            </a:r>
            <a:endParaRPr lang="lt-LT" dirty="0"/>
          </a:p>
        </p:txBody>
      </p:sp>
      <p:graphicFrame>
        <p:nvGraphicFramePr>
          <p:cNvPr id="7" name="Turinio vietos rezervavimo ženklas 6"/>
          <p:cNvGraphicFramePr>
            <a:graphicFrameLocks noGrp="1"/>
          </p:cNvGraphicFramePr>
          <p:nvPr>
            <p:ph sz="half" idx="1"/>
            <p:extLst>
              <p:ext uri="{D42A27DB-BD31-4B8C-83A1-F6EECF244321}">
                <p14:modId xmlns:p14="http://schemas.microsoft.com/office/powerpoint/2010/main" val="822376340"/>
              </p:ext>
            </p:extLst>
          </p:nvPr>
        </p:nvGraphicFramePr>
        <p:xfrm>
          <a:off x="645459" y="1312432"/>
          <a:ext cx="10832950" cy="4996927"/>
        </p:xfrm>
        <a:graphic>
          <a:graphicData uri="http://schemas.openxmlformats.org/drawingml/2006/table">
            <a:tbl>
              <a:tblPr firstRow="1" bandRow="1">
                <a:tableStyleId>{5C22544A-7EE6-4342-B048-85BDC9FD1C3A}</a:tableStyleId>
              </a:tblPr>
              <a:tblGrid>
                <a:gridCol w="3502220">
                  <a:extLst>
                    <a:ext uri="{9D8B030D-6E8A-4147-A177-3AD203B41FA5}">
                      <a16:colId xmlns:a16="http://schemas.microsoft.com/office/drawing/2014/main" xmlns="" val="20000"/>
                    </a:ext>
                  </a:extLst>
                </a:gridCol>
                <a:gridCol w="3882894">
                  <a:extLst>
                    <a:ext uri="{9D8B030D-6E8A-4147-A177-3AD203B41FA5}">
                      <a16:colId xmlns:a16="http://schemas.microsoft.com/office/drawing/2014/main" xmlns="" val="20001"/>
                    </a:ext>
                  </a:extLst>
                </a:gridCol>
                <a:gridCol w="3447836">
                  <a:extLst>
                    <a:ext uri="{9D8B030D-6E8A-4147-A177-3AD203B41FA5}">
                      <a16:colId xmlns:a16="http://schemas.microsoft.com/office/drawing/2014/main" xmlns="" val="20002"/>
                    </a:ext>
                  </a:extLst>
                </a:gridCol>
              </a:tblGrid>
              <a:tr h="516367">
                <a:tc>
                  <a:txBody>
                    <a:bodyPr/>
                    <a:lstStyle/>
                    <a:p>
                      <a:pPr algn="ctr"/>
                      <a:r>
                        <a:rPr lang="lt-LT" sz="2400" dirty="0" smtClean="0"/>
                        <a:t>Prieš skaitymą:</a:t>
                      </a:r>
                      <a:endParaRPr lang="lt-LT" sz="2400" dirty="0"/>
                    </a:p>
                  </a:txBody>
                  <a:tcPr/>
                </a:tc>
                <a:tc>
                  <a:txBody>
                    <a:bodyPr/>
                    <a:lstStyle/>
                    <a:p>
                      <a:pPr algn="ctr"/>
                      <a:r>
                        <a:rPr lang="lt-LT" sz="2400" dirty="0" smtClean="0"/>
                        <a:t>Skaitant:</a:t>
                      </a:r>
                      <a:endParaRPr lang="lt-LT" sz="2400" dirty="0"/>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lt-LT" sz="2400" dirty="0" smtClean="0"/>
                        <a:t>Po skaitymo:</a:t>
                      </a:r>
                    </a:p>
                  </a:txBody>
                  <a:tcPr/>
                </a:tc>
                <a:extLst>
                  <a:ext uri="{0D108BD9-81ED-4DB2-BD59-A6C34878D82A}">
                    <a16:rowId xmlns:a16="http://schemas.microsoft.com/office/drawing/2014/main" xmlns="" val="10000"/>
                  </a:ext>
                </a:extLst>
              </a:tr>
              <a:tr h="3462297">
                <a:tc>
                  <a:txBody>
                    <a:bodyPr/>
                    <a:lstStyle/>
                    <a:p>
                      <a:r>
                        <a:rPr lang="lt-LT" sz="1800" kern="1200" dirty="0" smtClean="0">
                          <a:solidFill>
                            <a:schemeClr val="dk1"/>
                          </a:solidFill>
                          <a:effectLst/>
                          <a:latin typeface="Arial Black" panose="020B0A04020102020204" pitchFamily="34" charset="0"/>
                          <a:ea typeface="+mn-ea"/>
                          <a:cs typeface="+mn-cs"/>
                        </a:rPr>
                        <a:t>apgalvoti lūkesčius;</a:t>
                      </a:r>
                    </a:p>
                    <a:p>
                      <a:endParaRPr lang="lt-LT" sz="1800" kern="1200" dirty="0" smtClean="0">
                        <a:solidFill>
                          <a:schemeClr val="dk1"/>
                        </a:solidFill>
                        <a:effectLst/>
                        <a:latin typeface="Arial Black" panose="020B0A04020102020204" pitchFamily="34" charset="0"/>
                        <a:ea typeface="+mn-ea"/>
                        <a:cs typeface="+mn-cs"/>
                      </a:endParaRPr>
                    </a:p>
                    <a:p>
                      <a:r>
                        <a:rPr lang="lt-LT" sz="1800" kern="1200" dirty="0" smtClean="0">
                          <a:solidFill>
                            <a:schemeClr val="dk1"/>
                          </a:solidFill>
                          <a:effectLst/>
                          <a:latin typeface="Arial Black" panose="020B0A04020102020204" pitchFamily="34" charset="0"/>
                          <a:ea typeface="+mn-ea"/>
                          <a:cs typeface="+mn-cs"/>
                        </a:rPr>
                        <a:t>nustatyti skaitymo tikslą;</a:t>
                      </a:r>
                    </a:p>
                    <a:p>
                      <a:endParaRPr lang="lt-LT" sz="1800" kern="1200" dirty="0" smtClean="0">
                        <a:solidFill>
                          <a:schemeClr val="dk1"/>
                        </a:solidFill>
                        <a:effectLst/>
                        <a:latin typeface="Arial Black" panose="020B0A04020102020204" pitchFamily="34" charset="0"/>
                        <a:ea typeface="+mn-ea"/>
                        <a:cs typeface="+mn-cs"/>
                      </a:endParaRPr>
                    </a:p>
                    <a:p>
                      <a:r>
                        <a:rPr lang="lt-LT" sz="1800" kern="1200" dirty="0" smtClean="0">
                          <a:solidFill>
                            <a:schemeClr val="dk1"/>
                          </a:solidFill>
                          <a:effectLst/>
                          <a:latin typeface="Arial Black" panose="020B0A04020102020204" pitchFamily="34" charset="0"/>
                          <a:ea typeface="+mn-ea"/>
                          <a:cs typeface="+mn-cs"/>
                        </a:rPr>
                        <a:t>peržiūrėti tekstą; </a:t>
                      </a:r>
                    </a:p>
                    <a:p>
                      <a:endParaRPr lang="lt-LT" sz="1800" kern="1200" dirty="0" smtClean="0">
                        <a:solidFill>
                          <a:schemeClr val="dk1"/>
                        </a:solidFill>
                        <a:effectLst/>
                        <a:latin typeface="Arial Black" panose="020B0A04020102020204" pitchFamily="34" charset="0"/>
                        <a:ea typeface="+mn-ea"/>
                        <a:cs typeface="+mn-cs"/>
                      </a:endParaRPr>
                    </a:p>
                    <a:p>
                      <a:r>
                        <a:rPr lang="lt-LT" sz="1800" kern="1200" dirty="0" smtClean="0">
                          <a:solidFill>
                            <a:schemeClr val="dk1"/>
                          </a:solidFill>
                          <a:effectLst/>
                          <a:latin typeface="Arial Black" panose="020B0A04020102020204" pitchFamily="34" charset="0"/>
                          <a:ea typeface="+mn-ea"/>
                          <a:cs typeface="+mn-cs"/>
                        </a:rPr>
                        <a:t>nustatyti teksto struktūrą;</a:t>
                      </a:r>
                    </a:p>
                    <a:p>
                      <a:endParaRPr lang="lt-LT" dirty="0" smtClean="0">
                        <a:latin typeface="Arial Black" panose="020B0A04020102020204" pitchFamily="34" charset="0"/>
                      </a:endParaRPr>
                    </a:p>
                    <a:p>
                      <a:r>
                        <a:rPr lang="lt-LT" sz="1800" kern="1200" dirty="0" smtClean="0">
                          <a:solidFill>
                            <a:schemeClr val="dk1"/>
                          </a:solidFill>
                          <a:effectLst/>
                          <a:latin typeface="Arial Black" panose="020B0A04020102020204" pitchFamily="34" charset="0"/>
                          <a:ea typeface="+mn-ea"/>
                          <a:cs typeface="+mn-cs"/>
                        </a:rPr>
                        <a:t>prisiminti turimas žinias; </a:t>
                      </a:r>
                    </a:p>
                    <a:p>
                      <a:endParaRPr lang="lt-LT" sz="1800" kern="1200" dirty="0" smtClean="0">
                        <a:solidFill>
                          <a:schemeClr val="dk1"/>
                        </a:solidFill>
                        <a:effectLst/>
                        <a:latin typeface="Arial Black" panose="020B0A04020102020204" pitchFamily="34" charset="0"/>
                        <a:ea typeface="+mn-ea"/>
                        <a:cs typeface="+mn-cs"/>
                      </a:endParaRPr>
                    </a:p>
                    <a:p>
                      <a:r>
                        <a:rPr lang="lt-LT" sz="1800" kern="1200" dirty="0" smtClean="0">
                          <a:solidFill>
                            <a:schemeClr val="dk1"/>
                          </a:solidFill>
                          <a:effectLst/>
                          <a:latin typeface="Arial Black" panose="020B0A04020102020204" pitchFamily="34" charset="0"/>
                          <a:ea typeface="+mn-ea"/>
                          <a:cs typeface="+mn-cs"/>
                        </a:rPr>
                        <a:t>aktualizuoti žinias.</a:t>
                      </a:r>
                      <a:endParaRPr lang="lt-LT" dirty="0">
                        <a:latin typeface="Arial Black" panose="020B0A04020102020204" pitchFamily="34" charset="0"/>
                      </a:endParaRPr>
                    </a:p>
                  </a:txBody>
                  <a:tcPr/>
                </a:tc>
                <a:tc>
                  <a:txBody>
                    <a:bodyPr/>
                    <a:lstStyle/>
                    <a:p>
                      <a:r>
                        <a:rPr lang="lt-LT" sz="1800" kern="1200" dirty="0" smtClean="0">
                          <a:solidFill>
                            <a:schemeClr val="dk1"/>
                          </a:solidFill>
                          <a:effectLst/>
                          <a:latin typeface="Arial Black" panose="020B0A04020102020204" pitchFamily="34" charset="0"/>
                          <a:ea typeface="+mn-ea"/>
                          <a:cs typeface="+mn-cs"/>
                        </a:rPr>
                        <a:t>nustatyti ryšius;</a:t>
                      </a:r>
                    </a:p>
                    <a:p>
                      <a:endParaRPr lang="lt-LT" sz="1800" kern="1200" dirty="0" smtClean="0">
                        <a:solidFill>
                          <a:schemeClr val="dk1"/>
                        </a:solidFill>
                        <a:effectLst/>
                        <a:latin typeface="Arial Black" panose="020B0A04020102020204" pitchFamily="34" charset="0"/>
                        <a:ea typeface="+mn-ea"/>
                        <a:cs typeface="+mn-cs"/>
                      </a:endParaRPr>
                    </a:p>
                    <a:p>
                      <a:r>
                        <a:rPr lang="lt-LT" sz="1800" kern="1200" dirty="0" smtClean="0">
                          <a:solidFill>
                            <a:schemeClr val="dk1"/>
                          </a:solidFill>
                          <a:effectLst/>
                          <a:latin typeface="Arial Black" panose="020B0A04020102020204" pitchFamily="34" charset="0"/>
                          <a:ea typeface="+mn-ea"/>
                          <a:cs typeface="+mn-cs"/>
                        </a:rPr>
                        <a:t>pasitikrinti kaip supratai;</a:t>
                      </a:r>
                    </a:p>
                    <a:p>
                      <a:endParaRPr lang="lt-LT" sz="1800" kern="1200" dirty="0" smtClean="0">
                        <a:solidFill>
                          <a:schemeClr val="dk1"/>
                        </a:solidFill>
                        <a:effectLst/>
                        <a:latin typeface="Arial Black" panose="020B0A04020102020204" pitchFamily="34" charset="0"/>
                        <a:ea typeface="+mn-ea"/>
                        <a:cs typeface="+mn-cs"/>
                      </a:endParaRPr>
                    </a:p>
                    <a:p>
                      <a:r>
                        <a:rPr lang="lt-LT" sz="1800" kern="1200" dirty="0" smtClean="0">
                          <a:solidFill>
                            <a:schemeClr val="dk1"/>
                          </a:solidFill>
                          <a:effectLst/>
                          <a:latin typeface="Arial Black" panose="020B0A04020102020204" pitchFamily="34" charset="0"/>
                          <a:ea typeface="+mn-ea"/>
                          <a:cs typeface="+mn-cs"/>
                        </a:rPr>
                        <a:t>skaityti dar kartą;</a:t>
                      </a:r>
                    </a:p>
                    <a:p>
                      <a:endParaRPr lang="lt-LT" sz="1800" kern="1200" dirty="0" smtClean="0">
                        <a:solidFill>
                          <a:schemeClr val="dk1"/>
                        </a:solidFill>
                        <a:effectLst/>
                        <a:latin typeface="Arial Black" panose="020B0A04020102020204" pitchFamily="34" charset="0"/>
                        <a:ea typeface="+mn-ea"/>
                        <a:cs typeface="+mn-cs"/>
                      </a:endParaRPr>
                    </a:p>
                    <a:p>
                      <a:r>
                        <a:rPr lang="lt-LT" sz="1800" kern="1200" dirty="0" smtClean="0">
                          <a:solidFill>
                            <a:schemeClr val="dk1"/>
                          </a:solidFill>
                          <a:effectLst/>
                          <a:latin typeface="Arial Black" panose="020B0A04020102020204" pitchFamily="34" charset="0"/>
                          <a:ea typeface="+mn-ea"/>
                          <a:cs typeface="+mn-cs"/>
                        </a:rPr>
                        <a:t>patikslinti naujų ar neaiškių žodžių reikšmę;</a:t>
                      </a:r>
                    </a:p>
                    <a:p>
                      <a:endParaRPr lang="lt-LT" sz="1800" kern="1200" dirty="0" smtClean="0">
                        <a:solidFill>
                          <a:schemeClr val="dk1"/>
                        </a:solidFill>
                        <a:effectLst/>
                        <a:latin typeface="Arial Black" panose="020B0A04020102020204" pitchFamily="34" charset="0"/>
                        <a:ea typeface="+mn-ea"/>
                        <a:cs typeface="+mn-cs"/>
                      </a:endParaRPr>
                    </a:p>
                    <a:p>
                      <a:r>
                        <a:rPr lang="lt-LT" sz="1800" dirty="0" smtClean="0">
                          <a:effectLst/>
                          <a:latin typeface="Arial Black" panose="020B0A04020102020204" pitchFamily="34" charset="0"/>
                          <a:ea typeface="Calibri" panose="020F0502020204030204" pitchFamily="34" charset="0"/>
                          <a:cs typeface="Times New Roman" panose="02020603050405020304" pitchFamily="18" charset="0"/>
                        </a:rPr>
                        <a:t>pasirinkti strategiją</a:t>
                      </a:r>
                      <a:r>
                        <a:rPr lang="lt-LT" sz="1400" dirty="0" smtClean="0">
                          <a:effectLst/>
                          <a:latin typeface="Arial Black" panose="020B0A04020102020204" pitchFamily="34" charset="0"/>
                          <a:ea typeface="Calibri" panose="020F0502020204030204" pitchFamily="34" charset="0"/>
                          <a:cs typeface="Times New Roman" panose="02020603050405020304" pitchFamily="18" charset="0"/>
                        </a:rPr>
                        <a:t>.</a:t>
                      </a:r>
                      <a:endParaRPr lang="lt-LT" dirty="0">
                        <a:latin typeface="Arial Black" panose="020B0A04020102020204" pitchFamily="34" charset="0"/>
                      </a:endParaRPr>
                    </a:p>
                  </a:txBody>
                  <a:tcPr/>
                </a:tc>
                <a:tc>
                  <a:txBody>
                    <a:bodyPr/>
                    <a:lstStyle/>
                    <a:p>
                      <a:r>
                        <a:rPr lang="lt-LT" sz="1800" kern="1200" dirty="0" smtClean="0">
                          <a:solidFill>
                            <a:schemeClr val="dk1"/>
                          </a:solidFill>
                          <a:effectLst/>
                          <a:latin typeface="Arial Black" panose="020B0A04020102020204" pitchFamily="34" charset="0"/>
                          <a:ea typeface="+mn-ea"/>
                          <a:cs typeface="+mn-cs"/>
                        </a:rPr>
                        <a:t>apgalvoti, ką sužinojai </a:t>
                      </a:r>
                    </a:p>
                    <a:p>
                      <a:endParaRPr lang="lt-LT" sz="1800" kern="1200" dirty="0" smtClean="0">
                        <a:solidFill>
                          <a:schemeClr val="dk1"/>
                        </a:solidFill>
                        <a:effectLst/>
                        <a:latin typeface="Arial Black" panose="020B0A04020102020204" pitchFamily="34" charset="0"/>
                        <a:ea typeface="+mn-ea"/>
                        <a:cs typeface="+mn-cs"/>
                      </a:endParaRPr>
                    </a:p>
                    <a:p>
                      <a:r>
                        <a:rPr lang="lt-LT" dirty="0" smtClean="0">
                          <a:latin typeface="Arial Black" panose="020B0A04020102020204" pitchFamily="34" charset="0"/>
                        </a:rPr>
                        <a:t>atsakyti į</a:t>
                      </a:r>
                      <a:r>
                        <a:rPr lang="lt-LT" baseline="0" dirty="0" smtClean="0">
                          <a:latin typeface="Arial Black" panose="020B0A04020102020204" pitchFamily="34" charset="0"/>
                        </a:rPr>
                        <a:t> klausimus;</a:t>
                      </a:r>
                    </a:p>
                    <a:p>
                      <a:endParaRPr lang="lt-LT" baseline="0" dirty="0" smtClean="0">
                        <a:latin typeface="Arial Black" panose="020B0A04020102020204" pitchFamily="34" charset="0"/>
                      </a:endParaRPr>
                    </a:p>
                    <a:p>
                      <a:r>
                        <a:rPr lang="lt-LT" baseline="0" dirty="0" smtClean="0">
                          <a:latin typeface="Arial Black" panose="020B0A04020102020204" pitchFamily="34" charset="0"/>
                        </a:rPr>
                        <a:t>apgalvoti ar turi dar klausimų;</a:t>
                      </a:r>
                    </a:p>
                    <a:p>
                      <a:endParaRPr lang="lt-LT" baseline="0" dirty="0" smtClean="0">
                        <a:latin typeface="Arial Black" panose="020B0A04020102020204" pitchFamily="34" charset="0"/>
                      </a:endParaRPr>
                    </a:p>
                    <a:p>
                      <a:r>
                        <a:rPr lang="lt-LT" baseline="0" dirty="0" smtClean="0">
                          <a:latin typeface="Arial Black" panose="020B0A04020102020204" pitchFamily="34" charset="0"/>
                        </a:rPr>
                        <a:t>suformuluoti ir išsakyti nuomonę</a:t>
                      </a:r>
                    </a:p>
                    <a:p>
                      <a:endParaRPr lang="lt-LT" baseline="0" dirty="0" smtClean="0">
                        <a:latin typeface="Arial Black" panose="020B0A04020102020204" pitchFamily="34" charset="0"/>
                      </a:endParaRPr>
                    </a:p>
                    <a:p>
                      <a:r>
                        <a:rPr lang="lt-LT" baseline="0" dirty="0" smtClean="0">
                          <a:latin typeface="Arial Black" panose="020B0A04020102020204" pitchFamily="34" charset="0"/>
                        </a:rPr>
                        <a:t>organizuoti diskusiją ar debatus;</a:t>
                      </a:r>
                    </a:p>
                    <a:p>
                      <a:endParaRPr lang="lt-LT" baseline="0" dirty="0" smtClean="0">
                        <a:latin typeface="Arial Black" panose="020B0A040201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lt-LT" sz="1800" kern="1200" dirty="0" smtClean="0">
                          <a:solidFill>
                            <a:schemeClr val="dk1"/>
                          </a:solidFill>
                          <a:effectLst/>
                          <a:latin typeface="Arial Black" panose="020B0A04020102020204" pitchFamily="34" charset="0"/>
                          <a:ea typeface="+mn-ea"/>
                          <a:cs typeface="+mn-cs"/>
                        </a:rPr>
                        <a:t>padaryti išvadas/įvertinti informaciją.</a:t>
                      </a:r>
                    </a:p>
                    <a:p>
                      <a:endParaRPr lang="lt-LT" dirty="0"/>
                    </a:p>
                  </a:txBody>
                  <a:tcPr/>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val="34601949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endParaRPr lang="lt-LT" dirty="0"/>
          </a:p>
        </p:txBody>
      </p:sp>
      <p:sp>
        <p:nvSpPr>
          <p:cNvPr id="5" name="Ovalas 4"/>
          <p:cNvSpPr/>
          <p:nvPr/>
        </p:nvSpPr>
        <p:spPr>
          <a:xfrm>
            <a:off x="996938" y="2025126"/>
            <a:ext cx="2445510" cy="2245660"/>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sz="2000" dirty="0" smtClean="0"/>
              <a:t>PRIEŠ</a:t>
            </a:r>
          </a:p>
          <a:p>
            <a:pPr algn="ctr"/>
            <a:r>
              <a:rPr lang="lt-LT" sz="2000" dirty="0" smtClean="0"/>
              <a:t>Sudominimas</a:t>
            </a:r>
          </a:p>
          <a:p>
            <a:pPr algn="ctr"/>
            <a:r>
              <a:rPr lang="lt-LT" sz="2000" dirty="0" smtClean="0"/>
              <a:t>Intriga</a:t>
            </a:r>
          </a:p>
          <a:p>
            <a:pPr algn="ctr"/>
            <a:r>
              <a:rPr lang="lt-LT" sz="2000" dirty="0" smtClean="0"/>
              <a:t>Susiejimas su patirtimi</a:t>
            </a:r>
            <a:endParaRPr lang="lt-LT" sz="2000" dirty="0"/>
          </a:p>
        </p:txBody>
      </p:sp>
      <p:sp>
        <p:nvSpPr>
          <p:cNvPr id="9" name="Turinio vietos rezervavimo ženklas 8"/>
          <p:cNvSpPr>
            <a:spLocks noGrp="1"/>
          </p:cNvSpPr>
          <p:nvPr>
            <p:ph sz="half" idx="1"/>
          </p:nvPr>
        </p:nvSpPr>
        <p:spPr>
          <a:xfrm>
            <a:off x="4094360" y="505610"/>
            <a:ext cx="2667898" cy="2485016"/>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marL="0" indent="0" algn="ctr">
              <a:buNone/>
            </a:pPr>
            <a:r>
              <a:rPr lang="lt-LT" sz="2000" dirty="0" smtClean="0"/>
              <a:t>SKAITANT</a:t>
            </a:r>
          </a:p>
          <a:p>
            <a:pPr marL="0" indent="0" algn="ctr">
              <a:buNone/>
            </a:pPr>
            <a:r>
              <a:rPr lang="lt-LT" sz="2000" dirty="0" smtClean="0"/>
              <a:t>Suprasti tekstą</a:t>
            </a:r>
            <a:endParaRPr lang="lt-LT" sz="2000" dirty="0"/>
          </a:p>
        </p:txBody>
      </p:sp>
      <p:sp>
        <p:nvSpPr>
          <p:cNvPr id="12" name="Turinio vietos rezervavimo ženklas 8"/>
          <p:cNvSpPr txBox="1">
            <a:spLocks/>
          </p:cNvSpPr>
          <p:nvPr/>
        </p:nvSpPr>
        <p:spPr>
          <a:xfrm>
            <a:off x="7575537" y="2025126"/>
            <a:ext cx="2506532" cy="2339789"/>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lt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lt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lt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lt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lt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lt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lt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lt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lt1"/>
                </a:solidFill>
                <a:effectLst/>
                <a:latin typeface="+mn-lt"/>
                <a:ea typeface="+mn-ea"/>
                <a:cs typeface="+mn-cs"/>
              </a:defRPr>
            </a:lvl9pPr>
          </a:lstStyle>
          <a:p>
            <a:pPr marL="0" indent="0" algn="ctr">
              <a:buFont typeface="Arial"/>
              <a:buNone/>
            </a:pPr>
            <a:r>
              <a:rPr lang="lt-LT" dirty="0" smtClean="0"/>
              <a:t>PO</a:t>
            </a:r>
          </a:p>
          <a:p>
            <a:pPr marL="0" indent="0" algn="ctr">
              <a:buFont typeface="Arial"/>
              <a:buNone/>
            </a:pPr>
            <a:r>
              <a:rPr lang="lt-LT" dirty="0" smtClean="0"/>
              <a:t>Informacijos apmąstymas, kritiškas vertinimas</a:t>
            </a:r>
            <a:endParaRPr lang="lt-LT" dirty="0"/>
          </a:p>
        </p:txBody>
      </p:sp>
      <p:sp>
        <p:nvSpPr>
          <p:cNvPr id="13" name="Turinio vietos rezervavimo ženklas 12"/>
          <p:cNvSpPr>
            <a:spLocks noGrp="1"/>
          </p:cNvSpPr>
          <p:nvPr>
            <p:ph sz="half" idx="2"/>
          </p:nvPr>
        </p:nvSpPr>
        <p:spPr/>
        <p:txBody>
          <a:bodyPr>
            <a:normAutofit/>
          </a:bodyPr>
          <a:lstStyle/>
          <a:p>
            <a:endParaRPr lang="lt-LT" dirty="0" smtClean="0"/>
          </a:p>
          <a:p>
            <a:endParaRPr lang="lt-LT" dirty="0" smtClean="0"/>
          </a:p>
          <a:p>
            <a:endParaRPr lang="lt-LT" dirty="0"/>
          </a:p>
        </p:txBody>
      </p:sp>
      <p:sp>
        <p:nvSpPr>
          <p:cNvPr id="14" name="Lenkta rodyklė aukštyn 13"/>
          <p:cNvSpPr/>
          <p:nvPr/>
        </p:nvSpPr>
        <p:spPr>
          <a:xfrm rot="19777838">
            <a:off x="3361764" y="2146131"/>
            <a:ext cx="813279" cy="441064"/>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solidFill>
                <a:schemeClr val="tx1"/>
              </a:solidFill>
            </a:endParaRPr>
          </a:p>
        </p:txBody>
      </p:sp>
      <p:sp>
        <p:nvSpPr>
          <p:cNvPr id="15" name="Lenkta rodyklė aukštyn 14"/>
          <p:cNvSpPr/>
          <p:nvPr/>
        </p:nvSpPr>
        <p:spPr>
          <a:xfrm rot="20684927">
            <a:off x="6860961" y="2106780"/>
            <a:ext cx="813279" cy="441064"/>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solidFill>
                <a:schemeClr val="tx1"/>
              </a:solidFill>
            </a:endParaRPr>
          </a:p>
        </p:txBody>
      </p:sp>
      <p:cxnSp>
        <p:nvCxnSpPr>
          <p:cNvPr id="18" name="Tiesioji rodyklės jungtis 17"/>
          <p:cNvCxnSpPr/>
          <p:nvPr/>
        </p:nvCxnSpPr>
        <p:spPr>
          <a:xfrm>
            <a:off x="3282010" y="3778640"/>
            <a:ext cx="1203659" cy="7611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Tiesioji rodyklės jungtis 19"/>
          <p:cNvCxnSpPr/>
          <p:nvPr/>
        </p:nvCxnSpPr>
        <p:spPr>
          <a:xfrm>
            <a:off x="5587252" y="3020023"/>
            <a:ext cx="50561" cy="9885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Tiesioji rodyklės jungtis 23"/>
          <p:cNvCxnSpPr/>
          <p:nvPr/>
        </p:nvCxnSpPr>
        <p:spPr>
          <a:xfrm flipH="1">
            <a:off x="6757689" y="3872753"/>
            <a:ext cx="1020091" cy="6669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Ovalas 26"/>
          <p:cNvSpPr/>
          <p:nvPr/>
        </p:nvSpPr>
        <p:spPr>
          <a:xfrm>
            <a:off x="4296065" y="4049882"/>
            <a:ext cx="2663598" cy="2394320"/>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sz="2000" dirty="0" smtClean="0"/>
              <a:t>REZULTATAS</a:t>
            </a:r>
          </a:p>
          <a:p>
            <a:pPr algn="ctr"/>
            <a:r>
              <a:rPr lang="lt-LT" sz="2400" dirty="0" smtClean="0"/>
              <a:t>Socialinio sąmoningumo ugdymas</a:t>
            </a:r>
            <a:endParaRPr lang="lt-LT" sz="2400" dirty="0"/>
          </a:p>
        </p:txBody>
      </p:sp>
    </p:spTree>
    <p:extLst>
      <p:ext uri="{BB962C8B-B14F-4D97-AF65-F5344CB8AC3E}">
        <p14:creationId xmlns:p14="http://schemas.microsoft.com/office/powerpoint/2010/main" val="34428401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a:xfrm>
            <a:off x="1295402" y="982132"/>
            <a:ext cx="9601196" cy="5042150"/>
          </a:xfrm>
        </p:spPr>
        <p:txBody>
          <a:bodyPr>
            <a:normAutofit fontScale="90000"/>
          </a:bodyPr>
          <a:lstStyle/>
          <a:p>
            <a:pPr algn="l"/>
            <a:r>
              <a:rPr lang="lt-LT" sz="2700" dirty="0" smtClean="0"/>
              <a:t/>
            </a:r>
            <a:br>
              <a:rPr lang="lt-LT" sz="2700" dirty="0" smtClean="0"/>
            </a:br>
            <a:r>
              <a:rPr lang="lt-LT" sz="2700" dirty="0" smtClean="0"/>
              <a:t/>
            </a:r>
            <a:br>
              <a:rPr lang="lt-LT" sz="2700" dirty="0" smtClean="0"/>
            </a:br>
            <a:r>
              <a:rPr lang="lt-LT" sz="2700" dirty="0"/>
              <a:t/>
            </a:r>
            <a:br>
              <a:rPr lang="lt-LT" sz="2700" dirty="0"/>
            </a:br>
            <a:r>
              <a:rPr lang="lt-LT" sz="2700" b="1" dirty="0" smtClean="0"/>
              <a:t>Svarbus, bet pamirštas socialinis ugdymas</a:t>
            </a:r>
            <a:r>
              <a:rPr lang="lt-LT" sz="2700" dirty="0" smtClean="0"/>
              <a:t/>
            </a:r>
            <a:br>
              <a:rPr lang="lt-LT" sz="2700" dirty="0" smtClean="0"/>
            </a:br>
            <a:r>
              <a:rPr lang="lt-LT" sz="2700" dirty="0" smtClean="0"/>
              <a:t>„Geras </a:t>
            </a:r>
            <a:r>
              <a:rPr lang="lt-LT" sz="2700" dirty="0"/>
              <a:t>ar blogas dalykas yra cukraus mokestis? Ar įmanoma išspręsti skurdo problemą? Ar turėtume atverti sienas imigrantams? Kaip kovoti su propaganda? Tai </a:t>
            </a:r>
            <a:r>
              <a:rPr lang="lt-LT" sz="2700" u="sng" dirty="0"/>
              <a:t>aštrios šių dienų temos</a:t>
            </a:r>
            <a:r>
              <a:rPr lang="lt-LT" sz="2700" dirty="0"/>
              <a:t>, jų įtraukimas į pamokas neabejotinai </a:t>
            </a:r>
            <a:r>
              <a:rPr lang="lt-LT" sz="2700" u="sng" dirty="0"/>
              <a:t>duotų teigiamų rezultatų ugdant socialiai </a:t>
            </a:r>
            <a:r>
              <a:rPr lang="lt-LT" sz="2700" u="sng" dirty="0" smtClean="0"/>
              <a:t>sąmoningus</a:t>
            </a:r>
            <a:r>
              <a:rPr lang="lt-LT" sz="2700" dirty="0" smtClean="0"/>
              <a:t>, </a:t>
            </a:r>
            <a:r>
              <a:rPr lang="lt-LT" sz="2700" dirty="0"/>
              <a:t>savo nuomonę turinčius ir </a:t>
            </a:r>
            <a:r>
              <a:rPr lang="lt-LT" sz="2700" dirty="0" smtClean="0"/>
              <a:t>ją argumentuoti </a:t>
            </a:r>
            <a:r>
              <a:rPr lang="lt-LT" sz="2700" dirty="0"/>
              <a:t>galinčius </a:t>
            </a:r>
            <a:r>
              <a:rPr lang="lt-LT" sz="2700" dirty="0" smtClean="0"/>
              <a:t>piliečius. &lt;...&gt; Svarbu </a:t>
            </a:r>
            <a:r>
              <a:rPr lang="lt-LT" sz="2700" dirty="0"/>
              <a:t>pabrėžti, kad dažniausiai </a:t>
            </a:r>
            <a:r>
              <a:rPr lang="lt-LT" sz="2700" u="sng" dirty="0"/>
              <a:t>socialiniai klausimai neturi vieno teisingo </a:t>
            </a:r>
            <a:r>
              <a:rPr lang="lt-LT" sz="2700" dirty="0"/>
              <a:t>ir visais atvejais tinkamo </a:t>
            </a:r>
            <a:r>
              <a:rPr lang="lt-LT" sz="2700" u="sng" dirty="0"/>
              <a:t>atsakymo</a:t>
            </a:r>
            <a:r>
              <a:rPr lang="lt-LT" sz="2700" dirty="0"/>
              <a:t>. </a:t>
            </a:r>
            <a:r>
              <a:rPr lang="lt-LT" sz="2700" u="sng" dirty="0"/>
              <a:t>Viskas priklauso nuo argumentų</a:t>
            </a:r>
            <a:r>
              <a:rPr lang="lt-LT" sz="2700" dirty="0"/>
              <a:t>. Skirtingų nuomonių interpretacija, teorijų kvestionavimas, diskusija, priežasčių ir padarinių nagrinėjimas </a:t>
            </a:r>
            <a:r>
              <a:rPr lang="lt-LT" sz="2700" u="sng" dirty="0"/>
              <a:t>provokuoja </a:t>
            </a:r>
            <a:r>
              <a:rPr lang="lt-LT" sz="2700" u="sng" dirty="0" smtClean="0"/>
              <a:t>kritinį mąstymą</a:t>
            </a:r>
            <a:r>
              <a:rPr lang="lt-LT" sz="2700" u="sng" dirty="0"/>
              <a:t>, kuris ir yra socialinio sąmoningumo pagrindas</a:t>
            </a:r>
            <a:r>
              <a:rPr lang="lt-LT" sz="2700" dirty="0" smtClean="0"/>
              <a:t>. &lt;...&gt; </a:t>
            </a:r>
            <a:r>
              <a:rPr lang="lt-LT" sz="2400" dirty="0"/>
              <a:t>Socialinėms problemoms </a:t>
            </a:r>
            <a:r>
              <a:rPr lang="lt-LT" sz="2400" u="sng" dirty="0"/>
              <a:t>svarbu</a:t>
            </a:r>
            <a:r>
              <a:rPr lang="lt-LT" sz="2400" dirty="0"/>
              <a:t>s ne tik loginis mąstymas, bet ir </a:t>
            </a:r>
            <a:r>
              <a:rPr lang="lt-LT" sz="2400" u="sng" dirty="0"/>
              <a:t>vertybės</a:t>
            </a:r>
            <a:r>
              <a:rPr lang="lt-LT" sz="2400" dirty="0"/>
              <a:t>. </a:t>
            </a:r>
            <a:br>
              <a:rPr lang="lt-LT" sz="2400" dirty="0"/>
            </a:br>
            <a:r>
              <a:rPr lang="lt-LT" sz="2400" dirty="0"/>
              <a:t/>
            </a:r>
            <a:br>
              <a:rPr lang="lt-LT" sz="2400" dirty="0"/>
            </a:br>
            <a:r>
              <a:rPr lang="lt-LT" sz="2000" dirty="0" smtClean="0"/>
              <a:t>Marija  Vyšniauskaitė, Lietuvos Laisvosios rinkos institutas</a:t>
            </a:r>
            <a:r>
              <a:rPr lang="lt-LT" dirty="0"/>
              <a:t/>
            </a:r>
            <a:br>
              <a:rPr lang="lt-LT" dirty="0"/>
            </a:br>
            <a:r>
              <a:rPr lang="lt-LT" sz="2000" dirty="0"/>
              <a:t>Daugiau skaitykite</a:t>
            </a:r>
            <a:r>
              <a:rPr lang="lt-LT" sz="2000" dirty="0" smtClean="0"/>
              <a:t>: </a:t>
            </a:r>
            <a:r>
              <a:rPr lang="lt-LT" sz="2000" dirty="0" smtClean="0">
                <a:hlinkClick r:id="rId2"/>
              </a:rPr>
              <a:t>http</a:t>
            </a:r>
            <a:r>
              <a:rPr lang="lt-LT" sz="2000" dirty="0">
                <a:hlinkClick r:id="rId2"/>
              </a:rPr>
              <a:t>://</a:t>
            </a:r>
            <a:r>
              <a:rPr lang="lt-LT" sz="2000" dirty="0" smtClean="0">
                <a:hlinkClick r:id="rId2"/>
              </a:rPr>
              <a:t>lzinios.lt/lzinios/Sveikata/svarbus-bet-pamirstas-socialinis-ugdymas/249154</a:t>
            </a:r>
            <a:r>
              <a:rPr lang="lt-LT" sz="2000" dirty="0" smtClean="0"/>
              <a:t> </a:t>
            </a:r>
            <a:br>
              <a:rPr lang="lt-LT" sz="2000" dirty="0" smtClean="0"/>
            </a:br>
            <a:r>
              <a:rPr lang="lt-LT" dirty="0"/>
              <a:t/>
            </a:r>
            <a:br>
              <a:rPr lang="lt-LT" dirty="0"/>
            </a:br>
            <a:endParaRPr lang="lt-LT" dirty="0"/>
          </a:p>
        </p:txBody>
      </p:sp>
    </p:spTree>
    <p:extLst>
      <p:ext uri="{BB962C8B-B14F-4D97-AF65-F5344CB8AC3E}">
        <p14:creationId xmlns:p14="http://schemas.microsoft.com/office/powerpoint/2010/main" val="3219829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a:xfrm>
            <a:off x="822066" y="3076686"/>
            <a:ext cx="9601196" cy="3377903"/>
          </a:xfrm>
        </p:spPr>
        <p:txBody>
          <a:bodyPr>
            <a:normAutofit fontScale="90000"/>
          </a:bodyPr>
          <a:lstStyle/>
          <a:p>
            <a:pPr algn="l"/>
            <a:r>
              <a:rPr lang="lt-LT" dirty="0">
                <a:hlinkClick r:id="rId2"/>
              </a:rPr>
              <a:t/>
            </a:r>
            <a:br>
              <a:rPr lang="lt-LT" dirty="0">
                <a:hlinkClick r:id="rId2"/>
              </a:rPr>
            </a:br>
            <a:r>
              <a:rPr lang="lt-LT" sz="3100" dirty="0" smtClean="0"/>
              <a:t>Kaip rengiama naujiena?</a:t>
            </a:r>
            <a:br>
              <a:rPr lang="lt-LT" sz="3100" dirty="0" smtClean="0"/>
            </a:br>
            <a:r>
              <a:rPr lang="lt-LT" sz="3100" dirty="0" smtClean="0"/>
              <a:t>Kaip kritiškai skaityti naujieną?</a:t>
            </a:r>
            <a:br>
              <a:rPr lang="lt-LT" sz="3100" dirty="0" smtClean="0"/>
            </a:br>
            <a:r>
              <a:rPr lang="lt-LT" sz="3100" dirty="0" smtClean="0"/>
              <a:t>Medijų teksto analizė</a:t>
            </a:r>
            <a:br>
              <a:rPr lang="lt-LT" sz="3100" dirty="0" smtClean="0"/>
            </a:br>
            <a:r>
              <a:rPr lang="lt-LT" sz="3100" dirty="0" smtClean="0"/>
              <a:t>Kinas ir ideologija</a:t>
            </a:r>
            <a:br>
              <a:rPr lang="lt-LT" sz="3100" dirty="0" smtClean="0"/>
            </a:br>
            <a:r>
              <a:rPr lang="lt-LT" sz="3100" dirty="0" smtClean="0"/>
              <a:t>Propaganda: kur slypi realybė?</a:t>
            </a:r>
            <a:br>
              <a:rPr lang="lt-LT" sz="3100" dirty="0" smtClean="0"/>
            </a:br>
            <a:r>
              <a:rPr lang="lt-LT" sz="3100" dirty="0" smtClean="0"/>
              <a:t>Nacionalinis tapatumas ir Lietuvos įvaizdis medijose</a:t>
            </a:r>
            <a:r>
              <a:rPr lang="lt-LT" sz="3100" dirty="0"/>
              <a:t/>
            </a:r>
            <a:br>
              <a:rPr lang="lt-LT" sz="3100" dirty="0"/>
            </a:br>
            <a:r>
              <a:rPr lang="lt-LT" sz="3600" dirty="0" smtClean="0"/>
              <a:t>													</a:t>
            </a:r>
            <a:r>
              <a:rPr lang="lt-LT" sz="2000" dirty="0" smtClean="0"/>
              <a:t>Šaltinis: </a:t>
            </a:r>
            <a:r>
              <a:rPr lang="lt-LT" sz="2000" dirty="0" smtClean="0">
                <a:hlinkClick r:id="rId3"/>
              </a:rPr>
              <a:t>https://sodas.ugdome.lt/</a:t>
            </a:r>
            <a:r>
              <a:rPr lang="lt-LT" dirty="0" smtClean="0">
                <a:solidFill>
                  <a:srgbClr val="00B0F0"/>
                </a:solidFill>
              </a:rPr>
              <a:t/>
            </a:r>
            <a:br>
              <a:rPr lang="lt-LT" dirty="0" smtClean="0">
                <a:solidFill>
                  <a:srgbClr val="00B0F0"/>
                </a:solidFill>
              </a:rPr>
            </a:br>
            <a:endParaRPr lang="lt-LT" dirty="0">
              <a:solidFill>
                <a:srgbClr val="00B0F0"/>
              </a:solidFill>
            </a:endParaRPr>
          </a:p>
        </p:txBody>
      </p:sp>
      <p:pic>
        <p:nvPicPr>
          <p:cNvPr id="4" name="Turinio vietos rezervavimo ženklas 3"/>
          <p:cNvPicPr>
            <a:picLocks noGrp="1" noChangeAspect="1"/>
          </p:cNvPicPr>
          <p:nvPr>
            <p:ph idx="1"/>
          </p:nvPr>
        </p:nvPicPr>
        <p:blipFill rotWithShape="1">
          <a:blip r:embed="rId4"/>
          <a:srcRect l="34638" t="39767" r="11201" b="33761"/>
          <a:stretch/>
        </p:blipFill>
        <p:spPr>
          <a:xfrm>
            <a:off x="492829" y="473335"/>
            <a:ext cx="8522081" cy="2603351"/>
          </a:xfrm>
          <a:prstGeom prst="rect">
            <a:avLst/>
          </a:prstGeom>
        </p:spPr>
      </p:pic>
      <p:pic>
        <p:nvPicPr>
          <p:cNvPr id="6" name="Paveikslėlis 5"/>
          <p:cNvPicPr/>
          <p:nvPr/>
        </p:nvPicPr>
        <p:blipFill rotWithShape="1">
          <a:blip r:embed="rId5"/>
          <a:srcRect l="10436" t="41129" r="65392" b="17913"/>
          <a:stretch/>
        </p:blipFill>
        <p:spPr bwMode="auto">
          <a:xfrm>
            <a:off x="8283388" y="2614108"/>
            <a:ext cx="3098203" cy="3065929"/>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4175150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urinio vietos rezervavimo ženklas 2"/>
          <p:cNvSpPr>
            <a:spLocks noGrp="1"/>
          </p:cNvSpPr>
          <p:nvPr>
            <p:ph idx="1"/>
          </p:nvPr>
        </p:nvSpPr>
        <p:spPr/>
        <p:txBody>
          <a:bodyPr/>
          <a:lstStyle/>
          <a:p>
            <a:pPr marL="0" indent="0">
              <a:buNone/>
            </a:pPr>
            <a:r>
              <a:rPr lang="lt-LT" dirty="0"/>
              <a:t>V. Jonynienė, N. </a:t>
            </a:r>
            <a:r>
              <a:rPr lang="lt-LT" dirty="0" err="1"/>
              <a:t>Kasparavičienė</a:t>
            </a:r>
            <a:r>
              <a:rPr lang="lt-LT" dirty="0"/>
              <a:t> ir kt. 3-4 KLASIŲ MOKINIŲ SKAITYMO GEBĖJIMŲ UGDYMAS LIETUVIŲ KALBOS METODINĖ PRIEMONĖ, 2015</a:t>
            </a:r>
          </a:p>
          <a:p>
            <a:pPr marL="0" indent="0">
              <a:buNone/>
            </a:pPr>
            <a:r>
              <a:rPr lang="lt-LT" dirty="0">
                <a:hlinkClick r:id="rId2"/>
              </a:rPr>
              <a:t>http://www.upc.smm.lt/naujienos/pradinis/priemone/Metodine-priemone.pdf</a:t>
            </a:r>
            <a:r>
              <a:rPr lang="lt-LT" dirty="0"/>
              <a:t/>
            </a:r>
            <a:br>
              <a:rPr lang="lt-LT" dirty="0"/>
            </a:br>
            <a:endParaRPr lang="lt-LT" dirty="0"/>
          </a:p>
        </p:txBody>
      </p:sp>
    </p:spTree>
    <p:extLst>
      <p:ext uri="{BB962C8B-B14F-4D97-AF65-F5344CB8AC3E}">
        <p14:creationId xmlns:p14="http://schemas.microsoft.com/office/powerpoint/2010/main" val="15740452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dirty="0" smtClean="0"/>
              <a:t>Vertinimas</a:t>
            </a:r>
            <a:endParaRPr lang="lt-LT" dirty="0"/>
          </a:p>
        </p:txBody>
      </p:sp>
      <p:sp>
        <p:nvSpPr>
          <p:cNvPr id="3" name="Turinio vietos rezervavimo ženklas 2"/>
          <p:cNvSpPr>
            <a:spLocks noGrp="1"/>
          </p:cNvSpPr>
          <p:nvPr>
            <p:ph idx="1"/>
          </p:nvPr>
        </p:nvSpPr>
        <p:spPr/>
        <p:txBody>
          <a:bodyPr/>
          <a:lstStyle/>
          <a:p>
            <a:pPr marL="0" indent="0">
              <a:buNone/>
            </a:pPr>
            <a:r>
              <a:rPr lang="lt-LT" dirty="0" smtClean="0"/>
              <a:t>Vertinama, kaip sekėsi taikyti strategiją (mokytojo stebėjimas, mokinių įsivertinimas, aptarimas, kai sekėsi taikyti </a:t>
            </a:r>
            <a:r>
              <a:rPr lang="lt-LT" dirty="0"/>
              <a:t>strategiją</a:t>
            </a:r>
            <a:r>
              <a:rPr lang="lt-LT" dirty="0" smtClean="0"/>
              <a:t>);</a:t>
            </a:r>
          </a:p>
          <a:p>
            <a:pPr marL="0" indent="0">
              <a:buNone/>
            </a:pPr>
            <a:r>
              <a:rPr lang="lt-LT" dirty="0" smtClean="0"/>
              <a:t>Stebėti ir mokytis vieniems iš kitų taikyti strategijas;</a:t>
            </a:r>
          </a:p>
          <a:p>
            <a:pPr marL="0" indent="0">
              <a:buNone/>
            </a:pPr>
            <a:r>
              <a:rPr lang="lt-LT" dirty="0" smtClean="0"/>
              <a:t>Kaip sekėsi parinkti tinkamą strategiją tekstui?</a:t>
            </a:r>
          </a:p>
          <a:p>
            <a:pPr marL="0" indent="0">
              <a:buNone/>
            </a:pPr>
            <a:r>
              <a:rPr lang="lt-LT" dirty="0" smtClean="0"/>
              <a:t>Ar gerai supratai tekstą?</a:t>
            </a:r>
          </a:p>
        </p:txBody>
      </p:sp>
    </p:spTree>
    <p:extLst>
      <p:ext uri="{BB962C8B-B14F-4D97-AF65-F5344CB8AC3E}">
        <p14:creationId xmlns:p14="http://schemas.microsoft.com/office/powerpoint/2010/main" val="13099371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aveikslėlis 1" descr="boy-reading-outline-m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38739" y="2420938"/>
            <a:ext cx="1838325"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Debesėlio formos paaiškinimas 4"/>
          <p:cNvSpPr/>
          <p:nvPr/>
        </p:nvSpPr>
        <p:spPr>
          <a:xfrm>
            <a:off x="2855913" y="631825"/>
            <a:ext cx="2997200" cy="1435100"/>
          </a:xfrm>
          <a:prstGeom prst="cloudCallout">
            <a:avLst>
              <a:gd name="adj1" fmla="val 47182"/>
              <a:gd name="adj2" fmla="val 65103"/>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15000"/>
              </a:lnSpc>
              <a:spcAft>
                <a:spcPts val="1000"/>
              </a:spcAft>
              <a:defRPr/>
            </a:pPr>
            <a:r>
              <a:rPr lang="lt-LT" sz="1600" dirty="0">
                <a:solidFill>
                  <a:srgbClr val="0D0D0D"/>
                </a:solidFill>
                <a:ea typeface="Calibri"/>
                <a:cs typeface="Times New Roman"/>
              </a:rPr>
              <a:t>Iš pavadinimo, iliustracijų ir kt. bandau numatyti, apie ką tekstas.</a:t>
            </a:r>
            <a:endParaRPr lang="lt-LT" sz="1600" dirty="0">
              <a:ea typeface="Calibri"/>
              <a:cs typeface="Times New Roman"/>
            </a:endParaRPr>
          </a:p>
        </p:txBody>
      </p:sp>
      <p:sp>
        <p:nvSpPr>
          <p:cNvPr id="6148" name="Debesėlio formos paaiškinimas 5"/>
          <p:cNvSpPr>
            <a:spLocks noChangeArrowheads="1"/>
          </p:cNvSpPr>
          <p:nvPr/>
        </p:nvSpPr>
        <p:spPr bwMode="auto">
          <a:xfrm>
            <a:off x="5138739" y="5294314"/>
            <a:ext cx="3138487" cy="1374775"/>
          </a:xfrm>
          <a:prstGeom prst="cloudCallout">
            <a:avLst>
              <a:gd name="adj1" fmla="val -16681"/>
              <a:gd name="adj2" fmla="val -98190"/>
            </a:avLst>
          </a:prstGeom>
          <a:solidFill>
            <a:srgbClr val="CCCCFF"/>
          </a:solidFill>
          <a:ln w="25400" algn="ctr">
            <a:solidFill>
              <a:srgbClr val="385D8A"/>
            </a:solidFill>
            <a:round/>
            <a:headEnd/>
            <a:tailEnd/>
          </a:ln>
        </p:spPr>
        <p:txBody>
          <a:bodyPr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lnSpc>
                <a:spcPct val="115000"/>
              </a:lnSpc>
              <a:spcBef>
                <a:spcPct val="0"/>
              </a:spcBef>
              <a:spcAft>
                <a:spcPts val="1000"/>
              </a:spcAft>
              <a:buNone/>
            </a:pPr>
            <a:r>
              <a:rPr lang="lt-LT" altLang="lt-LT" sz="1600" dirty="0">
                <a:solidFill>
                  <a:srgbClr val="0D0D0D"/>
                </a:solidFill>
                <a:ea typeface="Calibri" pitchFamily="34" charset="0"/>
                <a:cs typeface="Times New Roman" pitchFamily="18" charset="0"/>
              </a:rPr>
              <a:t>Galvoju apie teksto visumą ir susidarau savo nuomonę.</a:t>
            </a:r>
            <a:endParaRPr lang="lt-LT" altLang="lt-LT" sz="1600" dirty="0">
              <a:ea typeface="Calibri" pitchFamily="34" charset="0"/>
              <a:cs typeface="Times New Roman" pitchFamily="18" charset="0"/>
            </a:endParaRPr>
          </a:p>
        </p:txBody>
      </p:sp>
      <p:sp>
        <p:nvSpPr>
          <p:cNvPr id="6149" name="Debesėlio formos paaiškinimas 6"/>
          <p:cNvSpPr>
            <a:spLocks noChangeArrowheads="1"/>
          </p:cNvSpPr>
          <p:nvPr/>
        </p:nvSpPr>
        <p:spPr bwMode="auto">
          <a:xfrm>
            <a:off x="7531101" y="3573463"/>
            <a:ext cx="2957513" cy="1871662"/>
          </a:xfrm>
          <a:prstGeom prst="cloudCallout">
            <a:avLst>
              <a:gd name="adj1" fmla="val -57523"/>
              <a:gd name="adj2" fmla="val -40426"/>
            </a:avLst>
          </a:prstGeom>
          <a:solidFill>
            <a:srgbClr val="E19BFD"/>
          </a:solidFill>
          <a:ln w="25400" algn="ctr">
            <a:solidFill>
              <a:srgbClr val="385D8A"/>
            </a:solidFill>
            <a:round/>
            <a:headEnd/>
            <a:tailEnd/>
          </a:ln>
        </p:spPr>
        <p:txBody>
          <a:bodyPr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lnSpc>
                <a:spcPct val="115000"/>
              </a:lnSpc>
              <a:spcBef>
                <a:spcPct val="0"/>
              </a:spcBef>
              <a:spcAft>
                <a:spcPts val="1000"/>
              </a:spcAft>
              <a:buNone/>
            </a:pPr>
            <a:r>
              <a:rPr lang="lt-LT" altLang="lt-LT" sz="1600" dirty="0">
                <a:solidFill>
                  <a:srgbClr val="0D0D0D"/>
                </a:solidFill>
                <a:ea typeface="Calibri" pitchFamily="34" charset="0"/>
                <a:cs typeface="Times New Roman" pitchFamily="18" charset="0"/>
              </a:rPr>
              <a:t>Suvokiu autoriaus tikslus, pagrindinę idėją, randu tai patvirtinančias detales. </a:t>
            </a:r>
            <a:endParaRPr lang="lt-LT" altLang="lt-LT" sz="1600" dirty="0">
              <a:ea typeface="Calibri" pitchFamily="34" charset="0"/>
              <a:cs typeface="Times New Roman" pitchFamily="18" charset="0"/>
            </a:endParaRPr>
          </a:p>
        </p:txBody>
      </p:sp>
      <p:sp>
        <p:nvSpPr>
          <p:cNvPr id="6150" name="Debesėlio formos paaiškinimas 7"/>
          <p:cNvSpPr>
            <a:spLocks noChangeArrowheads="1"/>
          </p:cNvSpPr>
          <p:nvPr/>
        </p:nvSpPr>
        <p:spPr bwMode="auto">
          <a:xfrm>
            <a:off x="7727951" y="1916114"/>
            <a:ext cx="2760663" cy="1285875"/>
          </a:xfrm>
          <a:prstGeom prst="cloudCallout">
            <a:avLst>
              <a:gd name="adj1" fmla="val -67667"/>
              <a:gd name="adj2" fmla="val 56500"/>
            </a:avLst>
          </a:prstGeom>
          <a:solidFill>
            <a:srgbClr val="66FFFF"/>
          </a:solidFill>
          <a:ln w="25400" algn="ctr">
            <a:solidFill>
              <a:srgbClr val="385D8A"/>
            </a:solidFill>
            <a:round/>
            <a:headEnd/>
            <a:tailEnd/>
          </a:ln>
        </p:spPr>
        <p:txBody>
          <a:bodyPr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lnSpc>
                <a:spcPct val="115000"/>
              </a:lnSpc>
              <a:spcBef>
                <a:spcPct val="0"/>
              </a:spcBef>
              <a:spcAft>
                <a:spcPts val="1000"/>
              </a:spcAft>
              <a:buNone/>
            </a:pPr>
            <a:r>
              <a:rPr lang="lt-LT" altLang="lt-LT" sz="1600" dirty="0">
                <a:solidFill>
                  <a:srgbClr val="0D0D0D"/>
                </a:solidFill>
                <a:ea typeface="Calibri" pitchFamily="34" charset="0"/>
                <a:cs typeface="Times New Roman" pitchFamily="18" charset="0"/>
              </a:rPr>
              <a:t>Sieju tekstą su tuo, ką jau žinau.</a:t>
            </a:r>
            <a:endParaRPr lang="lt-LT" altLang="lt-LT" sz="1600" dirty="0">
              <a:ea typeface="Calibri" pitchFamily="34" charset="0"/>
              <a:cs typeface="Times New Roman" pitchFamily="18" charset="0"/>
            </a:endParaRPr>
          </a:p>
        </p:txBody>
      </p:sp>
      <p:sp>
        <p:nvSpPr>
          <p:cNvPr id="6151" name="Debesėlio formos paaiškinimas 8"/>
          <p:cNvSpPr>
            <a:spLocks noChangeArrowheads="1"/>
          </p:cNvSpPr>
          <p:nvPr/>
        </p:nvSpPr>
        <p:spPr bwMode="auto">
          <a:xfrm>
            <a:off x="6248400" y="781051"/>
            <a:ext cx="2565400" cy="1135063"/>
          </a:xfrm>
          <a:prstGeom prst="cloudCallout">
            <a:avLst>
              <a:gd name="adj1" fmla="val -19898"/>
              <a:gd name="adj2" fmla="val 87255"/>
            </a:avLst>
          </a:prstGeom>
          <a:solidFill>
            <a:srgbClr val="99FF33"/>
          </a:solidFill>
          <a:ln w="25400" algn="ctr">
            <a:solidFill>
              <a:srgbClr val="385D8A"/>
            </a:solidFill>
            <a:round/>
            <a:headEnd/>
            <a:tailEnd/>
          </a:ln>
        </p:spPr>
        <p:txBody>
          <a:bodyPr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lnSpc>
                <a:spcPct val="115000"/>
              </a:lnSpc>
              <a:spcBef>
                <a:spcPct val="0"/>
              </a:spcBef>
              <a:spcAft>
                <a:spcPts val="1000"/>
              </a:spcAft>
              <a:buNone/>
            </a:pPr>
            <a:r>
              <a:rPr lang="lt-LT" altLang="lt-LT" sz="1600" dirty="0">
                <a:solidFill>
                  <a:srgbClr val="0D0D0D"/>
                </a:solidFill>
                <a:ea typeface="Calibri" pitchFamily="34" charset="0"/>
                <a:cs typeface="Times New Roman" pitchFamily="18" charset="0"/>
              </a:rPr>
              <a:t>Įsivaizduoju įvykius, veikėjus.</a:t>
            </a:r>
            <a:endParaRPr lang="lt-LT" altLang="lt-LT" sz="1600" dirty="0">
              <a:ea typeface="Calibri" pitchFamily="34" charset="0"/>
              <a:cs typeface="Times New Roman" pitchFamily="18" charset="0"/>
            </a:endParaRPr>
          </a:p>
        </p:txBody>
      </p:sp>
      <p:sp>
        <p:nvSpPr>
          <p:cNvPr id="6152" name="Debesėlio formos paaiškinimas 9"/>
          <p:cNvSpPr>
            <a:spLocks noChangeArrowheads="1"/>
          </p:cNvSpPr>
          <p:nvPr/>
        </p:nvSpPr>
        <p:spPr bwMode="auto">
          <a:xfrm>
            <a:off x="1874838" y="2133600"/>
            <a:ext cx="2781300" cy="1727200"/>
          </a:xfrm>
          <a:prstGeom prst="cloudCallout">
            <a:avLst>
              <a:gd name="adj1" fmla="val 69616"/>
              <a:gd name="adj2" fmla="val 41028"/>
            </a:avLst>
          </a:prstGeom>
          <a:solidFill>
            <a:srgbClr val="FFABAB"/>
          </a:solidFill>
          <a:ln w="25400" algn="ctr">
            <a:solidFill>
              <a:srgbClr val="385D8A"/>
            </a:solidFill>
            <a:round/>
            <a:headEnd/>
            <a:tailEnd/>
          </a:ln>
        </p:spPr>
        <p:txBody>
          <a:bodyPr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lnSpc>
                <a:spcPct val="115000"/>
              </a:lnSpc>
              <a:spcBef>
                <a:spcPct val="0"/>
              </a:spcBef>
              <a:spcAft>
                <a:spcPts val="1000"/>
              </a:spcAft>
              <a:buNone/>
            </a:pPr>
            <a:r>
              <a:rPr lang="lt-LT" altLang="lt-LT" sz="1600" dirty="0">
                <a:solidFill>
                  <a:srgbClr val="0D0D0D"/>
                </a:solidFill>
                <a:ea typeface="Calibri" pitchFamily="34" charset="0"/>
                <a:cs typeface="Times New Roman" pitchFamily="18" charset="0"/>
              </a:rPr>
              <a:t>Stabteliu ir pamąstau, ar suprantu prasmę. Jei reikia, skaitau dar kartą.</a:t>
            </a:r>
            <a:endParaRPr lang="lt-LT" altLang="lt-LT" sz="1600" dirty="0">
              <a:ea typeface="Calibri" pitchFamily="34" charset="0"/>
              <a:cs typeface="Times New Roman" pitchFamily="18" charset="0"/>
            </a:endParaRPr>
          </a:p>
        </p:txBody>
      </p:sp>
      <p:sp>
        <p:nvSpPr>
          <p:cNvPr id="6153" name="Debesėlio formos paaiškinimas 10"/>
          <p:cNvSpPr>
            <a:spLocks noChangeArrowheads="1"/>
          </p:cNvSpPr>
          <p:nvPr/>
        </p:nvSpPr>
        <p:spPr bwMode="auto">
          <a:xfrm>
            <a:off x="1992314" y="4402138"/>
            <a:ext cx="3024187" cy="1579562"/>
          </a:xfrm>
          <a:prstGeom prst="cloudCallout">
            <a:avLst>
              <a:gd name="adj1" fmla="val 59806"/>
              <a:gd name="adj2" fmla="val -55148"/>
            </a:avLst>
          </a:prstGeom>
          <a:solidFill>
            <a:srgbClr val="FFCC00"/>
          </a:solidFill>
          <a:ln w="25400" algn="ctr">
            <a:solidFill>
              <a:srgbClr val="385D8A"/>
            </a:solidFill>
            <a:round/>
            <a:headEnd/>
            <a:tailEnd/>
          </a:ln>
        </p:spPr>
        <p:txBody>
          <a:bodyPr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lnSpc>
                <a:spcPct val="115000"/>
              </a:lnSpc>
              <a:spcBef>
                <a:spcPct val="0"/>
              </a:spcBef>
              <a:spcAft>
                <a:spcPts val="1000"/>
              </a:spcAft>
              <a:buNone/>
            </a:pPr>
            <a:r>
              <a:rPr lang="lt-LT" altLang="lt-LT" sz="1600" dirty="0">
                <a:solidFill>
                  <a:srgbClr val="0D0D0D"/>
                </a:solidFill>
                <a:ea typeface="Calibri" pitchFamily="34" charset="0"/>
                <a:cs typeface="Times New Roman" pitchFamily="18" charset="0"/>
              </a:rPr>
              <a:t>Pasitikrinu savo supratimą: klausiu, ieškau žodynuose, žinynuose.</a:t>
            </a:r>
            <a:endParaRPr lang="lt-LT" altLang="lt-LT" sz="1600" dirty="0">
              <a:ea typeface="Calibri" pitchFamily="34" charset="0"/>
              <a:cs typeface="Times New Roman" pitchFamily="18" charset="0"/>
            </a:endParaRPr>
          </a:p>
        </p:txBody>
      </p:sp>
      <p:sp>
        <p:nvSpPr>
          <p:cNvPr id="6154" name="Rectangle 9"/>
          <p:cNvSpPr>
            <a:spLocks noChangeArrowheads="1"/>
          </p:cNvSpPr>
          <p:nvPr/>
        </p:nvSpPr>
        <p:spPr bwMode="auto">
          <a:xfrm>
            <a:off x="3744914" y="-19109"/>
            <a:ext cx="4238917" cy="800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lt-LT" altLang="lt-LT" sz="2800" b="1" dirty="0">
                <a:solidFill>
                  <a:schemeClr val="tx2"/>
                </a:solidFill>
                <a:ea typeface="Calibri" pitchFamily="34" charset="0"/>
                <a:cs typeface="Times New Roman" pitchFamily="18" charset="0"/>
              </a:rPr>
              <a:t>Aš esu sumanus skaitytojas</a:t>
            </a:r>
            <a:endParaRPr lang="lt-LT" altLang="lt-LT" sz="2800" dirty="0">
              <a:solidFill>
                <a:schemeClr val="tx2"/>
              </a:solidFill>
              <a:latin typeface="Arial" pitchFamily="34" charset="0"/>
              <a:ea typeface="Calibri" pitchFamily="34" charset="0"/>
            </a:endParaRPr>
          </a:p>
          <a:p>
            <a:pPr>
              <a:spcBef>
                <a:spcPct val="0"/>
              </a:spcBef>
              <a:buFontTx/>
              <a:buNone/>
            </a:pPr>
            <a:endParaRPr lang="lt-LT" altLang="lt-LT" sz="1800" dirty="0">
              <a:latin typeface="Arial" pitchFamily="34" charset="0"/>
              <a:ea typeface="Calibri" pitchFamily="34" charset="0"/>
            </a:endParaRPr>
          </a:p>
        </p:txBody>
      </p:sp>
      <p:sp>
        <p:nvSpPr>
          <p:cNvPr id="6155" name="Rectangle 13"/>
          <p:cNvSpPr>
            <a:spLocks noChangeArrowheads="1"/>
          </p:cNvSpPr>
          <p:nvPr/>
        </p:nvSpPr>
        <p:spPr bwMode="auto">
          <a:xfrm>
            <a:off x="1676401" y="445785"/>
            <a:ext cx="184731"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lt-LT" altLang="lt-LT" sz="900">
                <a:latin typeface="Arial" pitchFamily="34" charset="0"/>
              </a:rPr>
              <a:t/>
            </a:r>
            <a:br>
              <a:rPr lang="lt-LT" altLang="lt-LT" sz="900">
                <a:latin typeface="Arial" pitchFamily="34" charset="0"/>
              </a:rPr>
            </a:br>
            <a:endParaRPr lang="lt-LT" altLang="lt-LT" sz="1800">
              <a:latin typeface="Arial" pitchFamily="34" charset="0"/>
            </a:endParaRPr>
          </a:p>
          <a:p>
            <a:pPr>
              <a:spcBef>
                <a:spcPct val="0"/>
              </a:spcBef>
              <a:buFontTx/>
              <a:buNone/>
            </a:pPr>
            <a:endParaRPr lang="lt-LT" altLang="lt-LT" sz="1800">
              <a:latin typeface="Arial" pitchFamily="34" charset="0"/>
            </a:endParaRPr>
          </a:p>
        </p:txBody>
      </p:sp>
      <p:sp>
        <p:nvSpPr>
          <p:cNvPr id="6156" name="Rectangle 17"/>
          <p:cNvSpPr>
            <a:spLocks noChangeArrowheads="1"/>
          </p:cNvSpPr>
          <p:nvPr/>
        </p:nvSpPr>
        <p:spPr bwMode="auto">
          <a:xfrm>
            <a:off x="1676401" y="8821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lt-LT" altLang="lt-LT" sz="1800"/>
          </a:p>
        </p:txBody>
      </p:sp>
      <p:sp>
        <p:nvSpPr>
          <p:cNvPr id="6157" name="Rectangle 18"/>
          <p:cNvSpPr>
            <a:spLocks noChangeArrowheads="1"/>
          </p:cNvSpPr>
          <p:nvPr/>
        </p:nvSpPr>
        <p:spPr bwMode="auto">
          <a:xfrm>
            <a:off x="1676401" y="2794086"/>
            <a:ext cx="184731"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lt-LT" altLang="lt-LT" sz="900">
              <a:latin typeface="Arial" pitchFamily="34" charset="0"/>
            </a:endParaRPr>
          </a:p>
          <a:p>
            <a:pPr>
              <a:spcBef>
                <a:spcPct val="0"/>
              </a:spcBef>
              <a:buFontTx/>
              <a:buNone/>
            </a:pPr>
            <a:endParaRPr lang="lt-LT" altLang="lt-LT" sz="1800">
              <a:latin typeface="Arial" pitchFamily="34" charset="0"/>
            </a:endParaRPr>
          </a:p>
        </p:txBody>
      </p:sp>
    </p:spTree>
    <p:extLst>
      <p:ext uri="{BB962C8B-B14F-4D97-AF65-F5344CB8AC3E}">
        <p14:creationId xmlns:p14="http://schemas.microsoft.com/office/powerpoint/2010/main" val="1651262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15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15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15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14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14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1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148" grpId="0" animBg="1"/>
      <p:bldP spid="6149" grpId="0" animBg="1"/>
      <p:bldP spid="6150" grpId="0" animBg="1"/>
      <p:bldP spid="6151" grpId="0" animBg="1"/>
      <p:bldP spid="6152" grpId="0" animBg="1"/>
      <p:bldP spid="615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pPr algn="just"/>
            <a:r>
              <a:rPr lang="lt-LT" dirty="0" smtClean="0"/>
              <a:t>TIKSLAS</a:t>
            </a:r>
            <a:endParaRPr lang="lt-LT" dirty="0"/>
          </a:p>
        </p:txBody>
      </p:sp>
      <p:sp>
        <p:nvSpPr>
          <p:cNvPr id="3" name="Turinio vietos rezervavimo ženklas 2"/>
          <p:cNvSpPr>
            <a:spLocks noGrp="1"/>
          </p:cNvSpPr>
          <p:nvPr>
            <p:ph idx="1"/>
          </p:nvPr>
        </p:nvSpPr>
        <p:spPr/>
        <p:txBody>
          <a:bodyPr/>
          <a:lstStyle/>
          <a:p>
            <a:pPr algn="just"/>
            <a:r>
              <a:rPr lang="lt-LT" dirty="0" smtClean="0"/>
              <a:t>Aptarti </a:t>
            </a:r>
            <a:r>
              <a:rPr lang="lt-LT" dirty="0" err="1" smtClean="0"/>
              <a:t>naujienlaiškio</a:t>
            </a:r>
            <a:r>
              <a:rPr lang="lt-LT" dirty="0" smtClean="0"/>
              <a:t> „</a:t>
            </a:r>
            <a:r>
              <a:rPr lang="lt-LT" dirty="0"/>
              <a:t>Aš manau</a:t>
            </a:r>
            <a:r>
              <a:rPr lang="lt-LT" dirty="0" smtClean="0"/>
              <a:t>!“ ugdomąją paskirtį ir panaudojimo ugdymo procese galimybes.</a:t>
            </a:r>
          </a:p>
          <a:p>
            <a:pPr algn="just"/>
            <a:r>
              <a:rPr lang="lt-LT" dirty="0" smtClean="0">
                <a:solidFill>
                  <a:schemeClr val="tx1"/>
                </a:solidFill>
              </a:rPr>
              <a:t>Praktiškai išbandyti ir pritaikyti skaitymo strategijas.</a:t>
            </a:r>
          </a:p>
          <a:p>
            <a:pPr algn="just"/>
            <a:r>
              <a:rPr lang="lt-LT" dirty="0" smtClean="0"/>
              <a:t>Įvertinti išbandytų/pritaikytų strategijų </a:t>
            </a:r>
            <a:r>
              <a:rPr lang="lt-LT" dirty="0" err="1" smtClean="0"/>
              <a:t>privalumus</a:t>
            </a:r>
            <a:r>
              <a:rPr lang="lt-LT" dirty="0" smtClean="0"/>
              <a:t>, trūkumus ir panaudojimo pamokoje galimybes.</a:t>
            </a:r>
          </a:p>
          <a:p>
            <a:endParaRPr lang="lt-LT" dirty="0"/>
          </a:p>
        </p:txBody>
      </p:sp>
    </p:spTree>
    <p:extLst>
      <p:ext uri="{BB962C8B-B14F-4D97-AF65-F5344CB8AC3E}">
        <p14:creationId xmlns:p14="http://schemas.microsoft.com/office/powerpoint/2010/main" val="227170389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dirty="0" smtClean="0">
                <a:solidFill>
                  <a:schemeClr val="tx1"/>
                </a:solidFill>
              </a:rPr>
              <a:t>1 Užduotis</a:t>
            </a:r>
            <a:endParaRPr lang="lt-LT" dirty="0">
              <a:solidFill>
                <a:schemeClr val="tx1"/>
              </a:solidFill>
            </a:endParaRPr>
          </a:p>
        </p:txBody>
      </p:sp>
      <p:sp>
        <p:nvSpPr>
          <p:cNvPr id="3" name="Turinio vietos rezervavimo ženklas 2"/>
          <p:cNvSpPr>
            <a:spLocks noGrp="1"/>
          </p:cNvSpPr>
          <p:nvPr>
            <p:ph idx="1"/>
          </p:nvPr>
        </p:nvSpPr>
        <p:spPr/>
        <p:txBody>
          <a:bodyPr>
            <a:normAutofit lnSpcReduction="10000"/>
          </a:bodyPr>
          <a:lstStyle/>
          <a:p>
            <a:pPr marL="0" indent="0">
              <a:buNone/>
            </a:pPr>
            <a:r>
              <a:rPr lang="lt-LT" dirty="0" smtClean="0"/>
              <a:t>Užduotis pradinių klasių mokytojams:</a:t>
            </a:r>
          </a:p>
          <a:p>
            <a:r>
              <a:rPr lang="lt-LT" dirty="0"/>
              <a:t>duotam tekstui </a:t>
            </a:r>
            <a:r>
              <a:rPr lang="lt-LT" dirty="0" smtClean="0"/>
              <a:t>„Kas yra laimė?“ pritaikyti </a:t>
            </a:r>
            <a:r>
              <a:rPr lang="lt-LT" dirty="0"/>
              <a:t>skaitymo strategiją ir aprašyti jos eigą.</a:t>
            </a:r>
          </a:p>
          <a:p>
            <a:r>
              <a:rPr lang="lt-LT" dirty="0"/>
              <a:t>Pagalvoti, kaip pratęsti laimės temą </a:t>
            </a:r>
            <a:r>
              <a:rPr lang="lt-LT" dirty="0" smtClean="0"/>
              <a:t>aptariant </a:t>
            </a:r>
            <a:r>
              <a:rPr lang="lt-LT" dirty="0"/>
              <a:t>laimę bendruomenėje </a:t>
            </a:r>
            <a:r>
              <a:rPr lang="lt-LT" dirty="0" smtClean="0"/>
              <a:t>(klasėje/mokykloje).</a:t>
            </a:r>
            <a:endParaRPr lang="lt-LT" dirty="0"/>
          </a:p>
          <a:p>
            <a:r>
              <a:rPr lang="lt-LT" dirty="0"/>
              <a:t>Aptarti </a:t>
            </a:r>
            <a:r>
              <a:rPr lang="lt-LT" dirty="0" smtClean="0"/>
              <a:t>publicistinių tekstų skaitymo </a:t>
            </a:r>
            <a:r>
              <a:rPr lang="lt-LT" dirty="0"/>
              <a:t>strategijų taikymo galimybes </a:t>
            </a:r>
            <a:r>
              <a:rPr lang="lt-LT" dirty="0" smtClean="0"/>
              <a:t>pamokoje. </a:t>
            </a:r>
            <a:r>
              <a:rPr lang="lt-LT" dirty="0"/>
              <a:t>Apgalvoti ar gali kilti sunkumų, jeigu taip numatyti kaip juos įveikti.</a:t>
            </a:r>
            <a:r>
              <a:rPr lang="lt-LT" dirty="0" smtClean="0"/>
              <a:t> </a:t>
            </a:r>
            <a:r>
              <a:rPr lang="lt-LT" dirty="0"/>
              <a:t>U</a:t>
            </a:r>
            <a:r>
              <a:rPr lang="lt-LT" dirty="0" smtClean="0"/>
              <a:t>žrašyti </a:t>
            </a:r>
            <a:r>
              <a:rPr lang="lt-LT" dirty="0"/>
              <a:t>trumpas išvadas. </a:t>
            </a:r>
          </a:p>
          <a:p>
            <a:pPr marL="0" indent="0">
              <a:buNone/>
            </a:pPr>
            <a:endParaRPr lang="lt-LT" dirty="0"/>
          </a:p>
        </p:txBody>
      </p:sp>
    </p:spTree>
    <p:extLst>
      <p:ext uri="{BB962C8B-B14F-4D97-AF65-F5344CB8AC3E}">
        <p14:creationId xmlns:p14="http://schemas.microsoft.com/office/powerpoint/2010/main" val="418869668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dirty="0" smtClean="0"/>
              <a:t>2 Užduotis</a:t>
            </a:r>
            <a:endParaRPr lang="lt-LT" dirty="0"/>
          </a:p>
        </p:txBody>
      </p:sp>
      <p:sp>
        <p:nvSpPr>
          <p:cNvPr id="3" name="Turinio vietos rezervavimo ženklas 2"/>
          <p:cNvSpPr>
            <a:spLocks noGrp="1"/>
          </p:cNvSpPr>
          <p:nvPr>
            <p:ph idx="1"/>
          </p:nvPr>
        </p:nvSpPr>
        <p:spPr/>
        <p:txBody>
          <a:bodyPr/>
          <a:lstStyle/>
          <a:p>
            <a:pPr marL="0" indent="0">
              <a:buNone/>
            </a:pPr>
            <a:r>
              <a:rPr lang="lt-LT" dirty="0"/>
              <a:t>Užduotis socialinio ugdymo ir lietuvių kalbos </a:t>
            </a:r>
            <a:r>
              <a:rPr lang="lt-LT" dirty="0" smtClean="0"/>
              <a:t>mokytojams</a:t>
            </a:r>
          </a:p>
          <a:p>
            <a:r>
              <a:rPr lang="lt-LT" dirty="0" smtClean="0"/>
              <a:t>Išbandyti ir pritaikyti skaitymo strategijas (3-5).</a:t>
            </a:r>
            <a:endParaRPr lang="lt-LT" dirty="0"/>
          </a:p>
          <a:p>
            <a:r>
              <a:rPr lang="lt-LT" dirty="0" smtClean="0"/>
              <a:t>Aptarti skaitymo strategijų </a:t>
            </a:r>
            <a:r>
              <a:rPr lang="lt-LT" dirty="0"/>
              <a:t>taikymo </a:t>
            </a:r>
            <a:r>
              <a:rPr lang="lt-LT" dirty="0" smtClean="0"/>
              <a:t>ugdymo procese </a:t>
            </a:r>
            <a:r>
              <a:rPr lang="lt-LT" dirty="0" err="1" smtClean="0"/>
              <a:t>privalumus</a:t>
            </a:r>
            <a:r>
              <a:rPr lang="lt-LT" dirty="0" smtClean="0"/>
              <a:t>. Apgalvoti ar gali kilti sunkumų, jeigu taip numatyti </a:t>
            </a:r>
            <a:r>
              <a:rPr lang="lt-LT" dirty="0"/>
              <a:t>kaip juos įveikti.</a:t>
            </a:r>
          </a:p>
          <a:p>
            <a:r>
              <a:rPr lang="lt-LT" dirty="0"/>
              <a:t>Aptarti </a:t>
            </a:r>
            <a:r>
              <a:rPr lang="lt-LT" dirty="0" err="1" smtClean="0"/>
              <a:t>naujienlaiškio</a:t>
            </a:r>
            <a:r>
              <a:rPr lang="lt-LT" dirty="0" smtClean="0"/>
              <a:t> „Aš manau!“ panaudojimo </a:t>
            </a:r>
            <a:r>
              <a:rPr lang="lt-LT" dirty="0"/>
              <a:t>ugdymo procese </a:t>
            </a:r>
            <a:r>
              <a:rPr lang="lt-LT" dirty="0" smtClean="0"/>
              <a:t>galimybes ir užrašyti trumpas išvadas.</a:t>
            </a:r>
            <a:endParaRPr lang="lt-LT" dirty="0"/>
          </a:p>
          <a:p>
            <a:pPr marL="0" indent="0">
              <a:buNone/>
            </a:pPr>
            <a:endParaRPr lang="lt-LT" dirty="0"/>
          </a:p>
        </p:txBody>
      </p:sp>
    </p:spTree>
    <p:extLst>
      <p:ext uri="{BB962C8B-B14F-4D97-AF65-F5344CB8AC3E}">
        <p14:creationId xmlns:p14="http://schemas.microsoft.com/office/powerpoint/2010/main" val="42852137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p:txBody>
          <a:bodyPr>
            <a:normAutofit/>
          </a:bodyPr>
          <a:lstStyle/>
          <a:p>
            <a:r>
              <a:rPr lang="lt-LT" dirty="0" smtClean="0"/>
              <a:t>Tikslas</a:t>
            </a:r>
            <a:endParaRPr lang="lt-LT" dirty="0"/>
          </a:p>
        </p:txBody>
      </p:sp>
      <p:sp>
        <p:nvSpPr>
          <p:cNvPr id="3" name="Turinio vietos rezervavimo ženklas 2"/>
          <p:cNvSpPr>
            <a:spLocks noGrp="1"/>
          </p:cNvSpPr>
          <p:nvPr>
            <p:ph idx="1"/>
          </p:nvPr>
        </p:nvSpPr>
        <p:spPr/>
        <p:txBody>
          <a:bodyPr/>
          <a:lstStyle/>
          <a:p>
            <a:pPr marL="0" indent="0">
              <a:buNone/>
            </a:pPr>
            <a:r>
              <a:rPr lang="lt-LT" sz="3200" dirty="0"/>
              <a:t>Susisteminti ir apibendrinti informaciją, išsakyti ir pagrįsti savo nuomonę.</a:t>
            </a:r>
            <a:br>
              <a:rPr lang="lt-LT" sz="3200" dirty="0"/>
            </a:br>
            <a:endParaRPr lang="lt-LT" sz="3200" dirty="0"/>
          </a:p>
          <a:p>
            <a:endParaRPr lang="lt-LT" dirty="0"/>
          </a:p>
        </p:txBody>
      </p:sp>
    </p:spTree>
    <p:extLst>
      <p:ext uri="{BB962C8B-B14F-4D97-AF65-F5344CB8AC3E}">
        <p14:creationId xmlns:p14="http://schemas.microsoft.com/office/powerpoint/2010/main" val="288885652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lt-LT"/>
          </a:p>
        </p:txBody>
      </p:sp>
      <p:sp>
        <p:nvSpPr>
          <p:cNvPr id="3" name="Content Placeholder 2"/>
          <p:cNvSpPr>
            <a:spLocks noGrp="1"/>
          </p:cNvSpPr>
          <p:nvPr>
            <p:ph idx="1"/>
          </p:nvPr>
        </p:nvSpPr>
        <p:spPr/>
        <p:txBody>
          <a:bodyPr>
            <a:normAutofit/>
          </a:bodyPr>
          <a:lstStyle/>
          <a:p>
            <a:pPr marL="0" indent="0" algn="ctr">
              <a:buNone/>
            </a:pPr>
            <a:r>
              <a:rPr lang="lt-LT" sz="3600" dirty="0" smtClean="0"/>
              <a:t>Norite dirbti individualiai ar poromis?</a:t>
            </a:r>
            <a:endParaRPr lang="lt-LT" sz="3600" dirty="0"/>
          </a:p>
        </p:txBody>
      </p:sp>
    </p:spTree>
    <p:extLst>
      <p:ext uri="{BB962C8B-B14F-4D97-AF65-F5344CB8AC3E}">
        <p14:creationId xmlns:p14="http://schemas.microsoft.com/office/powerpoint/2010/main" val="24287139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a:xfrm>
            <a:off x="1352776" y="186065"/>
            <a:ext cx="9601196" cy="1303867"/>
          </a:xfrm>
        </p:spPr>
        <p:txBody>
          <a:bodyPr/>
          <a:lstStyle/>
          <a:p>
            <a:r>
              <a:rPr lang="lt-LT" dirty="0" smtClean="0"/>
              <a:t>Strategijų išbandymas (1)</a:t>
            </a:r>
            <a:endParaRPr lang="lt-LT" dirty="0"/>
          </a:p>
        </p:txBody>
      </p:sp>
      <p:pic>
        <p:nvPicPr>
          <p:cNvPr id="4" name="Turinio vietos rezervavimo ženklas 3"/>
          <p:cNvPicPr>
            <a:picLocks noGrp="1"/>
          </p:cNvPicPr>
          <p:nvPr>
            <p:ph idx="1"/>
          </p:nvPr>
        </p:nvPicPr>
        <p:blipFill rotWithShape="1">
          <a:blip r:embed="rId2"/>
          <a:srcRect l="19886" t="22676" r="12426" b="7354"/>
          <a:stretch/>
        </p:blipFill>
        <p:spPr bwMode="auto">
          <a:xfrm>
            <a:off x="2764715" y="1204856"/>
            <a:ext cx="6906410" cy="546488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96223977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dirty="0" smtClean="0"/>
              <a:t>Strategijų išbandymas (2)</a:t>
            </a:r>
            <a:endParaRPr lang="lt-LT" dirty="0"/>
          </a:p>
        </p:txBody>
      </p:sp>
      <p:sp>
        <p:nvSpPr>
          <p:cNvPr id="3" name="Turinio vietos rezervavimo ženklas 2"/>
          <p:cNvSpPr>
            <a:spLocks noGrp="1"/>
          </p:cNvSpPr>
          <p:nvPr>
            <p:ph idx="1"/>
          </p:nvPr>
        </p:nvSpPr>
        <p:spPr/>
        <p:txBody>
          <a:bodyPr/>
          <a:lstStyle/>
          <a:p>
            <a:pPr marL="0" indent="0">
              <a:buNone/>
            </a:pPr>
            <a:r>
              <a:rPr lang="lt-LT" dirty="0" smtClean="0"/>
              <a:t>1. Užpildyti </a:t>
            </a:r>
            <a:r>
              <a:rPr lang="lt-LT" dirty="0"/>
              <a:t>pirmą grafą </a:t>
            </a:r>
            <a:r>
              <a:rPr lang="lt-LT" i="1" dirty="0"/>
              <a:t>ką žinau</a:t>
            </a:r>
            <a:r>
              <a:rPr lang="lt-LT" i="1" dirty="0" smtClean="0"/>
              <a:t>? </a:t>
            </a:r>
            <a:r>
              <a:rPr lang="lt-LT" dirty="0" smtClean="0"/>
              <a:t>(1 min.)</a:t>
            </a:r>
          </a:p>
          <a:p>
            <a:pPr marL="0" indent="0">
              <a:buNone/>
            </a:pPr>
            <a:endParaRPr lang="lt-LT" dirty="0" smtClean="0"/>
          </a:p>
          <a:p>
            <a:pPr marL="0" indent="0">
              <a:buNone/>
            </a:pPr>
            <a:r>
              <a:rPr lang="lt-LT" dirty="0" smtClean="0"/>
              <a:t>Pavyzdžiui</a:t>
            </a:r>
            <a:r>
              <a:rPr lang="lt-LT" dirty="0"/>
              <a:t>, mokiniai kurie rengiasi skaityti naujieną </a:t>
            </a:r>
            <a:r>
              <a:rPr lang="lt-LT" dirty="0" smtClean="0"/>
              <a:t>emigracijos </a:t>
            </a:r>
            <a:r>
              <a:rPr lang="lt-LT" dirty="0"/>
              <a:t>tema į skiltį </a:t>
            </a:r>
            <a:r>
              <a:rPr lang="lt-LT" i="1" dirty="0"/>
              <a:t>ką </a:t>
            </a:r>
            <a:r>
              <a:rPr lang="lt-LT" i="1" dirty="0" smtClean="0"/>
              <a:t>žinau? </a:t>
            </a:r>
            <a:r>
              <a:rPr lang="lt-LT" dirty="0" smtClean="0"/>
              <a:t>gali </a:t>
            </a:r>
            <a:r>
              <a:rPr lang="lt-LT" dirty="0"/>
              <a:t>įrašyti tokius dalykus: </a:t>
            </a:r>
            <a:r>
              <a:rPr lang="lt-LT" i="1" dirty="0"/>
              <a:t>lietuvių emigracija didėja, geresnis gyvenimas, didesni atlyginimas, emigruoja į ekonomiškai stiprias Europos Sąjungos šalis, kitos kultūros pažinimas, protų nutekėjimas</a:t>
            </a:r>
            <a:r>
              <a:rPr lang="lt-LT" dirty="0"/>
              <a:t> ir kt.</a:t>
            </a:r>
          </a:p>
          <a:p>
            <a:pPr marL="0" indent="0">
              <a:buNone/>
            </a:pPr>
            <a:endParaRPr lang="lt-LT" dirty="0"/>
          </a:p>
          <a:p>
            <a:endParaRPr lang="lt-LT" dirty="0"/>
          </a:p>
        </p:txBody>
      </p:sp>
    </p:spTree>
    <p:extLst>
      <p:ext uri="{BB962C8B-B14F-4D97-AF65-F5344CB8AC3E}">
        <p14:creationId xmlns:p14="http://schemas.microsoft.com/office/powerpoint/2010/main" val="381384614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dirty="0"/>
              <a:t>Strategijų išbandymas </a:t>
            </a:r>
            <a:r>
              <a:rPr lang="lt-LT" dirty="0" smtClean="0"/>
              <a:t>(3)</a:t>
            </a:r>
            <a:endParaRPr lang="lt-LT" dirty="0"/>
          </a:p>
        </p:txBody>
      </p:sp>
      <p:sp>
        <p:nvSpPr>
          <p:cNvPr id="3" name="Turinio vietos rezervavimo ženklas 2"/>
          <p:cNvSpPr>
            <a:spLocks noGrp="1"/>
          </p:cNvSpPr>
          <p:nvPr>
            <p:ph idx="1"/>
          </p:nvPr>
        </p:nvSpPr>
        <p:spPr/>
        <p:txBody>
          <a:bodyPr>
            <a:normAutofit lnSpcReduction="10000"/>
          </a:bodyPr>
          <a:lstStyle/>
          <a:p>
            <a:pPr marL="0" indent="0">
              <a:buNone/>
            </a:pPr>
            <a:r>
              <a:rPr lang="lt-LT" dirty="0" smtClean="0"/>
              <a:t>2. Vidurinėje </a:t>
            </a:r>
            <a:r>
              <a:rPr lang="lt-LT" dirty="0"/>
              <a:t>skiltyje N – „Ką norime sužinoti?“ – surašyti klausimus į kuriuos norėtumėte rasti informaciją skaitydami tekstą. </a:t>
            </a:r>
            <a:r>
              <a:rPr lang="lt-LT" dirty="0" smtClean="0"/>
              <a:t>(3 min.)</a:t>
            </a:r>
            <a:endParaRPr lang="lt-LT" dirty="0"/>
          </a:p>
          <a:p>
            <a:pPr marL="0" indent="0">
              <a:buNone/>
            </a:pPr>
            <a:r>
              <a:rPr lang="lt-LT" dirty="0"/>
              <a:t>Pavyzdžiui, </a:t>
            </a:r>
            <a:r>
              <a:rPr lang="lt-LT" i="1" dirty="0"/>
              <a:t>kiek iš Lietuvos emigruoja žmonių?</a:t>
            </a:r>
            <a:r>
              <a:rPr lang="lt-LT" dirty="0"/>
              <a:t>, </a:t>
            </a:r>
            <a:r>
              <a:rPr lang="lt-LT" i="1" dirty="0"/>
              <a:t>emigracija iš Lietuvos didėja, ar </a:t>
            </a:r>
            <a:r>
              <a:rPr lang="lt-LT" i="1" dirty="0" smtClean="0"/>
              <a:t>mažėja?; </a:t>
            </a:r>
            <a:r>
              <a:rPr lang="lt-LT" i="1" dirty="0"/>
              <a:t>kodėl lietuviai emigruoja? kokios emigracijos pasekmės?  kaip galima sustabdyti emigraciją? ir kt. </a:t>
            </a:r>
            <a:endParaRPr lang="lt-LT" i="1" dirty="0" smtClean="0"/>
          </a:p>
          <a:p>
            <a:pPr marL="0" indent="0">
              <a:buNone/>
            </a:pPr>
            <a:r>
              <a:rPr lang="lt-LT" dirty="0" smtClean="0"/>
              <a:t>3. Žinias </a:t>
            </a:r>
            <a:r>
              <a:rPr lang="lt-LT" dirty="0"/>
              <a:t>(1 grafa) ir klausimus (2 grafa) suskirstyti į prasmines grupes. 3 min.</a:t>
            </a:r>
          </a:p>
          <a:p>
            <a:pPr marL="0" indent="0">
              <a:buNone/>
            </a:pPr>
            <a:r>
              <a:rPr lang="lt-LT" dirty="0"/>
              <a:t>Pavyzdžiui, </a:t>
            </a:r>
            <a:r>
              <a:rPr lang="lt-LT" i="1" dirty="0"/>
              <a:t>emigracijos mastai, priežastys, pasekmės, galimi sprendimai, ekspertų vertinimai</a:t>
            </a:r>
            <a:r>
              <a:rPr lang="lt-LT" dirty="0"/>
              <a:t>.</a:t>
            </a:r>
          </a:p>
          <a:p>
            <a:pPr marL="0" indent="0">
              <a:buNone/>
            </a:pPr>
            <a:endParaRPr lang="lt-LT" dirty="0"/>
          </a:p>
          <a:p>
            <a:pPr marL="0" indent="0">
              <a:buNone/>
            </a:pPr>
            <a:endParaRPr lang="lt-LT" dirty="0"/>
          </a:p>
        </p:txBody>
      </p:sp>
    </p:spTree>
    <p:extLst>
      <p:ext uri="{BB962C8B-B14F-4D97-AF65-F5344CB8AC3E}">
        <p14:creationId xmlns:p14="http://schemas.microsoft.com/office/powerpoint/2010/main" val="123709596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dirty="0"/>
              <a:t>Strategijų išbandymas </a:t>
            </a:r>
            <a:r>
              <a:rPr lang="lt-LT" dirty="0" smtClean="0"/>
              <a:t>(4)</a:t>
            </a:r>
            <a:endParaRPr lang="lt-LT" dirty="0"/>
          </a:p>
        </p:txBody>
      </p:sp>
      <p:sp>
        <p:nvSpPr>
          <p:cNvPr id="3" name="Turinio vietos rezervavimo ženklas 2"/>
          <p:cNvSpPr>
            <a:spLocks noGrp="1"/>
          </p:cNvSpPr>
          <p:nvPr>
            <p:ph idx="1"/>
          </p:nvPr>
        </p:nvSpPr>
        <p:spPr/>
        <p:txBody>
          <a:bodyPr>
            <a:normAutofit fontScale="92500" lnSpcReduction="10000"/>
          </a:bodyPr>
          <a:lstStyle/>
          <a:p>
            <a:pPr marL="0" indent="0">
              <a:buNone/>
            </a:pPr>
            <a:r>
              <a:rPr lang="lt-LT" dirty="0" smtClean="0"/>
              <a:t>4. Perskaityti </a:t>
            </a:r>
            <a:r>
              <a:rPr lang="lt-LT" dirty="0"/>
              <a:t>naujieną surasti informaciją, kuri padėtų atsakyti į klausimus ir užpildykite trečią lentelės skiltį. 15-20 min. </a:t>
            </a:r>
            <a:endParaRPr lang="lt-LT" dirty="0" smtClean="0"/>
          </a:p>
          <a:p>
            <a:pPr marL="0" indent="0">
              <a:buNone/>
            </a:pPr>
            <a:endParaRPr lang="lt-LT" dirty="0"/>
          </a:p>
          <a:p>
            <a:pPr marL="0" indent="0">
              <a:buNone/>
            </a:pPr>
            <a:r>
              <a:rPr lang="lt-LT" dirty="0" smtClean="0"/>
              <a:t>5. </a:t>
            </a:r>
            <a:r>
              <a:rPr lang="lt-LT" dirty="0"/>
              <a:t>Priskirti sužinotą informaciją prie išskirtų prasminių informacijos grupių (</a:t>
            </a:r>
            <a:r>
              <a:rPr lang="lt-LT" i="1" dirty="0"/>
              <a:t>emigracijos mastai, priežastys, pasekmės, galimi sprendimai, ekspertų vertinimai</a:t>
            </a:r>
            <a:r>
              <a:rPr lang="lt-LT" dirty="0"/>
              <a:t>). 2 min</a:t>
            </a:r>
            <a:r>
              <a:rPr lang="lt-LT" dirty="0" smtClean="0"/>
              <a:t>.</a:t>
            </a:r>
          </a:p>
          <a:p>
            <a:pPr marL="0" indent="0">
              <a:buNone/>
            </a:pPr>
            <a:endParaRPr lang="lt-LT" dirty="0"/>
          </a:p>
          <a:p>
            <a:pPr marL="0" indent="0">
              <a:buNone/>
            </a:pPr>
            <a:r>
              <a:rPr lang="lt-LT" dirty="0" smtClean="0"/>
              <a:t>6. Nubraižyti </a:t>
            </a:r>
            <a:r>
              <a:rPr lang="lt-LT" dirty="0"/>
              <a:t>brėžinį, į kurį įeina visa kiekvienai informacijos grupei priskirta </a:t>
            </a:r>
            <a:r>
              <a:rPr lang="lt-LT" dirty="0" smtClean="0"/>
              <a:t>informacija. (5-7 min.)</a:t>
            </a:r>
            <a:endParaRPr lang="lt-LT" dirty="0"/>
          </a:p>
          <a:p>
            <a:pPr marL="0" indent="0">
              <a:buNone/>
            </a:pPr>
            <a:endParaRPr lang="lt-LT" dirty="0" smtClean="0"/>
          </a:p>
          <a:p>
            <a:pPr marL="0" indent="0">
              <a:buNone/>
            </a:pPr>
            <a:endParaRPr lang="lt-LT" dirty="0" smtClean="0"/>
          </a:p>
        </p:txBody>
      </p:sp>
    </p:spTree>
    <p:extLst>
      <p:ext uri="{BB962C8B-B14F-4D97-AF65-F5344CB8AC3E}">
        <p14:creationId xmlns:p14="http://schemas.microsoft.com/office/powerpoint/2010/main" val="127371854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Turinio vietos rezervavimo ženklas 5"/>
          <p:cNvPicPr>
            <a:picLocks noGrp="1" noChangeAspect="1"/>
          </p:cNvPicPr>
          <p:nvPr>
            <p:ph idx="1"/>
          </p:nvPr>
        </p:nvPicPr>
        <p:blipFill rotWithShape="1">
          <a:blip r:embed="rId2"/>
          <a:srcRect l="21087" t="22323" r="21896" b="12169"/>
          <a:stretch/>
        </p:blipFill>
        <p:spPr>
          <a:xfrm>
            <a:off x="1331474" y="1"/>
            <a:ext cx="9550403" cy="6857999"/>
          </a:xfrm>
          <a:prstGeom prst="rect">
            <a:avLst/>
          </a:prstGeom>
        </p:spPr>
      </p:pic>
    </p:spTree>
    <p:extLst>
      <p:ext uri="{BB962C8B-B14F-4D97-AF65-F5344CB8AC3E}">
        <p14:creationId xmlns:p14="http://schemas.microsoft.com/office/powerpoint/2010/main" val="347041322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a:xfrm>
            <a:off x="1295402" y="322730"/>
            <a:ext cx="9601196" cy="1764254"/>
          </a:xfrm>
        </p:spPr>
        <p:txBody>
          <a:bodyPr>
            <a:normAutofit fontScale="90000"/>
          </a:bodyPr>
          <a:lstStyle/>
          <a:p>
            <a:pPr algn="l"/>
            <a:r>
              <a:rPr lang="lt-LT" dirty="0" smtClean="0"/>
              <a:t/>
            </a:r>
            <a:br>
              <a:rPr lang="lt-LT" dirty="0" smtClean="0"/>
            </a:br>
            <a:r>
              <a:rPr lang="lt-LT" dirty="0" smtClean="0"/>
              <a:t/>
            </a:r>
            <a:br>
              <a:rPr lang="lt-LT" dirty="0" smtClean="0"/>
            </a:br>
            <a:r>
              <a:rPr lang="lt-LT" dirty="0"/>
              <a:t>Strategijų </a:t>
            </a:r>
            <a:r>
              <a:rPr lang="lt-LT" dirty="0" smtClean="0"/>
              <a:t>išbandymas. Darbas grupėse (5)</a:t>
            </a:r>
            <a:br>
              <a:rPr lang="lt-LT" dirty="0" smtClean="0"/>
            </a:br>
            <a:r>
              <a:rPr lang="lt-LT" dirty="0" smtClean="0"/>
              <a:t/>
            </a:r>
            <a:br>
              <a:rPr lang="lt-LT" dirty="0" smtClean="0"/>
            </a:br>
            <a:r>
              <a:rPr lang="lt-LT" sz="2700" dirty="0" smtClean="0"/>
              <a:t>7. Suformuluokite </a:t>
            </a:r>
            <a:r>
              <a:rPr lang="lt-LT" sz="2700" dirty="0"/>
              <a:t>pagrįstą nuomonę nagrinėtu  klausimu</a:t>
            </a:r>
            <a:r>
              <a:rPr lang="lt-LT" sz="2700" dirty="0" smtClean="0"/>
              <a:t>. 5 min.</a:t>
            </a:r>
            <a:r>
              <a:rPr lang="lt-LT" sz="2700" dirty="0"/>
              <a:t/>
            </a:r>
            <a:br>
              <a:rPr lang="lt-LT" sz="2700" dirty="0"/>
            </a:br>
            <a:r>
              <a:rPr lang="lt-LT" sz="2700" dirty="0"/>
              <a:t/>
            </a:r>
            <a:br>
              <a:rPr lang="lt-LT" sz="2700" dirty="0"/>
            </a:br>
            <a:endParaRPr lang="lt-LT" sz="2700" dirty="0"/>
          </a:p>
        </p:txBody>
      </p:sp>
      <p:sp>
        <p:nvSpPr>
          <p:cNvPr id="3" name="Turinio vietos rezervavimo ženklas 2"/>
          <p:cNvSpPr>
            <a:spLocks noGrp="1"/>
          </p:cNvSpPr>
          <p:nvPr>
            <p:ph idx="1"/>
          </p:nvPr>
        </p:nvSpPr>
        <p:spPr/>
        <p:txBody>
          <a:bodyPr/>
          <a:lstStyle/>
          <a:p>
            <a:r>
              <a:rPr lang="lt-LT" dirty="0" smtClean="0"/>
              <a:t>TRIKOJĖ TABURETĖ</a:t>
            </a:r>
            <a:endParaRPr lang="lt-LT" dirty="0"/>
          </a:p>
        </p:txBody>
      </p:sp>
      <p:sp>
        <p:nvSpPr>
          <p:cNvPr id="4"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lt-LT"/>
          </a:p>
        </p:txBody>
      </p:sp>
      <p:sp>
        <p:nvSpPr>
          <p:cNvPr id="6" name="Rectangle 4"/>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lt-LT"/>
          </a:p>
        </p:txBody>
      </p:sp>
      <p:graphicFrame>
        <p:nvGraphicFramePr>
          <p:cNvPr id="7" name="Objektas 6"/>
          <p:cNvGraphicFramePr>
            <a:graphicFrameLocks/>
          </p:cNvGraphicFramePr>
          <p:nvPr>
            <p:extLst>
              <p:ext uri="{D42A27DB-BD31-4B8C-83A1-F6EECF244321}">
                <p14:modId xmlns:p14="http://schemas.microsoft.com/office/powerpoint/2010/main" val="1272951718"/>
              </p:ext>
            </p:extLst>
          </p:nvPr>
        </p:nvGraphicFramePr>
        <p:xfrm>
          <a:off x="2302137" y="3117926"/>
          <a:ext cx="6809590" cy="3618555"/>
        </p:xfrm>
        <a:graphic>
          <a:graphicData uri="http://schemas.openxmlformats.org/presentationml/2006/ole">
            <mc:AlternateContent xmlns:mc="http://schemas.openxmlformats.org/markup-compatibility/2006">
              <mc:Choice xmlns:v="urn:schemas-microsoft-com:vml" Requires="v">
                <p:oleObj spid="_x0000_s1081" name="Picture" r:id="rId3" imgW="0" imgH="0" progId="StaticMetafile">
                  <p:embed/>
                </p:oleObj>
              </mc:Choice>
              <mc:Fallback>
                <p:oleObj name="Picture" r:id="rId3" imgW="0" imgH="0" progId="StaticMetafile">
                  <p:embed/>
                  <p:pic>
                    <p:nvPicPr>
                      <p:cNvPr id="0" name="rectole0000000003"/>
                      <p:cNvPicPr>
                        <a:picLocks noChangeArrowheads="1"/>
                      </p:cNvPicPr>
                      <p:nvPr/>
                    </p:nvPicPr>
                    <p:blipFill>
                      <a:blip r:embed="rId4">
                        <a:extLst>
                          <a:ext uri="{28A0092B-C50C-407E-A947-70E740481C1C}">
                            <a14:useLocalDpi xmlns:a14="http://schemas.microsoft.com/office/drawing/2010/main" val="0"/>
                          </a:ext>
                        </a:extLst>
                      </a:blip>
                      <a:srcRect l="42244" t="50854" r="25151" b="26201"/>
                      <a:stretch>
                        <a:fillRect/>
                      </a:stretch>
                    </p:blipFill>
                    <p:spPr bwMode="auto">
                      <a:xfrm>
                        <a:off x="2302137" y="3117926"/>
                        <a:ext cx="6809590" cy="3618555"/>
                      </a:xfrm>
                      <a:prstGeom prst="rect">
                        <a:avLst/>
                      </a:prstGeom>
                      <a:solidFill>
                        <a:srgbClr val="FFFFFF"/>
                      </a:solidFill>
                      <a:ln>
                        <a:noFill/>
                      </a:ln>
                    </p:spPr>
                  </p:pic>
                </p:oleObj>
              </mc:Fallback>
            </mc:AlternateContent>
          </a:graphicData>
        </a:graphic>
      </p:graphicFrame>
    </p:spTree>
    <p:extLst>
      <p:ext uri="{BB962C8B-B14F-4D97-AF65-F5344CB8AC3E}">
        <p14:creationId xmlns:p14="http://schemas.microsoft.com/office/powerpoint/2010/main" val="4793036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a:xfrm>
            <a:off x="1295402" y="982133"/>
            <a:ext cx="9601196" cy="1008032"/>
          </a:xfrm>
        </p:spPr>
        <p:txBody>
          <a:bodyPr>
            <a:normAutofit fontScale="90000"/>
          </a:bodyPr>
          <a:lstStyle/>
          <a:p>
            <a:pPr algn="just"/>
            <a:r>
              <a:rPr lang="lt-LT" dirty="0" smtClean="0"/>
              <a:t/>
            </a:r>
            <a:br>
              <a:rPr lang="lt-LT" dirty="0" smtClean="0"/>
            </a:br>
            <a:r>
              <a:rPr lang="lt-LT" dirty="0" smtClean="0"/>
              <a:t>PASKIRTIS</a:t>
            </a:r>
            <a:br>
              <a:rPr lang="lt-LT" dirty="0" smtClean="0"/>
            </a:br>
            <a:endParaRPr lang="lt-LT" dirty="0"/>
          </a:p>
        </p:txBody>
      </p:sp>
      <p:sp>
        <p:nvSpPr>
          <p:cNvPr id="3" name="Turinio vietos rezervavimo ženklas 2"/>
          <p:cNvSpPr>
            <a:spLocks noGrp="1"/>
          </p:cNvSpPr>
          <p:nvPr>
            <p:ph idx="1"/>
          </p:nvPr>
        </p:nvSpPr>
        <p:spPr/>
        <p:txBody>
          <a:bodyPr>
            <a:normAutofit/>
          </a:bodyPr>
          <a:lstStyle/>
          <a:p>
            <a:pPr marL="0" indent="0">
              <a:buNone/>
            </a:pPr>
            <a:r>
              <a:rPr lang="lt-LT" sz="2800" dirty="0" err="1"/>
              <a:t>Naujienlaiškis</a:t>
            </a:r>
            <a:r>
              <a:rPr lang="lt-LT" sz="2800" dirty="0"/>
              <a:t> „Aš manau</a:t>
            </a:r>
            <a:r>
              <a:rPr lang="lt-LT" sz="2800" dirty="0" smtClean="0"/>
              <a:t>!“ </a:t>
            </a:r>
            <a:r>
              <a:rPr lang="lt-LT" sz="2000" dirty="0" smtClean="0"/>
              <a:t>(rengimas nuo 2015 m.)</a:t>
            </a:r>
            <a:r>
              <a:rPr lang="lt-LT" sz="2800" dirty="0" smtClean="0"/>
              <a:t> </a:t>
            </a:r>
            <a:r>
              <a:rPr lang="lt-LT" sz="2800" dirty="0"/>
              <a:t>paskatins mokinius</a:t>
            </a:r>
            <a:r>
              <a:rPr lang="lt-LT" sz="2800" dirty="0" smtClean="0"/>
              <a:t>:</a:t>
            </a:r>
          </a:p>
          <a:p>
            <a:r>
              <a:rPr lang="lt-LT" sz="2800" dirty="0"/>
              <a:t>d</a:t>
            </a:r>
            <a:r>
              <a:rPr lang="lt-LT" sz="2800" dirty="0" smtClean="0"/>
              <a:t>omėtis aktualijomis; </a:t>
            </a:r>
          </a:p>
          <a:p>
            <a:r>
              <a:rPr lang="lt-LT" sz="2800" dirty="0"/>
              <a:t>analizuoti, drąsiai diskutuoti ir išsakyti savo poziciją įvairiais aktualiais klausimais;</a:t>
            </a:r>
          </a:p>
          <a:p>
            <a:r>
              <a:rPr lang="lt-LT" sz="2800" dirty="0"/>
              <a:t>ugdytis </a:t>
            </a:r>
            <a:r>
              <a:rPr lang="lt-LT" sz="2800" dirty="0" smtClean="0"/>
              <a:t>teksto </a:t>
            </a:r>
            <a:r>
              <a:rPr lang="lt-LT" sz="2800" dirty="0"/>
              <a:t>skaitymo </a:t>
            </a:r>
            <a:r>
              <a:rPr lang="lt-LT" sz="2800" dirty="0" smtClean="0"/>
              <a:t>gebėjimus.</a:t>
            </a:r>
            <a:endParaRPr lang="lt-LT" sz="2800" dirty="0"/>
          </a:p>
        </p:txBody>
      </p:sp>
    </p:spTree>
    <p:extLst>
      <p:ext uri="{BB962C8B-B14F-4D97-AF65-F5344CB8AC3E}">
        <p14:creationId xmlns:p14="http://schemas.microsoft.com/office/powerpoint/2010/main" val="324265800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a:xfrm>
            <a:off x="1295401" y="167586"/>
            <a:ext cx="9601196" cy="1008033"/>
          </a:xfrm>
        </p:spPr>
        <p:txBody>
          <a:bodyPr/>
          <a:lstStyle/>
          <a:p>
            <a:r>
              <a:rPr lang="lt-LT" dirty="0" smtClean="0"/>
              <a:t>Strategijos taikymas. Darbas grupėse (1)</a:t>
            </a:r>
            <a:endParaRPr lang="lt-LT" dirty="0"/>
          </a:p>
        </p:txBody>
      </p:sp>
      <p:pic>
        <p:nvPicPr>
          <p:cNvPr id="4" name="Turinio vietos rezervavimo ženklas 3"/>
          <p:cNvPicPr>
            <a:picLocks noGrp="1"/>
          </p:cNvPicPr>
          <p:nvPr>
            <p:ph idx="1"/>
          </p:nvPr>
        </p:nvPicPr>
        <p:blipFill rotWithShape="1">
          <a:blip r:embed="rId2"/>
          <a:srcRect l="26697" t="19862" r="21115" b="13515"/>
          <a:stretch/>
        </p:blipFill>
        <p:spPr bwMode="auto">
          <a:xfrm>
            <a:off x="5786479" y="1076531"/>
            <a:ext cx="5825741" cy="4648200"/>
          </a:xfrm>
          <a:prstGeom prst="rect">
            <a:avLst/>
          </a:prstGeom>
          <a:ln>
            <a:noFill/>
          </a:ln>
          <a:extLst>
            <a:ext uri="{53640926-AAD7-44D8-BBD7-CCE9431645EC}">
              <a14:shadowObscured xmlns:a14="http://schemas.microsoft.com/office/drawing/2010/main"/>
            </a:ext>
          </a:extLst>
        </p:spPr>
      </p:pic>
      <p:sp>
        <p:nvSpPr>
          <p:cNvPr id="5" name="Turinio vietos rezervavimo ženklas 2"/>
          <p:cNvSpPr txBox="1">
            <a:spLocks/>
          </p:cNvSpPr>
          <p:nvPr/>
        </p:nvSpPr>
        <p:spPr>
          <a:xfrm>
            <a:off x="1295401" y="1741163"/>
            <a:ext cx="4094180" cy="3318936"/>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endParaRPr lang="lt-LT" dirty="0" smtClean="0"/>
          </a:p>
          <a:p>
            <a:pPr marL="0" indent="0">
              <a:buFont typeface="Arial"/>
              <a:buNone/>
            </a:pPr>
            <a:endParaRPr lang="lt-LT" dirty="0" smtClean="0"/>
          </a:p>
        </p:txBody>
      </p:sp>
      <p:sp>
        <p:nvSpPr>
          <p:cNvPr id="6" name="Stačiakampis 5"/>
          <p:cNvSpPr/>
          <p:nvPr/>
        </p:nvSpPr>
        <p:spPr>
          <a:xfrm>
            <a:off x="934781" y="2463459"/>
            <a:ext cx="4851698" cy="3539430"/>
          </a:xfrm>
          <a:prstGeom prst="rect">
            <a:avLst/>
          </a:prstGeom>
        </p:spPr>
        <p:txBody>
          <a:bodyPr wrap="square">
            <a:spAutoFit/>
          </a:bodyPr>
          <a:lstStyle/>
          <a:p>
            <a:r>
              <a:rPr lang="lt-LT" sz="2800" dirty="0" smtClean="0">
                <a:latin typeface="Times New Roman" panose="02020603050405020304" pitchFamily="18" charset="0"/>
                <a:ea typeface="Calibri" panose="020F0502020204030204" pitchFamily="34" charset="0"/>
              </a:rPr>
              <a:t>1. Įrašykite keturis-aštuonis teiginius, atspindinčius </a:t>
            </a:r>
          </a:p>
          <a:p>
            <a:r>
              <a:rPr lang="lt-LT" sz="2800" dirty="0" smtClean="0">
                <a:latin typeface="Times New Roman" panose="02020603050405020304" pitchFamily="18" charset="0"/>
                <a:ea typeface="Calibri" panose="020F0502020204030204" pitchFamily="34" charset="0"/>
              </a:rPr>
              <a:t>pagrindines </a:t>
            </a:r>
            <a:r>
              <a:rPr lang="lt-LT" sz="2800" dirty="0">
                <a:latin typeface="Times New Roman" panose="02020603050405020304" pitchFamily="18" charset="0"/>
                <a:ea typeface="Calibri" panose="020F0502020204030204" pitchFamily="34" charset="0"/>
              </a:rPr>
              <a:t>teksto mintis</a:t>
            </a:r>
            <a:r>
              <a:rPr lang="lt-LT" sz="2800" dirty="0" smtClean="0">
                <a:latin typeface="Times New Roman" panose="02020603050405020304" pitchFamily="18" charset="0"/>
                <a:ea typeface="Calibri" panose="020F0502020204030204" pitchFamily="34" charset="0"/>
              </a:rPr>
              <a:t>. </a:t>
            </a:r>
          </a:p>
          <a:p>
            <a:r>
              <a:rPr lang="lt-LT" sz="2800" dirty="0" smtClean="0">
                <a:latin typeface="Times New Roman" panose="02020603050405020304" pitchFamily="18" charset="0"/>
                <a:ea typeface="Calibri" panose="020F0502020204030204" pitchFamily="34" charset="0"/>
              </a:rPr>
              <a:t>(5 min.)</a:t>
            </a:r>
            <a:endParaRPr lang="lt-LT" sz="2800" dirty="0">
              <a:latin typeface="Times New Roman" panose="02020603050405020304" pitchFamily="18" charset="0"/>
              <a:ea typeface="Calibri" panose="020F0502020204030204" pitchFamily="34" charset="0"/>
            </a:endParaRPr>
          </a:p>
          <a:p>
            <a:r>
              <a:rPr lang="lt-LT" sz="2800" dirty="0" smtClean="0">
                <a:latin typeface="Times New Roman" panose="02020603050405020304" pitchFamily="18" charset="0"/>
                <a:ea typeface="Calibri" panose="020F0502020204030204" pitchFamily="34" charset="0"/>
              </a:rPr>
              <a:t>2. Pasikeiskite teiginiais su kita grupe ir remiantis tekstu pateikite 1-2 teiginių </a:t>
            </a:r>
            <a:r>
              <a:rPr lang="lt-LT" sz="2800" dirty="0" err="1" smtClean="0">
                <a:latin typeface="Times New Roman" panose="02020603050405020304" pitchFamily="18" charset="0"/>
                <a:ea typeface="Calibri" panose="020F0502020204030204" pitchFamily="34" charset="0"/>
              </a:rPr>
              <a:t>įrodymus</a:t>
            </a:r>
            <a:r>
              <a:rPr lang="lt-LT" sz="2800" dirty="0" smtClean="0">
                <a:latin typeface="Times New Roman" panose="02020603050405020304" pitchFamily="18" charset="0"/>
                <a:ea typeface="Calibri" panose="020F0502020204030204" pitchFamily="34" charset="0"/>
              </a:rPr>
              <a:t>. (5 min.)</a:t>
            </a:r>
            <a:endParaRPr lang="lt-LT" sz="2800" dirty="0"/>
          </a:p>
        </p:txBody>
      </p:sp>
    </p:spTree>
    <p:extLst>
      <p:ext uri="{BB962C8B-B14F-4D97-AF65-F5344CB8AC3E}">
        <p14:creationId xmlns:p14="http://schemas.microsoft.com/office/powerpoint/2010/main" val="95734963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3482" y="146110"/>
            <a:ext cx="9601196" cy="1303867"/>
          </a:xfrm>
        </p:spPr>
        <p:txBody>
          <a:bodyPr/>
          <a:lstStyle/>
          <a:p>
            <a:r>
              <a:rPr lang="lt-LT" dirty="0"/>
              <a:t>Strategijos taikymas. Darbas grupėse </a:t>
            </a:r>
            <a:r>
              <a:rPr lang="lt-LT" dirty="0" smtClean="0"/>
              <a:t>(2)</a:t>
            </a:r>
            <a:endParaRPr lang="lt-LT" dirty="0"/>
          </a:p>
        </p:txBody>
      </p:sp>
      <p:sp>
        <p:nvSpPr>
          <p:cNvPr id="3" name="Content Placeholder 2"/>
          <p:cNvSpPr>
            <a:spLocks noGrp="1"/>
          </p:cNvSpPr>
          <p:nvPr>
            <p:ph idx="1"/>
          </p:nvPr>
        </p:nvSpPr>
        <p:spPr>
          <a:xfrm>
            <a:off x="1173482" y="1590279"/>
            <a:ext cx="9601196" cy="4671183"/>
          </a:xfrm>
        </p:spPr>
        <p:txBody>
          <a:bodyPr>
            <a:normAutofit fontScale="77500" lnSpcReduction="20000"/>
          </a:bodyPr>
          <a:lstStyle/>
          <a:p>
            <a:pPr marL="0" lvl="0" indent="0">
              <a:buNone/>
            </a:pPr>
            <a:r>
              <a:rPr lang="lt-LT" dirty="0" smtClean="0"/>
              <a:t>Pavyzdžiui</a:t>
            </a:r>
            <a:r>
              <a:rPr lang="lt-LT" dirty="0"/>
              <a:t>, nagrinėjant naujieną</a:t>
            </a:r>
            <a:r>
              <a:rPr lang="lt-LT" b="1" dirty="0"/>
              <a:t> </a:t>
            </a:r>
            <a:r>
              <a:rPr lang="lt-LT" u="sng" dirty="0" err="1">
                <a:hlinkClick r:id="rId2"/>
              </a:rPr>
              <a:t>Castro</a:t>
            </a:r>
            <a:r>
              <a:rPr lang="lt-LT" u="sng" dirty="0">
                <a:hlinkClick r:id="rId2"/>
              </a:rPr>
              <a:t>: Mirė ilgametis Kubos lyderis.</a:t>
            </a:r>
            <a:r>
              <a:rPr lang="lt-LT" dirty="0"/>
              <a:t> 2016 m. lapkritis. Nr. 16 (22), </a:t>
            </a:r>
            <a:r>
              <a:rPr lang="lt-LT" dirty="0" smtClean="0"/>
              <a:t>stulpelyje </a:t>
            </a:r>
            <a:r>
              <a:rPr lang="lt-LT" dirty="0"/>
              <a:t>„teiginys“ gali būti įrašyti šie teiginiai: </a:t>
            </a:r>
            <a:endParaRPr lang="lt-LT" dirty="0" smtClean="0"/>
          </a:p>
          <a:p>
            <a:pPr marL="0" lvl="0" indent="0">
              <a:buNone/>
            </a:pPr>
            <a:endParaRPr lang="lt-LT" dirty="0" smtClean="0"/>
          </a:p>
          <a:p>
            <a:pPr marL="0" lvl="0" indent="0">
              <a:buNone/>
            </a:pPr>
            <a:r>
              <a:rPr lang="lt-LT" b="1" dirty="0" smtClean="0"/>
              <a:t>F</a:t>
            </a:r>
            <a:r>
              <a:rPr lang="lt-LT" b="1" dirty="0"/>
              <a:t>. </a:t>
            </a:r>
            <a:r>
              <a:rPr lang="lt-LT" b="1" dirty="0" err="1"/>
              <a:t>Castro</a:t>
            </a:r>
            <a:r>
              <a:rPr lang="lt-LT" b="1" dirty="0"/>
              <a:t> – žemyno išlaisvinimo lyderis; </a:t>
            </a:r>
            <a:endParaRPr lang="lt-LT" b="1" dirty="0" smtClean="0"/>
          </a:p>
          <a:p>
            <a:pPr marL="0" lvl="0" indent="0">
              <a:buNone/>
            </a:pPr>
            <a:r>
              <a:rPr lang="lt-LT" b="1" dirty="0" smtClean="0"/>
              <a:t>F</a:t>
            </a:r>
            <a:r>
              <a:rPr lang="lt-LT" b="1" dirty="0"/>
              <a:t>. </a:t>
            </a:r>
            <a:r>
              <a:rPr lang="lt-LT" b="1" dirty="0" err="1"/>
              <a:t>Castro</a:t>
            </a:r>
            <a:r>
              <a:rPr lang="lt-LT" b="1" dirty="0"/>
              <a:t> – diktatorius;  </a:t>
            </a:r>
            <a:endParaRPr lang="lt-LT" b="1" dirty="0" smtClean="0"/>
          </a:p>
          <a:p>
            <a:pPr marL="0" lvl="0" indent="0">
              <a:buNone/>
            </a:pPr>
            <a:r>
              <a:rPr lang="lt-LT" b="1" dirty="0" smtClean="0"/>
              <a:t>F</a:t>
            </a:r>
            <a:r>
              <a:rPr lang="lt-LT" b="1" dirty="0"/>
              <a:t>. </a:t>
            </a:r>
            <a:r>
              <a:rPr lang="lt-LT" b="1" dirty="0" err="1"/>
              <a:t>Castro</a:t>
            </a:r>
            <a:r>
              <a:rPr lang="lt-LT" b="1" dirty="0"/>
              <a:t> valdymo metu Kuboje egzistavo nuomonių įvairovė; </a:t>
            </a:r>
            <a:endParaRPr lang="lt-LT" b="1" dirty="0" smtClean="0"/>
          </a:p>
          <a:p>
            <a:pPr marL="0" lvl="0" indent="0">
              <a:buNone/>
            </a:pPr>
            <a:r>
              <a:rPr lang="lt-LT" b="1" dirty="0" smtClean="0"/>
              <a:t>Kuba </a:t>
            </a:r>
            <a:r>
              <a:rPr lang="lt-LT" b="1" dirty="0"/>
              <a:t>socialistinė valstybė; </a:t>
            </a:r>
            <a:endParaRPr lang="lt-LT" b="1" dirty="0" smtClean="0"/>
          </a:p>
          <a:p>
            <a:pPr marL="0" lvl="0" indent="0">
              <a:buNone/>
            </a:pPr>
            <a:r>
              <a:rPr lang="lt-LT" b="1" dirty="0" smtClean="0"/>
              <a:t>Kuboje </a:t>
            </a:r>
            <a:r>
              <a:rPr lang="lt-LT" b="1" dirty="0"/>
              <a:t>buvo užtikrinamos žmogaus teisės; </a:t>
            </a:r>
            <a:endParaRPr lang="lt-LT" b="1" dirty="0" smtClean="0"/>
          </a:p>
          <a:p>
            <a:pPr marL="0" lvl="0" indent="0">
              <a:buNone/>
            </a:pPr>
            <a:r>
              <a:rPr lang="lt-LT" b="1" dirty="0" smtClean="0"/>
              <a:t>diktatorius </a:t>
            </a:r>
            <a:r>
              <a:rPr lang="lt-LT" b="1" dirty="0"/>
              <a:t>gali būti geru vadovu;  </a:t>
            </a:r>
            <a:endParaRPr lang="lt-LT" b="1" dirty="0" smtClean="0"/>
          </a:p>
          <a:p>
            <a:pPr marL="0" lvl="0" indent="0">
              <a:buNone/>
            </a:pPr>
            <a:r>
              <a:rPr lang="lt-LT" b="1" dirty="0" smtClean="0"/>
              <a:t>F</a:t>
            </a:r>
            <a:r>
              <a:rPr lang="lt-LT" b="1" dirty="0"/>
              <a:t>. </a:t>
            </a:r>
            <a:r>
              <a:rPr lang="lt-LT" b="1" dirty="0" err="1"/>
              <a:t>Castro</a:t>
            </a:r>
            <a:r>
              <a:rPr lang="lt-LT" b="1" dirty="0"/>
              <a:t> bandyta daug kartų nužudyti</a:t>
            </a:r>
            <a:r>
              <a:rPr lang="lt-LT" b="1" dirty="0" smtClean="0"/>
              <a:t>;</a:t>
            </a:r>
          </a:p>
          <a:p>
            <a:pPr marL="0" lvl="0" indent="0">
              <a:buNone/>
            </a:pPr>
            <a:r>
              <a:rPr lang="lt-LT" b="1" dirty="0" smtClean="0"/>
              <a:t>valstybės </a:t>
            </a:r>
            <a:r>
              <a:rPr lang="lt-LT" b="1" dirty="0"/>
              <a:t>vadovų ir kitų žmonių reakcijos į F. </a:t>
            </a:r>
            <a:r>
              <a:rPr lang="lt-LT" b="1" dirty="0" err="1"/>
              <a:t>Castro</a:t>
            </a:r>
            <a:r>
              <a:rPr lang="lt-LT" b="1" dirty="0"/>
              <a:t> mirtį išsiskyrė.</a:t>
            </a:r>
          </a:p>
          <a:p>
            <a:r>
              <a:rPr lang="lt-LT" dirty="0"/>
              <a:t>Formuluojant teiginius gali padėti kiekvieno </a:t>
            </a:r>
            <a:r>
              <a:rPr lang="lt-LT" dirty="0" err="1"/>
              <a:t>naujienlaiškio</a:t>
            </a:r>
            <a:r>
              <a:rPr lang="lt-LT" dirty="0"/>
              <a:t> „Aktualijos. Ką manai!“ numerio apačioje iškelti klausimai.</a:t>
            </a:r>
          </a:p>
          <a:p>
            <a:endParaRPr lang="lt-LT" dirty="0"/>
          </a:p>
        </p:txBody>
      </p:sp>
    </p:spTree>
    <p:extLst>
      <p:ext uri="{BB962C8B-B14F-4D97-AF65-F5344CB8AC3E}">
        <p14:creationId xmlns:p14="http://schemas.microsoft.com/office/powerpoint/2010/main" val="215376362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endParaRPr lang="lt-LT" dirty="0">
              <a:solidFill>
                <a:schemeClr val="tx1"/>
              </a:solidFill>
            </a:endParaRPr>
          </a:p>
        </p:txBody>
      </p:sp>
      <p:pic>
        <p:nvPicPr>
          <p:cNvPr id="4" name="Turinio vietos rezervavimo ženklas 3"/>
          <p:cNvPicPr>
            <a:picLocks noGrp="1"/>
          </p:cNvPicPr>
          <p:nvPr>
            <p:ph idx="1"/>
          </p:nvPr>
        </p:nvPicPr>
        <p:blipFill rotWithShape="1">
          <a:blip r:embed="rId2"/>
          <a:srcRect l="23291" t="24783" r="22425" b="7720"/>
          <a:stretch/>
        </p:blipFill>
        <p:spPr bwMode="auto">
          <a:xfrm>
            <a:off x="2291378" y="473337"/>
            <a:ext cx="6669741" cy="5819887"/>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95695428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vadinimas 3"/>
          <p:cNvSpPr>
            <a:spLocks noGrp="1"/>
          </p:cNvSpPr>
          <p:nvPr>
            <p:ph type="title"/>
          </p:nvPr>
        </p:nvSpPr>
        <p:spPr>
          <a:xfrm>
            <a:off x="1216154" y="132279"/>
            <a:ext cx="9601196" cy="1137124"/>
          </a:xfrm>
        </p:spPr>
        <p:txBody>
          <a:bodyPr/>
          <a:lstStyle/>
          <a:p>
            <a:r>
              <a:rPr lang="lt-LT" dirty="0" smtClean="0"/>
              <a:t>Strategijos išbandymas (1) </a:t>
            </a:r>
            <a:endParaRPr lang="lt-LT" dirty="0"/>
          </a:p>
        </p:txBody>
      </p:sp>
      <p:sp>
        <p:nvSpPr>
          <p:cNvPr id="5" name="Turinio vietos rezervavimo ženklas 4"/>
          <p:cNvSpPr>
            <a:spLocks noGrp="1"/>
          </p:cNvSpPr>
          <p:nvPr>
            <p:ph sz="half" idx="1"/>
          </p:nvPr>
        </p:nvSpPr>
        <p:spPr>
          <a:xfrm>
            <a:off x="1049748" y="1054249"/>
            <a:ext cx="4718304" cy="4948517"/>
          </a:xfrm>
        </p:spPr>
        <p:txBody>
          <a:bodyPr>
            <a:normAutofit fontScale="92500" lnSpcReduction="20000"/>
          </a:bodyPr>
          <a:lstStyle/>
          <a:p>
            <a:r>
              <a:rPr lang="lt-LT" dirty="0"/>
              <a:t>Suraskite tekste 1 </a:t>
            </a:r>
            <a:r>
              <a:rPr lang="lt-LT" dirty="0" smtClean="0"/>
              <a:t>pagrindinį </a:t>
            </a:r>
            <a:r>
              <a:rPr lang="lt-LT" dirty="0"/>
              <a:t>terminą arba </a:t>
            </a:r>
            <a:r>
              <a:rPr lang="lt-LT" dirty="0" smtClean="0"/>
              <a:t>sąvoką, kuri </a:t>
            </a:r>
            <a:r>
              <a:rPr lang="lt-LT" dirty="0"/>
              <a:t>galėtų būti „</a:t>
            </a:r>
            <a:r>
              <a:rPr lang="lt-LT" dirty="0" smtClean="0"/>
              <a:t>įmagnetinta“. 1 min.</a:t>
            </a:r>
            <a:endParaRPr lang="lt-LT" dirty="0"/>
          </a:p>
          <a:p>
            <a:endParaRPr lang="lt-LT" dirty="0"/>
          </a:p>
          <a:p>
            <a:r>
              <a:rPr lang="lt-LT" dirty="0" smtClean="0"/>
              <a:t>Prisiminkite </a:t>
            </a:r>
            <a:r>
              <a:rPr lang="lt-LT" dirty="0"/>
              <a:t>su </a:t>
            </a:r>
            <a:r>
              <a:rPr lang="lt-LT" dirty="0" smtClean="0"/>
              <a:t>juo/ja </a:t>
            </a:r>
            <a:r>
              <a:rPr lang="lt-LT" dirty="0"/>
              <a:t>susijusias svarbias teksto detales ir  </a:t>
            </a:r>
            <a:r>
              <a:rPr lang="lt-LT" dirty="0" smtClean="0"/>
              <a:t>surašykite </a:t>
            </a:r>
            <a:r>
              <a:rPr lang="lt-LT" dirty="0"/>
              <a:t>aplink magnetinį žodį. </a:t>
            </a:r>
            <a:r>
              <a:rPr lang="lt-LT" dirty="0" smtClean="0"/>
              <a:t>1 min.</a:t>
            </a:r>
          </a:p>
          <a:p>
            <a:r>
              <a:rPr lang="lt-LT" dirty="0"/>
              <a:t>D</a:t>
            </a:r>
            <a:r>
              <a:rPr lang="lt-LT" dirty="0" smtClean="0"/>
              <a:t>ar </a:t>
            </a:r>
            <a:r>
              <a:rPr lang="lt-LT" dirty="0"/>
              <a:t>kartą </a:t>
            </a:r>
            <a:r>
              <a:rPr lang="lt-LT" dirty="0" smtClean="0"/>
              <a:t>peržvelkite tekstą ir įtraukite tas </a:t>
            </a:r>
            <a:r>
              <a:rPr lang="lt-LT" dirty="0"/>
              <a:t>svarbias detales, kurių </a:t>
            </a:r>
            <a:r>
              <a:rPr lang="lt-LT" dirty="0" smtClean="0"/>
              <a:t>nepaminėjote. 2 min.</a:t>
            </a:r>
          </a:p>
          <a:p>
            <a:r>
              <a:rPr lang="lt-LT" dirty="0" smtClean="0"/>
              <a:t>Sudarykite apibendrinantį sakinį. Magnetinis </a:t>
            </a:r>
            <a:r>
              <a:rPr lang="lt-LT" dirty="0"/>
              <a:t>žodis turi būti sakinyje pagrindinis. Neįtraukite į sakinį jokių nesvarbių </a:t>
            </a:r>
            <a:r>
              <a:rPr lang="lt-LT" dirty="0" smtClean="0"/>
              <a:t>detalių. </a:t>
            </a:r>
            <a:r>
              <a:rPr lang="lt-LT" dirty="0"/>
              <a:t>2</a:t>
            </a:r>
            <a:r>
              <a:rPr lang="lt-LT" dirty="0" smtClean="0"/>
              <a:t> min.</a:t>
            </a:r>
            <a:endParaRPr lang="lt-LT" dirty="0"/>
          </a:p>
          <a:p>
            <a:endParaRPr lang="lt-LT" dirty="0" smtClean="0"/>
          </a:p>
          <a:p>
            <a:endParaRPr lang="lt-LT" dirty="0" smtClean="0"/>
          </a:p>
          <a:p>
            <a:endParaRPr lang="lt-LT" dirty="0"/>
          </a:p>
          <a:p>
            <a:endParaRPr lang="lt-LT" dirty="0"/>
          </a:p>
        </p:txBody>
      </p:sp>
      <p:sp>
        <p:nvSpPr>
          <p:cNvPr id="6" name="Turinio vietos rezervavimo ženklas 5"/>
          <p:cNvSpPr>
            <a:spLocks noGrp="1"/>
          </p:cNvSpPr>
          <p:nvPr>
            <p:ph sz="half" idx="2"/>
          </p:nvPr>
        </p:nvSpPr>
        <p:spPr>
          <a:xfrm>
            <a:off x="6099046" y="1247888"/>
            <a:ext cx="4718304" cy="3310128"/>
          </a:xfrm>
        </p:spPr>
        <p:txBody>
          <a:bodyPr>
            <a:normAutofit fontScale="92500" lnSpcReduction="20000"/>
          </a:bodyPr>
          <a:lstStyle/>
          <a:p>
            <a:r>
              <a:rPr lang="lt-LT" dirty="0"/>
              <a:t>Pavyzdžiui, nagrinėjant </a:t>
            </a:r>
            <a:r>
              <a:rPr lang="lt-LT" dirty="0" err="1"/>
              <a:t>naujienlaiškio</a:t>
            </a:r>
            <a:r>
              <a:rPr lang="lt-LT" dirty="0"/>
              <a:t> „Aš manau!“ aktualiją </a:t>
            </a:r>
            <a:r>
              <a:rPr lang="lt-LT" i="1" u="sng" dirty="0">
                <a:hlinkClick r:id="rId2"/>
              </a:rPr>
              <a:t>Išpuolis Mančesteryje</a:t>
            </a:r>
            <a:r>
              <a:rPr lang="lt-LT" i="1" u="sng" dirty="0"/>
              <a:t>.</a:t>
            </a:r>
            <a:r>
              <a:rPr lang="lt-LT" dirty="0"/>
              <a:t> 2017 m. gegužė – birželis Nr. 3 (27) galimų reikšminių žodžių pavyzdžiai galėtų būti: </a:t>
            </a:r>
            <a:r>
              <a:rPr lang="lt-LT" i="1" dirty="0"/>
              <a:t>teroristinė ataka Mančesteryje</a:t>
            </a:r>
            <a:r>
              <a:rPr lang="lt-LT" dirty="0"/>
              <a:t>, </a:t>
            </a:r>
            <a:r>
              <a:rPr lang="lt-LT" i="1" dirty="0"/>
              <a:t>Lenkijos vyriausybė nesutinka priimti migrantų</a:t>
            </a:r>
            <a:r>
              <a:rPr lang="lt-LT" dirty="0"/>
              <a:t>, </a:t>
            </a:r>
            <a:r>
              <a:rPr lang="lt-LT" i="1" dirty="0"/>
              <a:t>koncertas pagerbti aukoms </a:t>
            </a:r>
            <a:r>
              <a:rPr lang="lt-LT" dirty="0"/>
              <a:t>ir kt. </a:t>
            </a:r>
          </a:p>
        </p:txBody>
      </p:sp>
      <p:pic>
        <p:nvPicPr>
          <p:cNvPr id="7" name="Paveikslėlis 6"/>
          <p:cNvPicPr/>
          <p:nvPr/>
        </p:nvPicPr>
        <p:blipFill rotWithShape="1">
          <a:blip r:embed="rId3"/>
          <a:srcRect l="25048" t="31990" r="53305" b="43924"/>
          <a:stretch/>
        </p:blipFill>
        <p:spPr bwMode="auto">
          <a:xfrm>
            <a:off x="6454120" y="3646843"/>
            <a:ext cx="4008156" cy="2646381"/>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94192159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a:xfrm>
            <a:off x="1295401" y="519554"/>
            <a:ext cx="9601196" cy="674546"/>
          </a:xfrm>
        </p:spPr>
        <p:txBody>
          <a:bodyPr>
            <a:normAutofit fontScale="90000"/>
          </a:bodyPr>
          <a:lstStyle/>
          <a:p>
            <a:r>
              <a:rPr lang="lt-LT" dirty="0"/>
              <a:t>Strategijos išbandymas </a:t>
            </a:r>
            <a:r>
              <a:rPr lang="lt-LT" dirty="0" smtClean="0"/>
              <a:t>(2) </a:t>
            </a:r>
            <a:endParaRPr lang="lt-LT" dirty="0"/>
          </a:p>
        </p:txBody>
      </p:sp>
      <p:pic>
        <p:nvPicPr>
          <p:cNvPr id="4" name="Turinio vietos rezervavimo ženklas 3"/>
          <p:cNvPicPr>
            <a:picLocks noGrp="1"/>
          </p:cNvPicPr>
          <p:nvPr>
            <p:ph idx="1"/>
          </p:nvPr>
        </p:nvPicPr>
        <p:blipFill rotWithShape="1">
          <a:blip r:embed="rId2"/>
          <a:srcRect l="24489" t="25993" r="25817" b="22595"/>
          <a:stretch/>
        </p:blipFill>
        <p:spPr bwMode="auto">
          <a:xfrm>
            <a:off x="2773710" y="1608734"/>
            <a:ext cx="6816029" cy="440729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56917360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endParaRPr lang="lt-LT"/>
          </a:p>
        </p:txBody>
      </p:sp>
      <p:pic>
        <p:nvPicPr>
          <p:cNvPr id="4" name="Turinio vietos rezervavimo ženklas 3"/>
          <p:cNvPicPr>
            <a:picLocks noGrp="1"/>
          </p:cNvPicPr>
          <p:nvPr>
            <p:ph idx="1"/>
          </p:nvPr>
        </p:nvPicPr>
        <p:blipFill rotWithShape="1">
          <a:blip r:embed="rId2"/>
          <a:srcRect l="21752" t="17928" r="27270" b="18967"/>
          <a:stretch/>
        </p:blipFill>
        <p:spPr bwMode="auto">
          <a:xfrm>
            <a:off x="2377440" y="0"/>
            <a:ext cx="7196866" cy="68580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44508365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p:txBody>
          <a:bodyPr>
            <a:normAutofit/>
          </a:bodyPr>
          <a:lstStyle/>
          <a:p>
            <a:r>
              <a:rPr lang="lt-LT" dirty="0" smtClean="0"/>
              <a:t>Darbas grupėse</a:t>
            </a:r>
            <a:endParaRPr lang="lt-LT" dirty="0"/>
          </a:p>
        </p:txBody>
      </p:sp>
      <p:sp>
        <p:nvSpPr>
          <p:cNvPr id="3" name="Turinio vietos rezervavimo ženklas 2"/>
          <p:cNvSpPr>
            <a:spLocks noGrp="1"/>
          </p:cNvSpPr>
          <p:nvPr>
            <p:ph idx="1"/>
          </p:nvPr>
        </p:nvSpPr>
        <p:spPr/>
        <p:txBody>
          <a:bodyPr/>
          <a:lstStyle/>
          <a:p>
            <a:pPr marL="0" indent="0">
              <a:buNone/>
            </a:pPr>
            <a:r>
              <a:rPr lang="lt-LT" dirty="0" smtClean="0"/>
              <a:t>1. Aptarti </a:t>
            </a:r>
            <a:r>
              <a:rPr lang="lt-LT" dirty="0"/>
              <a:t>skaitymo strategijų taikymo ugdymo procese </a:t>
            </a:r>
            <a:r>
              <a:rPr lang="lt-LT" dirty="0" err="1"/>
              <a:t>privalumus</a:t>
            </a:r>
            <a:r>
              <a:rPr lang="lt-LT" dirty="0"/>
              <a:t>. Apgalvoti ar gali kilti sunkumų, jeigu taip numatyti kaip juos įveikti.</a:t>
            </a:r>
            <a:br>
              <a:rPr lang="lt-LT" dirty="0"/>
            </a:br>
            <a:endParaRPr lang="lt-LT" dirty="0" smtClean="0"/>
          </a:p>
          <a:p>
            <a:pPr marL="0" indent="0">
              <a:buNone/>
            </a:pPr>
            <a:r>
              <a:rPr lang="lt-LT" dirty="0" smtClean="0"/>
              <a:t>2. Aptarti </a:t>
            </a:r>
            <a:r>
              <a:rPr lang="lt-LT" dirty="0" err="1"/>
              <a:t>naujienlaiškio</a:t>
            </a:r>
            <a:r>
              <a:rPr lang="lt-LT" dirty="0"/>
              <a:t> „Aš manau!“ panaudojimo ugdymo procese galimybes ir užrašyti trumpas išvadas.</a:t>
            </a:r>
            <a:br>
              <a:rPr lang="lt-LT" dirty="0"/>
            </a:br>
            <a:endParaRPr lang="lt-LT" dirty="0"/>
          </a:p>
          <a:p>
            <a:endParaRPr lang="lt-LT" dirty="0"/>
          </a:p>
        </p:txBody>
      </p:sp>
    </p:spTree>
    <p:extLst>
      <p:ext uri="{BB962C8B-B14F-4D97-AF65-F5344CB8AC3E}">
        <p14:creationId xmlns:p14="http://schemas.microsoft.com/office/powerpoint/2010/main" val="89543495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a:xfrm>
            <a:off x="882127" y="656216"/>
            <a:ext cx="10014471" cy="5045337"/>
          </a:xfrm>
        </p:spPr>
        <p:txBody>
          <a:bodyPr>
            <a:normAutofit/>
          </a:bodyPr>
          <a:lstStyle/>
          <a:p>
            <a:r>
              <a:rPr lang="lt-LT" sz="2200" b="1" i="1" dirty="0" smtClean="0"/>
              <a:t/>
            </a:r>
            <a:br>
              <a:rPr lang="lt-LT" sz="2200" b="1" i="1" dirty="0" smtClean="0"/>
            </a:br>
            <a:r>
              <a:rPr lang="lt-LT" sz="2200" b="1" i="1" dirty="0"/>
              <a:t/>
            </a:r>
            <a:br>
              <a:rPr lang="lt-LT" sz="2200" b="1" i="1" dirty="0"/>
            </a:br>
            <a:r>
              <a:rPr lang="lt-LT" sz="2200" b="1" i="1" dirty="0" smtClean="0"/>
              <a:t/>
            </a:r>
            <a:br>
              <a:rPr lang="lt-LT" sz="2200" b="1" i="1" dirty="0" smtClean="0"/>
            </a:br>
            <a:r>
              <a:rPr lang="lt-LT" sz="3100" b="1" i="1" dirty="0" smtClean="0"/>
              <a:t>Ačiū už dėmesį !</a:t>
            </a:r>
            <a:endParaRPr lang="lt-LT" sz="1600" dirty="0"/>
          </a:p>
        </p:txBody>
      </p:sp>
    </p:spTree>
    <p:extLst>
      <p:ext uri="{BB962C8B-B14F-4D97-AF65-F5344CB8AC3E}">
        <p14:creationId xmlns:p14="http://schemas.microsoft.com/office/powerpoint/2010/main" val="20754146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urinio vietos rezervavimo ženklas 4"/>
          <p:cNvSpPr>
            <a:spLocks noGrp="1"/>
          </p:cNvSpPr>
          <p:nvPr>
            <p:ph sz="half" idx="1"/>
          </p:nvPr>
        </p:nvSpPr>
        <p:spPr>
          <a:xfrm>
            <a:off x="1298448" y="1011219"/>
            <a:ext cx="4718304" cy="4859229"/>
          </a:xfrm>
        </p:spPr>
        <p:txBody>
          <a:bodyPr>
            <a:noAutofit/>
          </a:bodyPr>
          <a:lstStyle/>
          <a:p>
            <a:pPr marL="0" indent="0" algn="just">
              <a:buNone/>
            </a:pPr>
            <a:endParaRPr lang="lt-LT" sz="3600" dirty="0" smtClean="0"/>
          </a:p>
          <a:p>
            <a:pPr marL="0" indent="0" algn="just">
              <a:buNone/>
            </a:pPr>
            <a:r>
              <a:rPr lang="lt-LT" dirty="0" smtClean="0"/>
              <a:t>Šiandien didžiausias deficitas </a:t>
            </a:r>
            <a:r>
              <a:rPr lang="lt-LT" dirty="0"/>
              <a:t>yra </a:t>
            </a:r>
            <a:r>
              <a:rPr lang="lt-LT" dirty="0" smtClean="0"/>
              <a:t>ne informacija</a:t>
            </a:r>
            <a:r>
              <a:rPr lang="lt-LT" dirty="0"/>
              <a:t>, bet dėmesys, ir svarbiausiu uždaviniu tampa ne informacijos gavyba, bet </a:t>
            </a:r>
            <a:r>
              <a:rPr lang="lt-LT" b="1" dirty="0"/>
              <a:t>dėmesio vadyba </a:t>
            </a:r>
            <a:r>
              <a:rPr lang="lt-LT" dirty="0"/>
              <a:t>(pastangos apmąstyti ir aktualizuoti).</a:t>
            </a:r>
          </a:p>
        </p:txBody>
      </p:sp>
      <p:pic>
        <p:nvPicPr>
          <p:cNvPr id="7" name="Picture 2"/>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6181725" y="1915865"/>
            <a:ext cx="4718050" cy="31469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286563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endParaRPr lang="lt-LT" dirty="0"/>
          </a:p>
        </p:txBody>
      </p:sp>
      <p:pic>
        <p:nvPicPr>
          <p:cNvPr id="9" name="Paveikslėlis 8"/>
          <p:cNvPicPr/>
          <p:nvPr/>
        </p:nvPicPr>
        <p:blipFill rotWithShape="1">
          <a:blip r:embed="rId2"/>
          <a:srcRect l="19119" t="23558" r="20242" b="38482"/>
          <a:stretch/>
        </p:blipFill>
        <p:spPr bwMode="auto">
          <a:xfrm>
            <a:off x="-37652" y="19424"/>
            <a:ext cx="6067312" cy="2467351"/>
          </a:xfrm>
          <a:prstGeom prst="rect">
            <a:avLst/>
          </a:prstGeom>
          <a:ln>
            <a:noFill/>
          </a:ln>
          <a:extLst>
            <a:ext uri="{53640926-AAD7-44D8-BBD7-CCE9431645EC}">
              <a14:shadowObscured xmlns:a14="http://schemas.microsoft.com/office/drawing/2010/main"/>
            </a:ext>
          </a:extLst>
        </p:spPr>
      </p:pic>
      <p:pic>
        <p:nvPicPr>
          <p:cNvPr id="10" name="Turinio vietos rezervavimo ženklas 9"/>
          <p:cNvPicPr>
            <a:picLocks noGrp="1"/>
          </p:cNvPicPr>
          <p:nvPr>
            <p:ph idx="1"/>
          </p:nvPr>
        </p:nvPicPr>
        <p:blipFill rotWithShape="1">
          <a:blip r:embed="rId3"/>
          <a:srcRect l="18347" t="78568" r="20016" b="6139"/>
          <a:stretch/>
        </p:blipFill>
        <p:spPr bwMode="auto">
          <a:xfrm>
            <a:off x="-75306" y="2452743"/>
            <a:ext cx="6067313" cy="1120451"/>
          </a:xfrm>
          <a:prstGeom prst="rect">
            <a:avLst/>
          </a:prstGeom>
          <a:ln>
            <a:noFill/>
          </a:ln>
          <a:extLst>
            <a:ext uri="{53640926-AAD7-44D8-BBD7-CCE9431645EC}">
              <a14:shadowObscured xmlns:a14="http://schemas.microsoft.com/office/drawing/2010/main"/>
            </a:ext>
          </a:extLst>
        </p:spPr>
      </p:pic>
      <p:pic>
        <p:nvPicPr>
          <p:cNvPr id="11" name="Paveikslėlis 10"/>
          <p:cNvPicPr/>
          <p:nvPr/>
        </p:nvPicPr>
        <p:blipFill rotWithShape="1">
          <a:blip r:embed="rId4"/>
          <a:srcRect l="18347" t="16523" r="20018" b="71524"/>
          <a:stretch/>
        </p:blipFill>
        <p:spPr bwMode="auto">
          <a:xfrm>
            <a:off x="-75306" y="3573194"/>
            <a:ext cx="5927466" cy="869714"/>
          </a:xfrm>
          <a:prstGeom prst="rect">
            <a:avLst/>
          </a:prstGeom>
          <a:ln>
            <a:noFill/>
          </a:ln>
          <a:extLst>
            <a:ext uri="{53640926-AAD7-44D8-BBD7-CCE9431645EC}">
              <a14:shadowObscured xmlns:a14="http://schemas.microsoft.com/office/drawing/2010/main"/>
            </a:ext>
          </a:extLst>
        </p:spPr>
      </p:pic>
      <p:pic>
        <p:nvPicPr>
          <p:cNvPr id="12" name="Paveikslėlis 11"/>
          <p:cNvPicPr/>
          <p:nvPr/>
        </p:nvPicPr>
        <p:blipFill rotWithShape="1">
          <a:blip r:embed="rId4"/>
          <a:srcRect l="18786" t="42008" r="19906" b="46917"/>
          <a:stretch/>
        </p:blipFill>
        <p:spPr bwMode="auto">
          <a:xfrm>
            <a:off x="-75306" y="4329804"/>
            <a:ext cx="5927466" cy="790835"/>
          </a:xfrm>
          <a:prstGeom prst="rect">
            <a:avLst/>
          </a:prstGeom>
          <a:ln>
            <a:noFill/>
          </a:ln>
          <a:extLst>
            <a:ext uri="{53640926-AAD7-44D8-BBD7-CCE9431645EC}">
              <a14:shadowObscured xmlns:a14="http://schemas.microsoft.com/office/drawing/2010/main"/>
            </a:ext>
          </a:extLst>
        </p:spPr>
      </p:pic>
      <p:pic>
        <p:nvPicPr>
          <p:cNvPr id="13" name="Paveikslėlis 12"/>
          <p:cNvPicPr/>
          <p:nvPr/>
        </p:nvPicPr>
        <p:blipFill rotWithShape="1">
          <a:blip r:embed="rId4"/>
          <a:srcRect l="19006" t="62221" r="20306" b="22299"/>
          <a:stretch/>
        </p:blipFill>
        <p:spPr bwMode="auto">
          <a:xfrm>
            <a:off x="0" y="5120639"/>
            <a:ext cx="5852160" cy="1086523"/>
          </a:xfrm>
          <a:prstGeom prst="rect">
            <a:avLst/>
          </a:prstGeom>
          <a:ln>
            <a:noFill/>
          </a:ln>
          <a:extLst>
            <a:ext uri="{53640926-AAD7-44D8-BBD7-CCE9431645EC}">
              <a14:shadowObscured xmlns:a14="http://schemas.microsoft.com/office/drawing/2010/main"/>
            </a:ext>
          </a:extLst>
        </p:spPr>
      </p:pic>
      <p:pic>
        <p:nvPicPr>
          <p:cNvPr id="15" name="Paveikslėlis 14"/>
          <p:cNvPicPr/>
          <p:nvPr/>
        </p:nvPicPr>
        <p:blipFill rotWithShape="1">
          <a:blip r:embed="rId5"/>
          <a:srcRect l="18895" t="17402" r="20116" b="63962"/>
          <a:stretch/>
        </p:blipFill>
        <p:spPr bwMode="auto">
          <a:xfrm>
            <a:off x="6067312" y="-1"/>
            <a:ext cx="6124688" cy="1323191"/>
          </a:xfrm>
          <a:prstGeom prst="rect">
            <a:avLst/>
          </a:prstGeom>
          <a:ln>
            <a:noFill/>
          </a:ln>
          <a:extLst>
            <a:ext uri="{53640926-AAD7-44D8-BBD7-CCE9431645EC}">
              <a14:shadowObscured xmlns:a14="http://schemas.microsoft.com/office/drawing/2010/main"/>
            </a:ext>
          </a:extLst>
        </p:spPr>
      </p:pic>
      <p:pic>
        <p:nvPicPr>
          <p:cNvPr id="16" name="Paveikslėlis 15"/>
          <p:cNvPicPr/>
          <p:nvPr/>
        </p:nvPicPr>
        <p:blipFill rotWithShape="1">
          <a:blip r:embed="rId5"/>
          <a:srcRect l="18895" t="38493" r="20229" b="23884"/>
          <a:stretch/>
        </p:blipFill>
        <p:spPr bwMode="auto">
          <a:xfrm>
            <a:off x="6067312" y="1323190"/>
            <a:ext cx="6067312" cy="2398956"/>
          </a:xfrm>
          <a:prstGeom prst="rect">
            <a:avLst/>
          </a:prstGeom>
          <a:ln>
            <a:noFill/>
          </a:ln>
          <a:extLst>
            <a:ext uri="{53640926-AAD7-44D8-BBD7-CCE9431645EC}">
              <a14:shadowObscured xmlns:a14="http://schemas.microsoft.com/office/drawing/2010/main"/>
            </a:ext>
          </a:extLst>
        </p:spPr>
      </p:pic>
      <p:pic>
        <p:nvPicPr>
          <p:cNvPr id="17" name="Paveikslėlis 16"/>
          <p:cNvPicPr/>
          <p:nvPr/>
        </p:nvPicPr>
        <p:blipFill rotWithShape="1">
          <a:blip r:embed="rId6"/>
          <a:srcRect l="37682" t="57301" r="21780" b="16686"/>
          <a:stretch/>
        </p:blipFill>
        <p:spPr bwMode="auto">
          <a:xfrm>
            <a:off x="5889813" y="3731041"/>
            <a:ext cx="3442447" cy="1674470"/>
          </a:xfrm>
          <a:prstGeom prst="rect">
            <a:avLst/>
          </a:prstGeom>
          <a:ln>
            <a:noFill/>
          </a:ln>
          <a:extLst>
            <a:ext uri="{53640926-AAD7-44D8-BBD7-CCE9431645EC}">
              <a14:shadowObscured xmlns:a14="http://schemas.microsoft.com/office/drawing/2010/main"/>
            </a:ext>
          </a:extLst>
        </p:spPr>
      </p:pic>
      <p:pic>
        <p:nvPicPr>
          <p:cNvPr id="18" name="Paveikslėlis 17"/>
          <p:cNvPicPr/>
          <p:nvPr/>
        </p:nvPicPr>
        <p:blipFill rotWithShape="1">
          <a:blip r:embed="rId7"/>
          <a:srcRect l="49361" t="13630" r="18183" b="41407"/>
          <a:stretch/>
        </p:blipFill>
        <p:spPr bwMode="auto">
          <a:xfrm>
            <a:off x="9294606" y="3722146"/>
            <a:ext cx="2897394" cy="2743199"/>
          </a:xfrm>
          <a:prstGeom prst="rect">
            <a:avLst/>
          </a:prstGeom>
          <a:ln>
            <a:noFill/>
          </a:ln>
          <a:extLst>
            <a:ext uri="{53640926-AAD7-44D8-BBD7-CCE9431645EC}">
              <a14:shadowObscured xmlns:a14="http://schemas.microsoft.com/office/drawing/2010/main"/>
            </a:ext>
          </a:extLst>
        </p:spPr>
      </p:pic>
      <p:pic>
        <p:nvPicPr>
          <p:cNvPr id="19" name="Paveikslėlis 18"/>
          <p:cNvPicPr/>
          <p:nvPr/>
        </p:nvPicPr>
        <p:blipFill rotWithShape="1">
          <a:blip r:embed="rId8"/>
          <a:srcRect l="37792" t="35856" r="20567" b="37248"/>
          <a:stretch/>
        </p:blipFill>
        <p:spPr bwMode="auto">
          <a:xfrm>
            <a:off x="5992006" y="5414407"/>
            <a:ext cx="3689875" cy="144359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554454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urinio vietos rezervavimo ženklas 3"/>
          <p:cNvPicPr>
            <a:picLocks noGrp="1"/>
          </p:cNvPicPr>
          <p:nvPr>
            <p:ph idx="1"/>
          </p:nvPr>
        </p:nvPicPr>
        <p:blipFill rotWithShape="1">
          <a:blip r:embed="rId2"/>
          <a:srcRect l="17796" t="39548" r="21422" b="12797"/>
          <a:stretch/>
        </p:blipFill>
        <p:spPr bwMode="auto">
          <a:xfrm>
            <a:off x="1760668" y="863798"/>
            <a:ext cx="8670663" cy="5128211"/>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4123818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a:xfrm>
            <a:off x="882127" y="656216"/>
            <a:ext cx="10014471" cy="5045337"/>
          </a:xfrm>
        </p:spPr>
        <p:txBody>
          <a:bodyPr>
            <a:normAutofit/>
          </a:bodyPr>
          <a:lstStyle/>
          <a:p>
            <a:pPr algn="l"/>
            <a:r>
              <a:rPr lang="lt-LT" sz="2200" b="1" i="1" dirty="0" smtClean="0"/>
              <a:t/>
            </a:r>
            <a:br>
              <a:rPr lang="lt-LT" sz="2200" b="1" i="1" dirty="0" smtClean="0"/>
            </a:br>
            <a:r>
              <a:rPr lang="lt-LT" sz="2200" b="1" i="1" dirty="0"/>
              <a:t/>
            </a:r>
            <a:br>
              <a:rPr lang="lt-LT" sz="2200" b="1" i="1" dirty="0"/>
            </a:br>
            <a:r>
              <a:rPr lang="lt-LT" sz="2200" b="1" i="1" dirty="0" smtClean="0"/>
              <a:t/>
            </a:r>
            <a:br>
              <a:rPr lang="lt-LT" sz="2200" b="1" i="1" dirty="0" smtClean="0"/>
            </a:br>
            <a:r>
              <a:rPr lang="lt-LT" sz="3100" b="1" i="1" dirty="0" smtClean="0"/>
              <a:t>Skaitymo </a:t>
            </a:r>
            <a:r>
              <a:rPr lang="lt-LT" sz="3100" b="1" i="1" dirty="0"/>
              <a:t>strategija</a:t>
            </a:r>
            <a:r>
              <a:rPr lang="lt-LT" sz="3100" b="1" dirty="0"/>
              <a:t> – </a:t>
            </a:r>
            <a:r>
              <a:rPr lang="lt-LT" sz="3100" dirty="0"/>
              <a:t>tai tam tikras būdas arba būdų kompleksas, kurį sąmoningai taiko skaitytojas norėdamas suprasti </a:t>
            </a:r>
            <a:r>
              <a:rPr lang="lt-LT" sz="3100" dirty="0" smtClean="0"/>
              <a:t>tekstą.</a:t>
            </a:r>
            <a:br>
              <a:rPr lang="lt-LT" sz="3100" dirty="0" smtClean="0"/>
            </a:br>
            <a:r>
              <a:rPr lang="lt-LT" sz="3100" dirty="0" smtClean="0"/>
              <a:t/>
            </a:r>
            <a:br>
              <a:rPr lang="lt-LT" sz="3100" dirty="0" smtClean="0"/>
            </a:br>
            <a:r>
              <a:rPr lang="lt-LT" sz="3100" b="1" i="1" dirty="0" smtClean="0"/>
              <a:t>Skaitymo </a:t>
            </a:r>
            <a:r>
              <a:rPr lang="lt-LT" sz="3100" b="1" i="1" dirty="0"/>
              <a:t>strategijos</a:t>
            </a:r>
            <a:r>
              <a:rPr lang="lt-LT" sz="3100" dirty="0"/>
              <a:t> yra intelektiniai įrankiai, kuriais </a:t>
            </a:r>
            <a:r>
              <a:rPr lang="lt-LT" sz="3100" dirty="0" smtClean="0"/>
              <a:t>tekstas </a:t>
            </a:r>
            <a:r>
              <a:rPr lang="lt-LT" sz="3100" b="1" dirty="0" smtClean="0">
                <a:solidFill>
                  <a:srgbClr val="00B0F0"/>
                </a:solidFill>
              </a:rPr>
              <a:t>«atrakinamas»</a:t>
            </a:r>
            <a:r>
              <a:rPr lang="lt-LT" sz="3100" dirty="0" smtClean="0"/>
              <a:t>. </a:t>
            </a:r>
            <a:r>
              <a:rPr lang="lt-LT" sz="2700" dirty="0"/>
              <a:t/>
            </a:r>
            <a:br>
              <a:rPr lang="lt-LT" sz="2700" dirty="0"/>
            </a:br>
            <a:r>
              <a:rPr lang="lt-LT" dirty="0"/>
              <a:t> </a:t>
            </a:r>
            <a:br>
              <a:rPr lang="lt-LT" dirty="0"/>
            </a:br>
            <a:r>
              <a:rPr lang="lt-LT" sz="1600" dirty="0" smtClean="0"/>
              <a:t>Šaltinis</a:t>
            </a:r>
            <a:r>
              <a:rPr lang="lt-LT" sz="1600" dirty="0"/>
              <a:t>:</a:t>
            </a:r>
            <a:r>
              <a:rPr lang="lt-LT" sz="1600" dirty="0" smtClean="0"/>
              <a:t> </a:t>
            </a:r>
            <a:r>
              <a:rPr lang="lt-LT" sz="1600" dirty="0" err="1" smtClean="0"/>
              <a:t>Tobias</a:t>
            </a:r>
            <a:r>
              <a:rPr lang="lt-LT" sz="1600" dirty="0" smtClean="0"/>
              <a:t> </a:t>
            </a:r>
            <a:r>
              <a:rPr lang="lt-LT" sz="1600" dirty="0" err="1"/>
              <a:t>Saum</a:t>
            </a:r>
            <a:r>
              <a:rPr lang="lt-LT" sz="1600" dirty="0"/>
              <a:t>, Skaitymo kompetencijų ugdymo metodika 67 p., </a:t>
            </a:r>
            <a:r>
              <a:rPr lang="lt-LT" sz="1600" u="sng" dirty="0">
                <a:hlinkClick r:id="rId2"/>
              </a:rPr>
              <a:t>www.iqesonline.lt</a:t>
            </a:r>
            <a:r>
              <a:rPr lang="lt-LT" sz="1600" dirty="0"/>
              <a:t> </a:t>
            </a:r>
          </a:p>
        </p:txBody>
      </p:sp>
    </p:spTree>
    <p:extLst>
      <p:ext uri="{BB962C8B-B14F-4D97-AF65-F5344CB8AC3E}">
        <p14:creationId xmlns:p14="http://schemas.microsoft.com/office/powerpoint/2010/main" val="30469789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urinio vietos rezervavimo ženklas 2"/>
          <p:cNvSpPr>
            <a:spLocks noGrp="1"/>
          </p:cNvSpPr>
          <p:nvPr>
            <p:ph sz="half" idx="1"/>
          </p:nvPr>
        </p:nvSpPr>
        <p:spPr>
          <a:xfrm>
            <a:off x="1749448" y="604911"/>
            <a:ext cx="4038600" cy="3539197"/>
          </a:xfrm>
        </p:spPr>
        <p:txBody>
          <a:bodyPr/>
          <a:lstStyle/>
          <a:p>
            <a:pPr marL="0" indent="0">
              <a:buNone/>
            </a:pPr>
            <a:r>
              <a:rPr lang="lt-LT" b="1" dirty="0"/>
              <a:t>Metodas, būdas, </a:t>
            </a:r>
            <a:r>
              <a:rPr lang="lt-LT" b="1" dirty="0" smtClean="0"/>
              <a:t>mokymo</a:t>
            </a:r>
            <a:r>
              <a:rPr lang="lt-LT" dirty="0" smtClean="0"/>
              <a:t> </a:t>
            </a:r>
            <a:r>
              <a:rPr lang="lt-LT" b="1" dirty="0"/>
              <a:t>strategija</a:t>
            </a:r>
          </a:p>
          <a:p>
            <a:endParaRPr lang="lt-LT" dirty="0" smtClean="0"/>
          </a:p>
          <a:p>
            <a:endParaRPr lang="lt-LT" dirty="0"/>
          </a:p>
        </p:txBody>
      </p:sp>
      <p:sp>
        <p:nvSpPr>
          <p:cNvPr id="4" name="Turinio vietos rezervavimo ženklas 3"/>
          <p:cNvSpPr>
            <a:spLocks noGrp="1"/>
          </p:cNvSpPr>
          <p:nvPr>
            <p:ph sz="half" idx="2"/>
          </p:nvPr>
        </p:nvSpPr>
        <p:spPr>
          <a:xfrm>
            <a:off x="6166338" y="588830"/>
            <a:ext cx="4038600" cy="4434840"/>
          </a:xfrm>
        </p:spPr>
        <p:txBody>
          <a:bodyPr/>
          <a:lstStyle/>
          <a:p>
            <a:pPr marL="0" indent="0">
              <a:buNone/>
            </a:pPr>
            <a:r>
              <a:rPr lang="lt-LT" b="1" dirty="0" smtClean="0"/>
              <a:t>Strategija</a:t>
            </a:r>
          </a:p>
          <a:p>
            <a:endParaRPr lang="lt-LT" dirty="0"/>
          </a:p>
          <a:p>
            <a:endParaRPr lang="lt-LT" dirty="0" smtClean="0"/>
          </a:p>
          <a:p>
            <a:endParaRPr lang="lt-LT" dirty="0"/>
          </a:p>
          <a:p>
            <a:endParaRPr lang="lt-LT" dirty="0"/>
          </a:p>
        </p:txBody>
      </p:sp>
      <p:pic>
        <p:nvPicPr>
          <p:cNvPr id="1026" name="Picture 2" descr="C:\Users\Marija\Desktop\SVI-II\pav\the_writing_process.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0530" y="4004370"/>
            <a:ext cx="4212698" cy="2038601"/>
          </a:xfrm>
          <a:prstGeom prst="rect">
            <a:avLst/>
          </a:prstGeom>
          <a:noFill/>
          <a:extLst>
            <a:ext uri="{909E8E84-426E-40DD-AFC4-6F175D3DCCD1}">
              <a14:hiddenFill xmlns:a14="http://schemas.microsoft.com/office/drawing/2010/main">
                <a:solidFill>
                  <a:srgbClr val="FFFFFF"/>
                </a:solidFill>
              </a14:hiddenFill>
            </a:ext>
          </a:extLst>
        </p:spPr>
      </p:pic>
      <p:sp>
        <p:nvSpPr>
          <p:cNvPr id="6" name="Suapvalintas stačiakampis paaiškinimas 5"/>
          <p:cNvSpPr/>
          <p:nvPr/>
        </p:nvSpPr>
        <p:spPr>
          <a:xfrm>
            <a:off x="6166338" y="1500554"/>
            <a:ext cx="4038600" cy="2286138"/>
          </a:xfrm>
          <a:prstGeom prst="wedgeRoundRectCallout">
            <a:avLst>
              <a:gd name="adj1" fmla="val -4543"/>
              <a:gd name="adj2" fmla="val 67805"/>
              <a:gd name="adj3" fmla="val 16667"/>
            </a:avLst>
          </a:prstGeom>
          <a:solidFill>
            <a:srgbClr val="A3FBA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dirty="0">
                <a:solidFill>
                  <a:schemeClr val="tx1"/>
                </a:solidFill>
              </a:rPr>
              <a:t>Kokius būdus </a:t>
            </a:r>
            <a:r>
              <a:rPr lang="lt-LT" b="1" dirty="0">
                <a:solidFill>
                  <a:schemeClr val="tx1"/>
                </a:solidFill>
              </a:rPr>
              <a:t>mokinys </a:t>
            </a:r>
            <a:r>
              <a:rPr lang="lt-LT" dirty="0">
                <a:solidFill>
                  <a:schemeClr val="tx1"/>
                </a:solidFill>
              </a:rPr>
              <a:t>išmoksta ir taiko </a:t>
            </a:r>
            <a:r>
              <a:rPr lang="lt-LT" b="1" dirty="0">
                <a:solidFill>
                  <a:schemeClr val="tx1"/>
                </a:solidFill>
              </a:rPr>
              <a:t>savarankiškai</a:t>
            </a:r>
            <a:r>
              <a:rPr lang="lt-LT" dirty="0">
                <a:solidFill>
                  <a:schemeClr val="tx1"/>
                </a:solidFill>
              </a:rPr>
              <a:t> veikdamas (klausydamas, kalbėdamas, skaitydamas, rašydamas), kad geriau tai atliktų?</a:t>
            </a:r>
          </a:p>
        </p:txBody>
      </p:sp>
      <p:sp>
        <p:nvSpPr>
          <p:cNvPr id="9" name="Suapvalintas stačiakampis paaiškinimas 8"/>
          <p:cNvSpPr/>
          <p:nvPr/>
        </p:nvSpPr>
        <p:spPr>
          <a:xfrm>
            <a:off x="1811868" y="1623646"/>
            <a:ext cx="3913760" cy="1600200"/>
          </a:xfrm>
          <a:prstGeom prst="wedgeRoundRectCallout">
            <a:avLst>
              <a:gd name="adj1" fmla="val 8637"/>
              <a:gd name="adj2" fmla="val 72200"/>
              <a:gd name="adj3" fmla="val 16667"/>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dirty="0">
                <a:solidFill>
                  <a:schemeClr val="tx1"/>
                </a:solidFill>
              </a:rPr>
              <a:t>Kokius būdus taiko </a:t>
            </a:r>
            <a:r>
              <a:rPr lang="lt-LT" b="1" dirty="0">
                <a:solidFill>
                  <a:schemeClr val="tx1"/>
                </a:solidFill>
              </a:rPr>
              <a:t>mokytojas</a:t>
            </a:r>
            <a:r>
              <a:rPr lang="lt-LT" dirty="0">
                <a:solidFill>
                  <a:schemeClr val="tx1"/>
                </a:solidFill>
              </a:rPr>
              <a:t>, kad mokiniai geriau išmoktų?</a:t>
            </a:r>
          </a:p>
          <a:p>
            <a:pPr algn="ctr"/>
            <a:endParaRPr lang="lt-LT" dirty="0">
              <a:solidFill>
                <a:schemeClr val="tx1"/>
              </a:solidFill>
            </a:endParaRPr>
          </a:p>
        </p:txBody>
      </p:sp>
      <p:pic>
        <p:nvPicPr>
          <p:cNvPr id="1030" name="Picture 6" descr="http://www.clipartbest.com/cliparts/biy/Epa/biyEpaz9T.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11868" y="3204133"/>
            <a:ext cx="3265725" cy="2783749"/>
          </a:xfrm>
          <a:prstGeom prst="rect">
            <a:avLst/>
          </a:prstGeom>
          <a:noFill/>
          <a:extLst>
            <a:ext uri="{909E8E84-426E-40DD-AFC4-6F175D3DCCD1}">
              <a14:hiddenFill xmlns:a14="http://schemas.microsoft.com/office/drawing/2010/main">
                <a:solidFill>
                  <a:srgbClr val="FFFFFF"/>
                </a:solidFill>
              </a14:hiddenFill>
            </a:ext>
          </a:extLst>
        </p:spPr>
      </p:pic>
      <p:sp>
        <p:nvSpPr>
          <p:cNvPr id="7" name="Rodyklė žemyn 6"/>
          <p:cNvSpPr/>
          <p:nvPr/>
        </p:nvSpPr>
        <p:spPr>
          <a:xfrm>
            <a:off x="4495350" y="1166446"/>
            <a:ext cx="370125"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12" name="Rodyklė žemyn 11"/>
          <p:cNvSpPr/>
          <p:nvPr/>
        </p:nvSpPr>
        <p:spPr>
          <a:xfrm>
            <a:off x="9508531" y="972671"/>
            <a:ext cx="370125"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10" name="Pavadinimas 1"/>
          <p:cNvSpPr>
            <a:spLocks noGrp="1"/>
          </p:cNvSpPr>
          <p:nvPr>
            <p:ph type="title"/>
          </p:nvPr>
        </p:nvSpPr>
        <p:spPr>
          <a:xfrm>
            <a:off x="1749448" y="5848617"/>
            <a:ext cx="9601196" cy="457200"/>
          </a:xfrm>
        </p:spPr>
        <p:txBody>
          <a:bodyPr>
            <a:normAutofit/>
          </a:bodyPr>
          <a:lstStyle/>
          <a:p>
            <a:pPr algn="r"/>
            <a:r>
              <a:rPr lang="lt-LT" sz="1800" dirty="0" smtClean="0"/>
              <a:t>Marija Bareikienė, pranešimas </a:t>
            </a:r>
            <a:r>
              <a:rPr lang="lt-LT" sz="1800" i="1" dirty="0" smtClean="0"/>
              <a:t>Kalbėjimo, klausymo, skaitymo ir rašymo strategijos.</a:t>
            </a:r>
            <a:endParaRPr lang="lt-LT" sz="1800" i="1" dirty="0"/>
          </a:p>
        </p:txBody>
      </p:sp>
    </p:spTree>
    <p:extLst>
      <p:ext uri="{BB962C8B-B14F-4D97-AF65-F5344CB8AC3E}">
        <p14:creationId xmlns:p14="http://schemas.microsoft.com/office/powerpoint/2010/main" val="20936439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xfrm>
            <a:off x="1981200" y="381000"/>
            <a:ext cx="8229600" cy="742950"/>
          </a:xfrm>
        </p:spPr>
        <p:txBody>
          <a:bodyPr>
            <a:normAutofit fontScale="90000"/>
          </a:bodyPr>
          <a:lstStyle/>
          <a:p>
            <a:pPr algn="ctr"/>
            <a:r>
              <a:rPr lang="lt-LT" dirty="0" smtClean="0"/>
              <a:t>Mandagiai nepritariu</a:t>
            </a:r>
            <a:endParaRPr lang="lt-LT" dirty="0"/>
          </a:p>
        </p:txBody>
      </p:sp>
      <p:graphicFrame>
        <p:nvGraphicFramePr>
          <p:cNvPr id="4" name="Turinio vietos rezervavimo ženklas 3"/>
          <p:cNvGraphicFramePr>
            <a:graphicFrameLocks noGrp="1"/>
          </p:cNvGraphicFramePr>
          <p:nvPr>
            <p:ph idx="1"/>
            <p:extLst>
              <p:ext uri="{D42A27DB-BD31-4B8C-83A1-F6EECF244321}">
                <p14:modId xmlns:p14="http://schemas.microsoft.com/office/powerpoint/2010/main" val="2166376499"/>
              </p:ext>
            </p:extLst>
          </p:nvPr>
        </p:nvGraphicFramePr>
        <p:xfrm>
          <a:off x="1676400" y="1524000"/>
          <a:ext cx="8915400" cy="4632960"/>
        </p:xfrm>
        <a:graphic>
          <a:graphicData uri="http://schemas.openxmlformats.org/drawingml/2006/table">
            <a:tbl>
              <a:tblPr firstRow="1" bandRow="1">
                <a:tableStyleId>{5C22544A-7EE6-4342-B048-85BDC9FD1C3A}</a:tableStyleId>
              </a:tblPr>
              <a:tblGrid>
                <a:gridCol w="4457700">
                  <a:extLst>
                    <a:ext uri="{9D8B030D-6E8A-4147-A177-3AD203B41FA5}">
                      <a16:colId xmlns:a16="http://schemas.microsoft.com/office/drawing/2014/main" xmlns="" val="20000"/>
                    </a:ext>
                  </a:extLst>
                </a:gridCol>
                <a:gridCol w="4457700">
                  <a:extLst>
                    <a:ext uri="{9D8B030D-6E8A-4147-A177-3AD203B41FA5}">
                      <a16:colId xmlns:a16="http://schemas.microsoft.com/office/drawing/2014/main" xmlns="" val="20001"/>
                    </a:ext>
                  </a:extLst>
                </a:gridCol>
              </a:tblGrid>
              <a:tr h="481664">
                <a:tc>
                  <a:txBody>
                    <a:bodyPr/>
                    <a:lstStyle/>
                    <a:p>
                      <a:pPr algn="ctr"/>
                      <a:r>
                        <a:rPr lang="lt-LT" sz="2800" dirty="0" smtClean="0"/>
                        <a:t>Veiksmai </a:t>
                      </a:r>
                      <a:endParaRPr lang="lt-LT"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lt-LT" sz="2800" dirty="0" smtClean="0"/>
                        <a:t>Žodžiai </a:t>
                      </a:r>
                      <a:endParaRPr lang="lt-LT"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0"/>
                  </a:ext>
                </a:extLst>
              </a:tr>
              <a:tr h="3824981">
                <a:tc>
                  <a:txBody>
                    <a:bodyPr/>
                    <a:lstStyle/>
                    <a:p>
                      <a:r>
                        <a:rPr lang="lt-LT" sz="2400" dirty="0" smtClean="0"/>
                        <a:t>Akių kontaktas truputį papurtant</a:t>
                      </a:r>
                      <a:r>
                        <a:rPr lang="lt-LT" sz="2400" baseline="0" dirty="0" smtClean="0"/>
                        <a:t> galvą.</a:t>
                      </a:r>
                      <a:endParaRPr lang="lt-LT" sz="2400" dirty="0"/>
                    </a:p>
                    <a:p>
                      <a:r>
                        <a:rPr lang="lt-LT" sz="2400" dirty="0" smtClean="0"/>
                        <a:t>Šypsena dėstant savo teiginius.</a:t>
                      </a:r>
                      <a:endParaRPr lang="lt-LT" sz="2400" dirty="0"/>
                    </a:p>
                    <a:p>
                      <a:r>
                        <a:rPr lang="lt-LT" sz="2400" dirty="0" smtClean="0"/>
                        <a:t>Kalbantieji pirmiausiai</a:t>
                      </a:r>
                      <a:r>
                        <a:rPr lang="lt-LT" sz="2400" baseline="0" dirty="0" smtClean="0"/>
                        <a:t> išklauso vieni kitų minčių, o tik paskui aptaria.</a:t>
                      </a:r>
                      <a:endParaRPr lang="lt-LT" sz="2400" dirty="0"/>
                    </a:p>
                    <a:p>
                      <a:r>
                        <a:rPr lang="lt-LT" sz="2400" dirty="0" smtClean="0"/>
                        <a:t>Vos </a:t>
                      </a:r>
                      <a:r>
                        <a:rPr lang="lt-LT" sz="2400" dirty="0" err="1" smtClean="0"/>
                        <a:t>vos</a:t>
                      </a:r>
                      <a:r>
                        <a:rPr lang="lt-LT" sz="2400" dirty="0" smtClean="0"/>
                        <a:t> gūžtelėti pečiais, papurtyti galvą.</a:t>
                      </a:r>
                    </a:p>
                    <a:p>
                      <a:r>
                        <a:rPr lang="lt-LT" sz="2400" dirty="0" smtClean="0"/>
                        <a:t>.................................................. </a:t>
                      </a:r>
                      <a:endParaRPr lang="lt-LT"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r>
                        <a:rPr lang="lt-LT" sz="2400" dirty="0" smtClean="0"/>
                        <a:t>Suprantu, ką sakai,</a:t>
                      </a:r>
                      <a:r>
                        <a:rPr lang="lt-LT" sz="2400" baseline="0" dirty="0" smtClean="0"/>
                        <a:t> bet...</a:t>
                      </a:r>
                      <a:endParaRPr lang="lt-LT" sz="2400" dirty="0" smtClean="0"/>
                    </a:p>
                    <a:p>
                      <a:r>
                        <a:rPr lang="lt-LT" sz="2400" dirty="0" smtClean="0"/>
                        <a:t>Gal reikėtų dar pasvarstyti...</a:t>
                      </a:r>
                    </a:p>
                    <a:p>
                      <a:pPr marL="0" marR="0" indent="0" algn="l" defTabSz="914400" rtl="0" eaLnBrk="1" fontAlgn="auto" latinLnBrk="0" hangingPunct="1">
                        <a:lnSpc>
                          <a:spcPct val="100000"/>
                        </a:lnSpc>
                        <a:spcBef>
                          <a:spcPts val="0"/>
                        </a:spcBef>
                        <a:spcAft>
                          <a:spcPts val="0"/>
                        </a:spcAft>
                        <a:buClrTx/>
                        <a:buSzTx/>
                        <a:buFontTx/>
                        <a:buNone/>
                        <a:tabLst/>
                        <a:defRPr/>
                      </a:pPr>
                      <a:r>
                        <a:rPr lang="lt-LT" sz="2400" dirty="0" smtClean="0"/>
                        <a:t>Bijau, kad negaliu su Tavimi sutikti.</a:t>
                      </a:r>
                      <a:endParaRPr lang="lt-LT" sz="2400" dirty="0"/>
                    </a:p>
                    <a:p>
                      <a:r>
                        <a:rPr lang="lt-LT" sz="2400" dirty="0" smtClean="0"/>
                        <a:t>Suprantu tavo mintį, vis dėlto...</a:t>
                      </a:r>
                      <a:endParaRPr lang="lt-LT" sz="2400" dirty="0"/>
                    </a:p>
                    <a:p>
                      <a:r>
                        <a:rPr lang="lt-LT" sz="2400" dirty="0" smtClean="0"/>
                        <a:t>Tavo mintis svarbi, bet gal būtų galima manyti...</a:t>
                      </a:r>
                      <a:endParaRPr lang="lt-LT" sz="2400" dirty="0"/>
                    </a:p>
                    <a:p>
                      <a:r>
                        <a:rPr lang="lt-LT" sz="2400" dirty="0" smtClean="0"/>
                        <a:t>Nenorėčiau pritarti, nes...</a:t>
                      </a:r>
                    </a:p>
                    <a:p>
                      <a:r>
                        <a:rPr lang="lt-LT" sz="2400" dirty="0" smtClean="0"/>
                        <a:t>Gal vertėtų pagalvoti...</a:t>
                      </a:r>
                      <a:endParaRPr lang="lt-LT" sz="2400" dirty="0"/>
                    </a:p>
                    <a:p>
                      <a:r>
                        <a:rPr lang="lt-LT" sz="2400" dirty="0" smtClean="0"/>
                        <a:t>Įdomiai sumanyta, vis dėlto...</a:t>
                      </a:r>
                    </a:p>
                    <a:p>
                      <a:pPr marL="0" marR="0" indent="0" algn="l" defTabSz="914400" rtl="0" eaLnBrk="1" fontAlgn="auto" latinLnBrk="0" hangingPunct="1">
                        <a:lnSpc>
                          <a:spcPct val="100000"/>
                        </a:lnSpc>
                        <a:spcBef>
                          <a:spcPts val="0"/>
                        </a:spcBef>
                        <a:spcAft>
                          <a:spcPts val="0"/>
                        </a:spcAft>
                        <a:buClrTx/>
                        <a:buSzTx/>
                        <a:buFontTx/>
                        <a:buNone/>
                        <a:tabLst/>
                        <a:defRPr/>
                      </a:pPr>
                      <a:r>
                        <a:rPr lang="lt-LT" sz="2400" dirty="0" smtClean="0"/>
                        <a:t>Gerbiu Tavo nuomonę, bet...</a:t>
                      </a:r>
                    </a:p>
                    <a:p>
                      <a:endParaRPr lang="lt-LT"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xmlns="" val="10001"/>
                  </a:ext>
                </a:extLst>
              </a:tr>
            </a:tbl>
          </a:graphicData>
        </a:graphic>
      </p:graphicFrame>
      <p:sp>
        <p:nvSpPr>
          <p:cNvPr id="5" name="Pavadinimas 1"/>
          <p:cNvSpPr txBox="1">
            <a:spLocks/>
          </p:cNvSpPr>
          <p:nvPr/>
        </p:nvSpPr>
        <p:spPr>
          <a:xfrm>
            <a:off x="1749448" y="5848617"/>
            <a:ext cx="9601196" cy="457200"/>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lt-LT" sz="1800" smtClean="0"/>
              <a:t>Marija Bareikienė, pranešimas </a:t>
            </a:r>
            <a:r>
              <a:rPr lang="lt-LT" sz="1800" i="1" smtClean="0"/>
              <a:t>Kalbėjimo, klausymo, skaitymo ir rašymo strategijos.</a:t>
            </a:r>
            <a:endParaRPr lang="lt-LT" sz="1800" i="1" dirty="0"/>
          </a:p>
        </p:txBody>
      </p:sp>
    </p:spTree>
    <p:extLst>
      <p:ext uri="{BB962C8B-B14F-4D97-AF65-F5344CB8AC3E}">
        <p14:creationId xmlns:p14="http://schemas.microsoft.com/office/powerpoint/2010/main" val="56815505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Gamtinė">
  <a:themeElements>
    <a:clrScheme name="Gamtinė">
      <a:dk1>
        <a:sysClr val="windowText" lastClr="000000"/>
      </a:dk1>
      <a:lt1>
        <a:sysClr val="window" lastClr="FFFFFF"/>
      </a:lt1>
      <a:dk2>
        <a:srgbClr val="212121"/>
      </a:dk2>
      <a:lt2>
        <a:srgbClr val="DADADA"/>
      </a:lt2>
      <a:accent1>
        <a:srgbClr val="AB946B"/>
      </a:accent1>
      <a:accent2>
        <a:srgbClr val="C04F32"/>
      </a:accent2>
      <a:accent3>
        <a:srgbClr val="DD8C3C"/>
      </a:accent3>
      <a:accent4>
        <a:srgbClr val="8E684C"/>
      </a:accent4>
      <a:accent5>
        <a:srgbClr val="CBAF62"/>
      </a:accent5>
      <a:accent6>
        <a:srgbClr val="803348"/>
      </a:accent6>
      <a:hlink>
        <a:srgbClr val="86724D"/>
      </a:hlink>
      <a:folHlink>
        <a:srgbClr val="B99E84"/>
      </a:folHlink>
    </a:clrScheme>
    <a:fontScheme name="Gamtinė">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Gamtinė">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A2BEDC8B-F191-493B-BA33-0F4F800A89D3}"/>
    </a:ext>
  </a:extLst>
</a:theme>
</file>

<file path=ppt/theme/theme2.xml><?xml version="1.0" encoding="utf-8"?>
<a:theme xmlns:a="http://schemas.openxmlformats.org/drawingml/2006/main" name="„Office“ 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TM02900769[[fn=Retrospektyvinė]]</Template>
  <TotalTime>2269</TotalTime>
  <Words>1292</Words>
  <Application>Microsoft Office PowerPoint</Application>
  <PresentationFormat>Widescreen</PresentationFormat>
  <Paragraphs>181</Paragraphs>
  <Slides>37</Slides>
  <Notes>3</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37</vt:i4>
      </vt:variant>
    </vt:vector>
  </HeadingPairs>
  <TitlesOfParts>
    <vt:vector size="44" baseType="lpstr">
      <vt:lpstr>Arial</vt:lpstr>
      <vt:lpstr>Arial Black</vt:lpstr>
      <vt:lpstr>Calibri</vt:lpstr>
      <vt:lpstr>Garamond</vt:lpstr>
      <vt:lpstr>Times New Roman</vt:lpstr>
      <vt:lpstr>Gamtinė</vt:lpstr>
      <vt:lpstr>Picture</vt:lpstr>
      <vt:lpstr>Metodiniai patarimai, kaip pritaikant skaitymo strategijas, nagrinėti naujienlaiškio „AŠ MANAU!“ aktualijas  </vt:lpstr>
      <vt:lpstr>TIKSLAS</vt:lpstr>
      <vt:lpstr> PASKIRTIS </vt:lpstr>
      <vt:lpstr>PowerPoint Presentation</vt:lpstr>
      <vt:lpstr>PowerPoint Presentation</vt:lpstr>
      <vt:lpstr>PowerPoint Presentation</vt:lpstr>
      <vt:lpstr>   Skaitymo strategija – tai tam tikras būdas arba būdų kompleksas, kurį sąmoningai taiko skaitytojas norėdamas suprasti tekstą.  Skaitymo strategijos yra intelektiniai įrankiai, kuriais tekstas «atrakinamas».    Šaltinis: Tobias Saum, Skaitymo kompetencijų ugdymo metodika 67 p., www.iqesonline.lt </vt:lpstr>
      <vt:lpstr>Marija Bareikienė, pranešimas Kalbėjimo, klausymo, skaitymo ir rašymo strategijos.</vt:lpstr>
      <vt:lpstr>Mandagiai nepritariu</vt:lpstr>
      <vt:lpstr>Skaitymo strategijos: </vt:lpstr>
      <vt:lpstr>Skaitymo strategijų derinimas su nagrinėjamu tekstu ir tarpusavyje</vt:lpstr>
      <vt:lpstr>Pasak D. Buehl &lt;...&gt;„Turime būti budrūs, kad mokiniai, užuot mąstę, neimtų tik „atlikti“. &lt;...&gt; </vt:lpstr>
      <vt:lpstr>Strategijos</vt:lpstr>
      <vt:lpstr>PowerPoint Presentation</vt:lpstr>
      <vt:lpstr>   Svarbus, bet pamirštas socialinis ugdymas „Geras ar blogas dalykas yra cukraus mokestis? Ar įmanoma išspręsti skurdo problemą? Ar turėtume atverti sienas imigrantams? Kaip kovoti su propaganda? Tai aštrios šių dienų temos, jų įtraukimas į pamokas neabejotinai duotų teigiamų rezultatų ugdant socialiai sąmoningus, savo nuomonę turinčius ir ją argumentuoti galinčius piliečius. &lt;...&gt; Svarbu pabrėžti, kad dažniausiai socialiniai klausimai neturi vieno teisingo ir visais atvejais tinkamo atsakymo. Viskas priklauso nuo argumentų. Skirtingų nuomonių interpretacija, teorijų kvestionavimas, diskusija, priežasčių ir padarinių nagrinėjimas provokuoja kritinį mąstymą, kuris ir yra socialinio sąmoningumo pagrindas. &lt;...&gt; Socialinėms problemoms svarbus ne tik loginis mąstymas, bet ir vertybės.   Marija  Vyšniauskaitė, Lietuvos Laisvosios rinkos institutas Daugiau skaitykite: http://lzinios.lt/lzinios/Sveikata/svarbus-bet-pamirstas-socialinis-ugdymas/249154   </vt:lpstr>
      <vt:lpstr> Kaip rengiama naujiena? Kaip kritiškai skaityti naujieną? Medijų teksto analizė Kinas ir ideologija Propaganda: kur slypi realybė? Nacionalinis tapatumas ir Lietuvos įvaizdis medijose              Šaltinis: https://sodas.ugdome.lt/ </vt:lpstr>
      <vt:lpstr>PowerPoint Presentation</vt:lpstr>
      <vt:lpstr>Vertinimas</vt:lpstr>
      <vt:lpstr>PowerPoint Presentation</vt:lpstr>
      <vt:lpstr>1 Užduotis</vt:lpstr>
      <vt:lpstr>2 Užduotis</vt:lpstr>
      <vt:lpstr>Tikslas</vt:lpstr>
      <vt:lpstr>PowerPoint Presentation</vt:lpstr>
      <vt:lpstr>Strategijų išbandymas (1)</vt:lpstr>
      <vt:lpstr>Strategijų išbandymas (2)</vt:lpstr>
      <vt:lpstr>Strategijų išbandymas (3)</vt:lpstr>
      <vt:lpstr>Strategijų išbandymas (4)</vt:lpstr>
      <vt:lpstr>PowerPoint Presentation</vt:lpstr>
      <vt:lpstr>  Strategijų išbandymas. Darbas grupėse (5)  7. Suformuluokite pagrįstą nuomonę nagrinėtu  klausimu. 5 min.  </vt:lpstr>
      <vt:lpstr>Strategijos taikymas. Darbas grupėse (1)</vt:lpstr>
      <vt:lpstr>Strategijos taikymas. Darbas grupėse (2)</vt:lpstr>
      <vt:lpstr>PowerPoint Presentation</vt:lpstr>
      <vt:lpstr>Strategijos išbandymas (1) </vt:lpstr>
      <vt:lpstr>Strategijos išbandymas (2) </vt:lpstr>
      <vt:lpstr>PowerPoint Presentation</vt:lpstr>
      <vt:lpstr>Darbas grupėse</vt:lpstr>
      <vt:lpstr>   Ačiū už dėmesį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Metodiniai patarimai, kaip pritaikant skaitymo strategijas, nagrinėti naujienlaiškio „AŠ MANAU!“ aktualijas</dc:title>
  <dc:creator>Ginta Orintienė</dc:creator>
  <cp:lastModifiedBy>Salomėja Bitlieriūtė</cp:lastModifiedBy>
  <cp:revision>150</cp:revision>
  <dcterms:created xsi:type="dcterms:W3CDTF">2017-08-21T06:05:08Z</dcterms:created>
  <dcterms:modified xsi:type="dcterms:W3CDTF">2017-09-12T07:42:20Z</dcterms:modified>
</cp:coreProperties>
</file>