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6" r:id="rId3"/>
    <p:sldId id="261" r:id="rId4"/>
    <p:sldId id="262" r:id="rId5"/>
    <p:sldId id="263" r:id="rId6"/>
    <p:sldId id="260" r:id="rId7"/>
    <p:sldId id="258" r:id="rId8"/>
    <p:sldId id="264" r:id="rId9"/>
  </p:sldIdLst>
  <p:sldSz cx="12192000" cy="6858000"/>
  <p:notesSz cx="9926638" cy="6797675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4" autoAdjust="0"/>
    <p:restoredTop sz="94660"/>
  </p:normalViewPr>
  <p:slideViewPr>
    <p:cSldViewPr snapToGrid="0">
      <p:cViewPr varScale="1">
        <p:scale>
          <a:sx n="90" d="100"/>
          <a:sy n="90" d="100"/>
        </p:scale>
        <p:origin x="-12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659F-1FB9-4A35-A893-3A5A7BBA734B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58C48-0F48-4EC8-8F4A-D7A65DC367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84479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0F0D2-F1E3-484D-9546-EEC8F7AB4E3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992188" y="3271838"/>
            <a:ext cx="7942262" cy="267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6E6C50-F916-4128-AB9D-6E58C3A1A9D0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05534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6C50-F916-4128-AB9D-6E58C3A1A9D0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657625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772641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92128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257255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60071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6781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31645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4667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29184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8527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75688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69757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7B995-47DE-4D24-85A4-3F8799EC6016}" type="datetimeFigureOut">
              <a:rPr lang="lt-LT" smtClean="0"/>
              <a:t>2015.09.03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BD54A-7ED1-4269-B662-0B8C46000186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9403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paraiškų vertinimas </a:t>
            </a:r>
            <a:endParaRPr lang="lt-LT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838200" y="1825624"/>
            <a:ext cx="11353800" cy="5032375"/>
          </a:xfrm>
        </p:spPr>
        <p:txBody>
          <a:bodyPr>
            <a:normAutofit/>
          </a:bodyPr>
          <a:lstStyle/>
          <a:p>
            <a:r>
              <a:rPr lang="lt-LT" dirty="0" smtClean="0"/>
              <a:t>Vadovaujantis ŠMM ir konkrečios savivaldybės patvirtintomis tvarkomis ir kitais dokumentais (Tarybos sprendimas dėl lėšų skyrimo ir panaudojimo, AD įsakymu patvirtintas </a:t>
            </a:r>
            <a:r>
              <a:rPr lang="lt-LT" b="1" dirty="0" smtClean="0"/>
              <a:t>komisijos darbo reglamentas</a:t>
            </a:r>
            <a:r>
              <a:rPr lang="lt-LT" dirty="0" smtClean="0"/>
              <a:t>, kiti savivaldybės teisės aktai)</a:t>
            </a:r>
          </a:p>
          <a:p>
            <a:r>
              <a:rPr lang="lt-LT" dirty="0" smtClean="0"/>
              <a:t>Atkreipti dėmesį, savivaldybėje patvirtinti specifiniai reikalavimai programoms (pvz. tam tikri prioritetai dėl programų temų). Ar tai atsispindi savivaldybės patvirtintoje programos paraiškos formoje ir programos vertinimo kriterijuose? Jeigu neatsispindi – gal galima įtraukti į kitus teisės aktus. </a:t>
            </a:r>
          </a:p>
          <a:p>
            <a:r>
              <a:rPr lang="lt-LT" dirty="0" smtClean="0"/>
              <a:t>Savivaldybės gali koreguoti-papildyti ŠMM priedus (paraiškų ir jų vertinimo formas), įtraukdama jai aktualius punktus (pvz. programos vykdymo vietą ir pan.)</a:t>
            </a:r>
          </a:p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BD54A-7ED1-4269-B662-0B8C46000186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034823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dirty="0" smtClean="0"/>
              <a:t>NVŠ programų vertinimas. </a:t>
            </a:r>
            <a:r>
              <a:rPr lang="lt-LT" b="1" dirty="0" smtClean="0"/>
              <a:t>Komisijos darbo reglamentas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/>
          <a:lstStyle/>
          <a:p>
            <a:r>
              <a:rPr lang="lt-LT" b="1" dirty="0" smtClean="0"/>
              <a:t>Komisijos darbo reglamentas</a:t>
            </a:r>
            <a:r>
              <a:rPr lang="lt-LT" dirty="0" smtClean="0"/>
              <a:t>: komisijos paskirtis, sudėtis, vadovavimas komisijai, įgaliojimai, darbo organizavimas, </a:t>
            </a:r>
            <a:r>
              <a:rPr lang="lt-LT" b="1" dirty="0" smtClean="0"/>
              <a:t>paraiškų vertinimas, </a:t>
            </a:r>
            <a:r>
              <a:rPr lang="lt-LT" dirty="0" smtClean="0"/>
              <a:t>atsakomybė</a:t>
            </a:r>
            <a:r>
              <a:rPr lang="lt-LT" b="1" dirty="0" smtClean="0"/>
              <a:t>, </a:t>
            </a:r>
            <a:r>
              <a:rPr lang="lt-LT" dirty="0" smtClean="0"/>
              <a:t>vieši ir privatūs interesai, baigiamosios nuostatos (apmokėjimas už darbą?) ir kt.</a:t>
            </a:r>
          </a:p>
          <a:p>
            <a:r>
              <a:rPr lang="lt-LT" dirty="0" smtClean="0"/>
              <a:t>Į reglamentą galima kiek įmanoma sudėti tai, ko nespėjote į kitus dokumentus, pvz.: </a:t>
            </a:r>
          </a:p>
          <a:p>
            <a:pPr marL="0" indent="0">
              <a:buNone/>
            </a:pPr>
            <a:r>
              <a:rPr lang="lt-LT" dirty="0"/>
              <a:t>p</a:t>
            </a:r>
            <a:r>
              <a:rPr lang="lt-LT" dirty="0" smtClean="0"/>
              <a:t>araiškos administracinis vertinimas</a:t>
            </a:r>
            <a:r>
              <a:rPr lang="lt-LT" i="1" dirty="0" smtClean="0"/>
              <a:t>: </a:t>
            </a:r>
            <a:r>
              <a:rPr lang="lt-LT" dirty="0" smtClean="0"/>
              <a:t>ar paraiškos forma atitinka nustatytąją; ar užpildytos visos paraiškos dalys; ar paraiška patvirtinta institucijos vadovo; Ką daryti, jei neatitinka? </a:t>
            </a:r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186977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vertinimas. </a:t>
            </a:r>
            <a:r>
              <a:rPr lang="lt-LT" b="1" dirty="0" smtClean="0"/>
              <a:t>Vertinimo būdai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>
            <a:normAutofit/>
          </a:bodyPr>
          <a:lstStyle/>
          <a:p>
            <a:r>
              <a:rPr lang="lt-LT" dirty="0" smtClean="0"/>
              <a:t>Komisijos darbo reglamente </a:t>
            </a:r>
            <a:r>
              <a:rPr lang="lt-LT" b="1" dirty="0" smtClean="0"/>
              <a:t>paraiškų kriterijų vertinimo </a:t>
            </a:r>
            <a:r>
              <a:rPr lang="lt-LT" dirty="0" smtClean="0"/>
              <a:t>dalyje būtina aprašyti   vertinimo būdus: TAIP/</a:t>
            </a:r>
            <a:r>
              <a:rPr lang="en-US" dirty="0" smtClean="0"/>
              <a:t>NE, </a:t>
            </a:r>
            <a:r>
              <a:rPr lang="en-US" b="1" dirty="0" err="1" smtClean="0"/>
              <a:t>ar</a:t>
            </a:r>
            <a:r>
              <a:rPr lang="en-US" dirty="0" smtClean="0"/>
              <a:t> TAIP/NE/I</a:t>
            </a:r>
            <a:r>
              <a:rPr lang="lt-LT" dirty="0" smtClean="0"/>
              <a:t>Š DALIES</a:t>
            </a:r>
          </a:p>
          <a:p>
            <a:r>
              <a:rPr lang="lt-LT" dirty="0" smtClean="0"/>
              <a:t>Nevertinkime programų BALAIS</a:t>
            </a:r>
            <a:r>
              <a:rPr lang="en-US" dirty="0" smtClean="0"/>
              <a:t>!</a:t>
            </a:r>
            <a:endParaRPr lang="lt-LT" dirty="0" smtClean="0"/>
          </a:p>
          <a:p>
            <a:r>
              <a:rPr lang="lt-LT" dirty="0" smtClean="0"/>
              <a:t>Nereitinguokime programų, tai ne projektų finansavimo konkursas</a:t>
            </a:r>
            <a:r>
              <a:rPr lang="en-US" dirty="0" smtClean="0"/>
              <a:t>!</a:t>
            </a:r>
            <a:endParaRPr lang="lt-LT" dirty="0" smtClean="0"/>
          </a:p>
          <a:p>
            <a:r>
              <a:rPr lang="lt-LT" dirty="0" smtClean="0"/>
              <a:t>Atkreiptinas dėmesys į paraiškos ir vertinimo formų neatitikimus. </a:t>
            </a:r>
            <a:r>
              <a:rPr lang="lt-LT" b="1" dirty="0" smtClean="0"/>
              <a:t>Galite koreguoti vertinimo formą pagal paraišką </a:t>
            </a:r>
            <a:r>
              <a:rPr lang="lt-LT" dirty="0" smtClean="0"/>
              <a:t>(vertinimo formoje prašoma įvertinti Ugdymo bazę ir priemones, bet jų nėra paraiškoje, vertinimo formoje nėra kaip įvertinti paraiškos formos 18 ir 19 punktus, rekomenduojame juos įtraukti į vertinimo formą)</a:t>
            </a:r>
            <a:endParaRPr lang="en-US" dirty="0" smtClean="0"/>
          </a:p>
          <a:p>
            <a:r>
              <a:rPr lang="lt-LT" dirty="0" smtClean="0"/>
              <a:t>Būtina apsispręsti dėl v</a:t>
            </a:r>
            <a:r>
              <a:rPr lang="en-US" dirty="0" err="1" smtClean="0"/>
              <a:t>ertinimo</a:t>
            </a:r>
            <a:r>
              <a:rPr lang="en-US" dirty="0" smtClean="0"/>
              <a:t> </a:t>
            </a:r>
            <a:r>
              <a:rPr lang="en-US" dirty="0" err="1" smtClean="0"/>
              <a:t>kriterij</a:t>
            </a:r>
            <a:r>
              <a:rPr lang="lt-LT" dirty="0" smtClean="0"/>
              <a:t>ų</a:t>
            </a:r>
            <a:r>
              <a:rPr lang="en-US" dirty="0" smtClean="0"/>
              <a:t> </a:t>
            </a:r>
            <a:r>
              <a:rPr lang="lt-LT" dirty="0" smtClean="0"/>
              <a:t>rodiklių „svorių“, - kurie turėtų būti privalomi (TAIP), kurie neprivalomi (NE arba IŠ DALIES).</a:t>
            </a:r>
          </a:p>
          <a:p>
            <a:endParaRPr lang="lt-LT" dirty="0" smtClean="0"/>
          </a:p>
          <a:p>
            <a:endParaRPr lang="lt-LT" dirty="0" smtClean="0"/>
          </a:p>
          <a:p>
            <a:endParaRPr lang="lt-LT" dirty="0" smtClean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630632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vertinimas. </a:t>
            </a:r>
            <a:r>
              <a:rPr lang="lt-LT" b="1" dirty="0" smtClean="0"/>
              <a:t>Vertinimo būdai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384300"/>
            <a:ext cx="12103100" cy="5473699"/>
          </a:xfrm>
        </p:spPr>
        <p:txBody>
          <a:bodyPr>
            <a:normAutofit/>
          </a:bodyPr>
          <a:lstStyle/>
          <a:p>
            <a:r>
              <a:rPr lang="lt-LT" b="1" dirty="0" smtClean="0"/>
              <a:t>Rekomenduojami privalomi vertinimo kriterijų rodikliai </a:t>
            </a:r>
            <a:r>
              <a:rPr lang="lt-LT" dirty="0" smtClean="0"/>
              <a:t>(turi būti įvertinti TAIP, priešingu atveju programa toliau nevertinama):</a:t>
            </a:r>
          </a:p>
          <a:p>
            <a:pPr marL="514350" indent="-514350">
              <a:buAutoNum type="arabicPeriod"/>
            </a:pPr>
            <a:r>
              <a:rPr lang="lt-LT" dirty="0" smtClean="0"/>
              <a:t>Programos įgyvendinimo principai, tikslai ir uždaviniai atitinka bendruosius NVŠ principus, tikslus ir uždavinius (paraiškos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6, 18 punktai)</a:t>
            </a:r>
          </a:p>
          <a:p>
            <a:pPr marL="514350" indent="-514350">
              <a:buAutoNum type="arabicPeriod"/>
            </a:pPr>
            <a:r>
              <a:rPr lang="lt-LT" dirty="0" smtClean="0"/>
              <a:t>Programos tikslinė grupė atitinka nustatytąją </a:t>
            </a:r>
            <a:r>
              <a:rPr lang="lt-LT" i="1" dirty="0" smtClean="0"/>
              <a:t>(6-19 (20,21) metų mokiniai, besimokantys pagal BU programas</a:t>
            </a:r>
            <a:r>
              <a:rPr lang="lt-LT" dirty="0" smtClean="0"/>
              <a:t>, paraiškos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10 punktas</a:t>
            </a:r>
            <a:r>
              <a:rPr lang="lt-LT" dirty="0" smtClean="0"/>
              <a:t>)</a:t>
            </a:r>
          </a:p>
          <a:p>
            <a:pPr marL="514350" indent="-514350">
              <a:buAutoNum type="arabicPeriod" startAt="3"/>
            </a:pPr>
            <a:r>
              <a:rPr lang="lt-LT" dirty="0" smtClean="0"/>
              <a:t>Programos apimtis ir trukmė </a:t>
            </a:r>
            <a:r>
              <a:rPr lang="lt-LT" i="1" dirty="0" smtClean="0"/>
              <a:t>mažiausiai 2 val./sav., 8 val./mėn.</a:t>
            </a:r>
            <a:r>
              <a:rPr lang="en-US" i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parai</a:t>
            </a:r>
            <a:r>
              <a:rPr lang="lt-LT" dirty="0" err="1" smtClean="0"/>
              <a:t>škos</a:t>
            </a:r>
            <a:r>
              <a:rPr lang="lt-LT" dirty="0" smtClean="0"/>
              <a:t>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9 punktas</a:t>
            </a:r>
            <a:r>
              <a:rPr lang="lt-LT" dirty="0" smtClean="0"/>
              <a:t>)</a:t>
            </a:r>
          </a:p>
          <a:p>
            <a:pPr marL="514350" indent="-514350">
              <a:buAutoNum type="arabicPeriod" startAt="3"/>
            </a:pPr>
            <a:r>
              <a:rPr lang="lt-LT" dirty="0" smtClean="0"/>
              <a:t>Mokytojų kvalifikacija atitinka nustatytąją (paraiškos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16 punktas</a:t>
            </a:r>
            <a:r>
              <a:rPr lang="lt-LT" dirty="0" smtClean="0"/>
              <a:t>)</a:t>
            </a:r>
          </a:p>
          <a:p>
            <a:pPr marL="0" indent="0">
              <a:buNone/>
            </a:pPr>
            <a:r>
              <a:rPr lang="lt-LT" dirty="0"/>
              <a:t>5</a:t>
            </a:r>
            <a:r>
              <a:rPr lang="lt-LT" dirty="0" smtClean="0"/>
              <a:t>.    Mokytojai prisiima atsakomybę už saugią aplinką (paraiškos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17 punktas</a:t>
            </a:r>
            <a:r>
              <a:rPr lang="lt-LT" dirty="0" smtClean="0"/>
              <a:t>)</a:t>
            </a:r>
          </a:p>
          <a:p>
            <a:pPr marL="0" indent="0">
              <a:buNone/>
            </a:pPr>
            <a:r>
              <a:rPr lang="lt-LT" dirty="0" smtClean="0"/>
              <a:t>6.    Teikėjas patvirtina paraiškos </a:t>
            </a:r>
            <a:r>
              <a:rPr lang="lt-LT" dirty="0" smtClean="0">
                <a:solidFill>
                  <a:schemeClr val="accent6">
                    <a:lumMod val="75000"/>
                  </a:schemeClr>
                </a:solidFill>
              </a:rPr>
              <a:t>19 punkte </a:t>
            </a:r>
            <a:r>
              <a:rPr lang="lt-LT" dirty="0" smtClean="0"/>
              <a:t>išvardintas sąlygas</a:t>
            </a:r>
          </a:p>
          <a:p>
            <a:endParaRPr lang="lt-LT" dirty="0" smtClean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3692125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vertinimas. </a:t>
            </a:r>
            <a:r>
              <a:rPr lang="lt-LT" b="1" dirty="0" smtClean="0"/>
              <a:t>Vertinimo būdai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2"/>
          </a:xfrm>
        </p:spPr>
        <p:txBody>
          <a:bodyPr/>
          <a:lstStyle/>
          <a:p>
            <a:r>
              <a:rPr lang="lt-LT" dirty="0" smtClean="0"/>
              <a:t>Priimant galutinį sprendimą ar programa atitinka nustatytus kriterijus, </a:t>
            </a:r>
            <a:r>
              <a:rPr lang="lt-LT" i="1" dirty="0" smtClean="0"/>
              <a:t>galima</a:t>
            </a:r>
            <a:r>
              <a:rPr lang="lt-LT" dirty="0" smtClean="0"/>
              <a:t> vadovautis principu, kad:</a:t>
            </a:r>
          </a:p>
          <a:p>
            <a:pPr marL="0" indent="0">
              <a:buNone/>
            </a:pPr>
            <a:r>
              <a:rPr lang="lt-LT" dirty="0" smtClean="0"/>
              <a:t> </a:t>
            </a:r>
          </a:p>
          <a:p>
            <a:pPr marL="0" indent="0">
              <a:buNone/>
            </a:pPr>
            <a:r>
              <a:rPr lang="lt-LT" dirty="0" smtClean="0"/>
              <a:t>jeigu kitų (neprivalomų) kriterijų daugiau nei pusė įvertinami kaip atitinkantys IŠ DALIES, programa laikoma neatitinkanti.</a:t>
            </a:r>
          </a:p>
          <a:p>
            <a:pPr marL="0" indent="0">
              <a:buNone/>
            </a:pPr>
            <a:endParaRPr lang="lt-LT" dirty="0"/>
          </a:p>
          <a:p>
            <a:pPr marL="0" indent="0">
              <a:buNone/>
            </a:pPr>
            <a:endParaRPr lang="lt-LT" dirty="0" smtClean="0"/>
          </a:p>
          <a:p>
            <a:r>
              <a:rPr lang="lt-LT" dirty="0" smtClean="0"/>
              <a:t>Savivaldybė gali nusimatyti ir kitus programų vertinimo būdus.</a:t>
            </a:r>
          </a:p>
          <a:p>
            <a:pPr marL="0" indent="0">
              <a:buNone/>
            </a:pPr>
            <a:endParaRPr lang="lt-LT" i="1" dirty="0" smtClean="0"/>
          </a:p>
        </p:txBody>
      </p:sp>
    </p:spTree>
    <p:extLst>
      <p:ext uri="{BB962C8B-B14F-4D97-AF65-F5344CB8AC3E}">
        <p14:creationId xmlns:p14="http://schemas.microsoft.com/office/powerpoint/2010/main" val="2973827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paraiškų vertinimas. </a:t>
            </a:r>
            <a:r>
              <a:rPr lang="lt-LT" b="1" dirty="0" smtClean="0"/>
              <a:t>Vertinimo komisijos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690688"/>
            <a:ext cx="12192000" cy="5167311"/>
          </a:xfrm>
        </p:spPr>
        <p:txBody>
          <a:bodyPr/>
          <a:lstStyle/>
          <a:p>
            <a:r>
              <a:rPr lang="lt-LT" dirty="0" smtClean="0"/>
              <a:t>Savivaldybių komisijos – NVŠ konsultantai, savivaldybių specialistai, NVO atstovai ir pan. (Skaidrumas ir viešumas</a:t>
            </a:r>
            <a:r>
              <a:rPr lang="en-US" dirty="0" smtClean="0"/>
              <a:t>!)</a:t>
            </a:r>
            <a:endParaRPr lang="lt-LT" dirty="0" smtClean="0"/>
          </a:p>
          <a:p>
            <a:endParaRPr lang="lt-LT" dirty="0" smtClean="0"/>
          </a:p>
          <a:p>
            <a:r>
              <a:rPr lang="lt-LT" dirty="0" smtClean="0"/>
              <a:t>Komisijos darbo reglamentas ir komisijos sudėtis t. b. patvirtinta; Rekomenduojame turėti komisijos narių deklaracijas dėl viešų ir privačių interesų vertinant paraiškas;</a:t>
            </a:r>
          </a:p>
          <a:p>
            <a:pPr marL="0" indent="0">
              <a:buNone/>
            </a:pPr>
            <a:endParaRPr lang="lt-LT" dirty="0" smtClean="0"/>
          </a:p>
          <a:p>
            <a:r>
              <a:rPr lang="lt-LT" dirty="0" smtClean="0"/>
              <a:t>Patvirtintų NVŠ programų sąrašas turi būti patvirtintas AD įsakymu</a:t>
            </a:r>
            <a:r>
              <a:rPr lang="en-US" dirty="0" smtClean="0"/>
              <a:t>!</a:t>
            </a:r>
            <a:endParaRPr lang="lt-LT" dirty="0" smtClean="0"/>
          </a:p>
          <a:p>
            <a:pPr marL="0" indent="0">
              <a:buNone/>
            </a:pPr>
            <a:endParaRPr lang="lt-LT" dirty="0" smtClean="0"/>
          </a:p>
        </p:txBody>
      </p:sp>
    </p:spTree>
    <p:extLst>
      <p:ext uri="{BB962C8B-B14F-4D97-AF65-F5344CB8AC3E}">
        <p14:creationId xmlns:p14="http://schemas.microsoft.com/office/powerpoint/2010/main" val="138765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paraiškų vertinimas. </a:t>
            </a:r>
            <a:r>
              <a:rPr lang="lt-LT" b="1" dirty="0" smtClean="0"/>
              <a:t>Vertinimo komisijos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828800"/>
            <a:ext cx="12192000" cy="5029199"/>
          </a:xfrm>
        </p:spPr>
        <p:txBody>
          <a:bodyPr>
            <a:normAutofit/>
          </a:bodyPr>
          <a:lstStyle/>
          <a:p>
            <a:r>
              <a:rPr lang="lt-LT" dirty="0" smtClean="0"/>
              <a:t>Kiek žmonių vertins 1 programos paraišką? Kaip apskaičiuoti kiek kiekvienam asmeniui teks vertinti paraiškų?</a:t>
            </a:r>
          </a:p>
          <a:p>
            <a:r>
              <a:rPr lang="lt-LT" dirty="0" smtClean="0"/>
              <a:t>Kiek bus komisijos posėdžių (pirmas – įvadinis, paskutinis – apibendrinantis, kiti – virtualūs?)? Reikalingi protokolai? (užfiksuoti visus nenumatytus atvejus, „netilpusius“ į jokius </a:t>
            </a:r>
            <a:r>
              <a:rPr lang="en-US" dirty="0" err="1" smtClean="0"/>
              <a:t>dokumentus</a:t>
            </a:r>
            <a:r>
              <a:rPr lang="lt-LT" dirty="0" smtClean="0"/>
              <a:t>)</a:t>
            </a:r>
          </a:p>
          <a:p>
            <a:r>
              <a:rPr lang="lt-LT" b="1" dirty="0" smtClean="0"/>
              <a:t>Išlaikyti tvirtą </a:t>
            </a:r>
            <a:r>
              <a:rPr lang="en-US" b="1" dirty="0" err="1" smtClean="0"/>
              <a:t>nuostat</a:t>
            </a:r>
            <a:r>
              <a:rPr lang="lt-LT" b="1" dirty="0" smtClean="0"/>
              <a:t>ą</a:t>
            </a:r>
            <a:r>
              <a:rPr lang="en-US" b="1" dirty="0" smtClean="0"/>
              <a:t> </a:t>
            </a:r>
            <a:r>
              <a:rPr lang="en-US" b="1" dirty="0" err="1" smtClean="0"/>
              <a:t>neskirstyti</a:t>
            </a:r>
            <a:r>
              <a:rPr lang="en-US" b="1" dirty="0" smtClean="0"/>
              <a:t> program</a:t>
            </a:r>
            <a:r>
              <a:rPr lang="lt-LT" b="1" dirty="0" smtClean="0"/>
              <a:t>ų į „savas“ (savivaldybei pavaldžių įstaigų) ir „svetimas“ (kitų įstaigų, laisvųjų teikėjų). </a:t>
            </a:r>
          </a:p>
          <a:p>
            <a:pPr marL="0" indent="0">
              <a:buNone/>
            </a:pPr>
            <a:r>
              <a:rPr lang="lt-LT" dirty="0" smtClean="0"/>
              <a:t>Vaikai sprendžia, kurias programas pasirinks</a:t>
            </a:r>
            <a:r>
              <a:rPr lang="en-US" dirty="0" smtClean="0"/>
              <a:t>! (d</a:t>
            </a:r>
            <a:r>
              <a:rPr lang="lt-LT" dirty="0" err="1" smtClean="0"/>
              <a:t>ėl</a:t>
            </a:r>
            <a:r>
              <a:rPr lang="lt-LT" dirty="0" smtClean="0"/>
              <a:t> to svarbi komisijos sudėtis)</a:t>
            </a:r>
          </a:p>
          <a:p>
            <a:endParaRPr lang="en-US" dirty="0" smtClean="0"/>
          </a:p>
          <a:p>
            <a:endParaRPr lang="lt-LT" dirty="0" smtClean="0"/>
          </a:p>
        </p:txBody>
      </p:sp>
    </p:spTree>
    <p:extLst>
      <p:ext uri="{BB962C8B-B14F-4D97-AF65-F5344CB8AC3E}">
        <p14:creationId xmlns:p14="http://schemas.microsoft.com/office/powerpoint/2010/main" val="10966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a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dirty="0" smtClean="0"/>
              <a:t>NVŠ programų </a:t>
            </a:r>
            <a:r>
              <a:rPr lang="lt-LT" b="1" dirty="0" smtClean="0"/>
              <a:t>stebėsena – ne kontrolė</a:t>
            </a:r>
            <a:r>
              <a:rPr lang="en-US" b="1" dirty="0" smtClean="0"/>
              <a:t>!</a:t>
            </a:r>
            <a:endParaRPr lang="lt-LT" b="1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0" y="1320800"/>
            <a:ext cx="12192000" cy="5537199"/>
          </a:xfrm>
        </p:spPr>
        <p:txBody>
          <a:bodyPr>
            <a:normAutofit lnSpcReduction="10000"/>
          </a:bodyPr>
          <a:lstStyle/>
          <a:p>
            <a:r>
              <a:rPr lang="lt-LT" dirty="0" smtClean="0"/>
              <a:t>Pasitvirtinti stebėsenos tvarką (planą?)</a:t>
            </a:r>
          </a:p>
          <a:p>
            <a:r>
              <a:rPr lang="lt-LT" dirty="0" smtClean="0"/>
              <a:t>Reaguoti į neigiamus atsiliepimus apie vykdomą programą, aplankyti tokias programas, pildyti lankymo protokolus;</a:t>
            </a:r>
          </a:p>
          <a:p>
            <a:r>
              <a:rPr lang="lt-LT" dirty="0" smtClean="0"/>
              <a:t>Suplanuoti tikslinius programų lankymus (nespręsti, kiek programų per savaitę ar mėnesį aplankysite), pildyti lankymo protokolus;</a:t>
            </a:r>
          </a:p>
          <a:p>
            <a:r>
              <a:rPr lang="lt-LT" dirty="0" smtClean="0"/>
              <a:t>Lankymo protokoluose: atitikimas paraiškoje pateiktai informacijai (vaikų amžius, skaičius grupėje, ugdymo aplinka, mokytojų kvalifikacija ir t.t.), vaikų lankomumas </a:t>
            </a:r>
            <a:r>
              <a:rPr lang="lt-LT" b="1" dirty="0" smtClean="0"/>
              <a:t>(lankomumo žurnalai?)</a:t>
            </a:r>
            <a:r>
              <a:rPr lang="lt-LT" dirty="0" smtClean="0"/>
              <a:t>, sutartys su tėvais, sveikatos pažymos kopija</a:t>
            </a:r>
          </a:p>
          <a:p>
            <a:r>
              <a:rPr lang="lt-LT" dirty="0" smtClean="0"/>
              <a:t>Jeigu programos lankymo metu nustatomi grubūs pažeidimai, juos būtina užfiksuoti pažymoje (arba lankymo protokole). Numatyti, kokiais atvejais programos įgyvendinimas gali būti sustabdytas.</a:t>
            </a:r>
          </a:p>
          <a:p>
            <a:r>
              <a:rPr lang="en-US" dirty="0" smtClean="0"/>
              <a:t>Pa</a:t>
            </a:r>
            <a:r>
              <a:rPr lang="lt-LT" dirty="0" smtClean="0"/>
              <a:t>gelbėti teikėjams spręsti kylančius klausimus;</a:t>
            </a:r>
          </a:p>
          <a:p>
            <a:r>
              <a:rPr lang="lt-LT" dirty="0" smtClean="0"/>
              <a:t>Atsižvelgti į konkrečią situaciją;</a:t>
            </a:r>
          </a:p>
          <a:p>
            <a:pPr marL="0" indent="0">
              <a:buNone/>
            </a:pPr>
            <a:endParaRPr lang="lt-LT" dirty="0" smtClean="0"/>
          </a:p>
          <a:p>
            <a:pPr marL="0" indent="0">
              <a:buNone/>
            </a:pPr>
            <a:endParaRPr lang="lt-LT" dirty="0" smtClean="0"/>
          </a:p>
          <a:p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607891146"/>
      </p:ext>
    </p:extLst>
  </p:cSld>
  <p:clrMapOvr>
    <a:masterClrMapping/>
  </p:clrMapOvr>
</p:sld>
</file>

<file path=ppt/theme/theme1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„Office“ 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756</Words>
  <Application>Microsoft Office PowerPoint</Application>
  <PresentationFormat>Pasirinktinai</PresentationFormat>
  <Paragraphs>54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8</vt:i4>
      </vt:variant>
    </vt:vector>
  </HeadingPairs>
  <TitlesOfParts>
    <vt:vector size="9" baseType="lpstr">
      <vt:lpstr>„Office“ tema</vt:lpstr>
      <vt:lpstr>NVŠ programų paraiškų vertinimas </vt:lpstr>
      <vt:lpstr>NVŠ programų vertinimas. Komisijos darbo reglamentas</vt:lpstr>
      <vt:lpstr>NVŠ programų vertinimas. Vertinimo būdai</vt:lpstr>
      <vt:lpstr>NVŠ programų vertinimas. Vertinimo būdai</vt:lpstr>
      <vt:lpstr>NVŠ programų vertinimas. Vertinimo būdai</vt:lpstr>
      <vt:lpstr>NVŠ programų paraiškų vertinimas. Vertinimo komisijos</vt:lpstr>
      <vt:lpstr>NVŠ programų paraiškų vertinimas. Vertinimo komisijos</vt:lpstr>
      <vt:lpstr>NVŠ programų stebėsena – ne kontrolė!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„PowerPoint“ pateiktis</dc:title>
  <dc:creator>Donata Šablinienė</dc:creator>
  <cp:lastModifiedBy>Giedrė Tumosaitė</cp:lastModifiedBy>
  <cp:revision>28</cp:revision>
  <cp:lastPrinted>2015-09-02T11:39:43Z</cp:lastPrinted>
  <dcterms:created xsi:type="dcterms:W3CDTF">2015-09-02T05:43:31Z</dcterms:created>
  <dcterms:modified xsi:type="dcterms:W3CDTF">2015-09-03T12:41:53Z</dcterms:modified>
</cp:coreProperties>
</file>