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461" r:id="rId2"/>
    <p:sldId id="484" r:id="rId3"/>
    <p:sldId id="497" r:id="rId4"/>
    <p:sldId id="498" r:id="rId5"/>
    <p:sldId id="499" r:id="rId6"/>
    <p:sldId id="500" r:id="rId7"/>
    <p:sldId id="501" r:id="rId8"/>
    <p:sldId id="502" r:id="rId9"/>
    <p:sldId id="496" r:id="rId10"/>
    <p:sldId id="464" r:id="rId11"/>
    <p:sldId id="487" r:id="rId12"/>
    <p:sldId id="488" r:id="rId13"/>
    <p:sldId id="489" r:id="rId14"/>
    <p:sldId id="490" r:id="rId15"/>
    <p:sldId id="491" r:id="rId16"/>
    <p:sldId id="507" r:id="rId17"/>
    <p:sldId id="493" r:id="rId18"/>
    <p:sldId id="492" r:id="rId19"/>
    <p:sldId id="506" r:id="rId20"/>
    <p:sldId id="495" r:id="rId21"/>
    <p:sldId id="508" r:id="rId22"/>
    <p:sldId id="486" r:id="rId23"/>
    <p:sldId id="509" r:id="rId24"/>
    <p:sldId id="510" r:id="rId25"/>
    <p:sldId id="512" r:id="rId26"/>
    <p:sldId id="511" r:id="rId27"/>
    <p:sldId id="513" r:id="rId28"/>
    <p:sldId id="515" r:id="rId29"/>
    <p:sldId id="368" r:id="rId30"/>
    <p:sldId id="372" r:id="rId31"/>
    <p:sldId id="478" r:id="rId32"/>
    <p:sldId id="369" r:id="rId33"/>
    <p:sldId id="533" r:id="rId34"/>
    <p:sldId id="535" r:id="rId35"/>
    <p:sldId id="405" r:id="rId36"/>
    <p:sldId id="370" r:id="rId37"/>
    <p:sldId id="536" r:id="rId38"/>
    <p:sldId id="537" r:id="rId39"/>
    <p:sldId id="530" r:id="rId40"/>
    <p:sldId id="371" r:id="rId41"/>
    <p:sldId id="532" r:id="rId42"/>
    <p:sldId id="534" r:id="rId43"/>
    <p:sldId id="531" r:id="rId44"/>
    <p:sldId id="479" r:id="rId45"/>
    <p:sldId id="517" r:id="rId46"/>
    <p:sldId id="518" r:id="rId47"/>
    <p:sldId id="516" r:id="rId48"/>
    <p:sldId id="519" r:id="rId49"/>
    <p:sldId id="469" r:id="rId50"/>
    <p:sldId id="470" r:id="rId51"/>
    <p:sldId id="467" r:id="rId52"/>
    <p:sldId id="522" r:id="rId53"/>
    <p:sldId id="523" r:id="rId54"/>
    <p:sldId id="494" r:id="rId55"/>
    <p:sldId id="525" r:id="rId56"/>
    <p:sldId id="526" r:id="rId57"/>
    <p:sldId id="466" r:id="rId58"/>
    <p:sldId id="520" r:id="rId59"/>
    <p:sldId id="521" r:id="rId60"/>
    <p:sldId id="527" r:id="rId61"/>
    <p:sldId id="528" r:id="rId62"/>
    <p:sldId id="529" r:id="rId63"/>
    <p:sldId id="524"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74" autoAdjust="0"/>
  </p:normalViewPr>
  <p:slideViewPr>
    <p:cSldViewPr>
      <p:cViewPr varScale="1">
        <p:scale>
          <a:sx n="67" d="100"/>
          <a:sy n="67" d="100"/>
        </p:scale>
        <p:origin x="1662" y="54"/>
      </p:cViewPr>
      <p:guideLst>
        <p:guide orient="horz" pos="2160"/>
        <p:guide pos="2880"/>
      </p:guideLst>
    </p:cSldViewPr>
  </p:slideViewPr>
  <p:notesTextViewPr>
    <p:cViewPr>
      <p:scale>
        <a:sx n="3" d="2"/>
        <a:sy n="3" d="2"/>
      </p:scale>
      <p:origin x="0" y="0"/>
    </p:cViewPr>
  </p:notesTextViewPr>
  <p:sorterViewPr>
    <p:cViewPr>
      <p:scale>
        <a:sx n="100" d="100"/>
        <a:sy n="100" d="100"/>
      </p:scale>
      <p:origin x="0" y="-136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42D7EB-1F3A-45C0-B219-74ED82DB287B}" type="doc">
      <dgm:prSet loTypeId="urn:microsoft.com/office/officeart/2005/8/layout/gear1" loCatId="relationship" qsTypeId="urn:microsoft.com/office/officeart/2005/8/quickstyle/simple1" qsCatId="simple" csTypeId="urn:microsoft.com/office/officeart/2005/8/colors/accent1_2" csCatId="accent1" phldr="1"/>
      <dgm:spPr/>
    </dgm:pt>
    <dgm:pt modelId="{A536CE72-A5A4-4EA0-BBDA-65DF27F1E792}">
      <dgm:prSet phldrT="[Text]"/>
      <dgm:spPr>
        <a:solidFill>
          <a:srgbClr val="FF0000"/>
        </a:solidFill>
      </dgm:spPr>
      <dgm:t>
        <a:bodyPr/>
        <a:lstStyle/>
        <a:p>
          <a:r>
            <a:rPr lang="lt-LT" dirty="0" smtClean="0"/>
            <a:t>Pasyvus pilietiinis pasipriešinimas</a:t>
          </a:r>
          <a:endParaRPr lang="en-GB" dirty="0"/>
        </a:p>
      </dgm:t>
    </dgm:pt>
    <dgm:pt modelId="{A13A6EF8-B366-42A4-B9AB-6AB8EE6E62E3}" type="parTrans" cxnId="{99B1AF00-644A-4184-9D0C-E63CDE019A13}">
      <dgm:prSet/>
      <dgm:spPr/>
      <dgm:t>
        <a:bodyPr/>
        <a:lstStyle/>
        <a:p>
          <a:endParaRPr lang="en-GB"/>
        </a:p>
      </dgm:t>
    </dgm:pt>
    <dgm:pt modelId="{8E28B017-0862-4FD6-85C5-E083379E2C2C}" type="sibTrans" cxnId="{99B1AF00-644A-4184-9D0C-E63CDE019A13}">
      <dgm:prSet/>
      <dgm:spPr/>
      <dgm:t>
        <a:bodyPr/>
        <a:lstStyle/>
        <a:p>
          <a:endParaRPr lang="en-GB"/>
        </a:p>
      </dgm:t>
    </dgm:pt>
    <dgm:pt modelId="{B7A7C62E-927D-4898-B73F-B388AC25619E}">
      <dgm:prSet phldrT="[Text]" custT="1"/>
      <dgm:spPr/>
      <dgm:t>
        <a:bodyPr/>
        <a:lstStyle/>
        <a:p>
          <a:r>
            <a:rPr lang="lt-LT" sz="1800" dirty="0" smtClean="0">
              <a:solidFill>
                <a:schemeClr val="bg1"/>
              </a:solidFill>
            </a:rPr>
            <a:t>Orga-nizuotos PP kuopelės </a:t>
          </a:r>
          <a:endParaRPr lang="en-GB" sz="1800" dirty="0">
            <a:solidFill>
              <a:schemeClr val="bg1"/>
            </a:solidFill>
          </a:endParaRPr>
        </a:p>
      </dgm:t>
    </dgm:pt>
    <dgm:pt modelId="{C879E520-F52F-4E5C-9AD0-C7E8A968C4D6}" type="parTrans" cxnId="{64257863-28F1-4B73-8D98-C5422397CE1F}">
      <dgm:prSet/>
      <dgm:spPr/>
      <dgm:t>
        <a:bodyPr/>
        <a:lstStyle/>
        <a:p>
          <a:endParaRPr lang="en-GB"/>
        </a:p>
      </dgm:t>
    </dgm:pt>
    <dgm:pt modelId="{347C2ADF-0B0A-4E2C-9D59-0C652FC6AFAF}" type="sibTrans" cxnId="{64257863-28F1-4B73-8D98-C5422397CE1F}">
      <dgm:prSet/>
      <dgm:spPr/>
      <dgm:t>
        <a:bodyPr/>
        <a:lstStyle/>
        <a:p>
          <a:endParaRPr lang="en-GB"/>
        </a:p>
      </dgm:t>
    </dgm:pt>
    <dgm:pt modelId="{7A2A71ED-9EA7-4041-9DA4-B73FF33B4A77}">
      <dgm:prSet phldrT="[Text]" custT="1"/>
      <dgm:spPr/>
      <dgm:t>
        <a:bodyPr/>
        <a:lstStyle/>
        <a:p>
          <a:r>
            <a:rPr lang="lt-LT" sz="2400" dirty="0" smtClean="0">
              <a:solidFill>
                <a:schemeClr val="bg1"/>
              </a:solidFill>
            </a:rPr>
            <a:t>Vado-vybė</a:t>
          </a:r>
          <a:r>
            <a:rPr lang="lt-LT" sz="2400" dirty="0" smtClean="0"/>
            <a:t> </a:t>
          </a:r>
          <a:endParaRPr lang="en-GB" sz="2400" dirty="0"/>
        </a:p>
      </dgm:t>
    </dgm:pt>
    <dgm:pt modelId="{8CDF5D5F-328F-4807-8B4B-2307C27E5093}" type="parTrans" cxnId="{D885E88A-4401-4B8A-8EAB-D0662148E15E}">
      <dgm:prSet/>
      <dgm:spPr/>
      <dgm:t>
        <a:bodyPr/>
        <a:lstStyle/>
        <a:p>
          <a:endParaRPr lang="en-GB"/>
        </a:p>
      </dgm:t>
    </dgm:pt>
    <dgm:pt modelId="{72C8F2D5-9626-4BFE-B4B6-60A76E95F617}" type="sibTrans" cxnId="{D885E88A-4401-4B8A-8EAB-D0662148E15E}">
      <dgm:prSet/>
      <dgm:spPr/>
      <dgm:t>
        <a:bodyPr/>
        <a:lstStyle/>
        <a:p>
          <a:endParaRPr lang="en-GB"/>
        </a:p>
      </dgm:t>
    </dgm:pt>
    <dgm:pt modelId="{B15DC8EA-ABAE-4DC7-9BC8-B658751D70A6}" type="pres">
      <dgm:prSet presAssocID="{7042D7EB-1F3A-45C0-B219-74ED82DB287B}" presName="composite" presStyleCnt="0">
        <dgm:presLayoutVars>
          <dgm:chMax val="3"/>
          <dgm:animLvl val="lvl"/>
          <dgm:resizeHandles val="exact"/>
        </dgm:presLayoutVars>
      </dgm:prSet>
      <dgm:spPr/>
    </dgm:pt>
    <dgm:pt modelId="{CD3BF503-4EEF-47AD-B038-C18DE67767DE}" type="pres">
      <dgm:prSet presAssocID="{A536CE72-A5A4-4EA0-BBDA-65DF27F1E792}" presName="gear1" presStyleLbl="node1" presStyleIdx="0" presStyleCnt="3">
        <dgm:presLayoutVars>
          <dgm:chMax val="1"/>
          <dgm:bulletEnabled val="1"/>
        </dgm:presLayoutVars>
      </dgm:prSet>
      <dgm:spPr/>
      <dgm:t>
        <a:bodyPr/>
        <a:lstStyle/>
        <a:p>
          <a:endParaRPr lang="en-GB"/>
        </a:p>
      </dgm:t>
    </dgm:pt>
    <dgm:pt modelId="{DBA55A11-9966-472E-8733-5FF867BB55B2}" type="pres">
      <dgm:prSet presAssocID="{A536CE72-A5A4-4EA0-BBDA-65DF27F1E792}" presName="gear1srcNode" presStyleLbl="node1" presStyleIdx="0" presStyleCnt="3"/>
      <dgm:spPr/>
      <dgm:t>
        <a:bodyPr/>
        <a:lstStyle/>
        <a:p>
          <a:endParaRPr lang="en-GB"/>
        </a:p>
      </dgm:t>
    </dgm:pt>
    <dgm:pt modelId="{901793E8-48B4-4730-86E5-6523B97DA55D}" type="pres">
      <dgm:prSet presAssocID="{A536CE72-A5A4-4EA0-BBDA-65DF27F1E792}" presName="gear1dstNode" presStyleLbl="node1" presStyleIdx="0" presStyleCnt="3"/>
      <dgm:spPr/>
      <dgm:t>
        <a:bodyPr/>
        <a:lstStyle/>
        <a:p>
          <a:endParaRPr lang="en-GB"/>
        </a:p>
      </dgm:t>
    </dgm:pt>
    <dgm:pt modelId="{995574EF-C463-4D3D-91A8-04ABC242076B}" type="pres">
      <dgm:prSet presAssocID="{B7A7C62E-927D-4898-B73F-B388AC25619E}" presName="gear2" presStyleLbl="node1" presStyleIdx="1" presStyleCnt="3">
        <dgm:presLayoutVars>
          <dgm:chMax val="1"/>
          <dgm:bulletEnabled val="1"/>
        </dgm:presLayoutVars>
      </dgm:prSet>
      <dgm:spPr/>
      <dgm:t>
        <a:bodyPr/>
        <a:lstStyle/>
        <a:p>
          <a:endParaRPr lang="en-GB"/>
        </a:p>
      </dgm:t>
    </dgm:pt>
    <dgm:pt modelId="{F72069E1-0F38-4F45-AEB6-34B8B6102461}" type="pres">
      <dgm:prSet presAssocID="{B7A7C62E-927D-4898-B73F-B388AC25619E}" presName="gear2srcNode" presStyleLbl="node1" presStyleIdx="1" presStyleCnt="3"/>
      <dgm:spPr/>
      <dgm:t>
        <a:bodyPr/>
        <a:lstStyle/>
        <a:p>
          <a:endParaRPr lang="en-GB"/>
        </a:p>
      </dgm:t>
    </dgm:pt>
    <dgm:pt modelId="{F00B68B2-2EF1-4F89-813A-527CD0126D1B}" type="pres">
      <dgm:prSet presAssocID="{B7A7C62E-927D-4898-B73F-B388AC25619E}" presName="gear2dstNode" presStyleLbl="node1" presStyleIdx="1" presStyleCnt="3"/>
      <dgm:spPr/>
      <dgm:t>
        <a:bodyPr/>
        <a:lstStyle/>
        <a:p>
          <a:endParaRPr lang="en-GB"/>
        </a:p>
      </dgm:t>
    </dgm:pt>
    <dgm:pt modelId="{D6D72FE8-4FBA-4D60-AD89-46B2ACFB41BA}" type="pres">
      <dgm:prSet presAssocID="{7A2A71ED-9EA7-4041-9DA4-B73FF33B4A77}" presName="gear3" presStyleLbl="node1" presStyleIdx="2" presStyleCnt="3"/>
      <dgm:spPr/>
      <dgm:t>
        <a:bodyPr/>
        <a:lstStyle/>
        <a:p>
          <a:endParaRPr lang="en-GB"/>
        </a:p>
      </dgm:t>
    </dgm:pt>
    <dgm:pt modelId="{150C9BDE-D7E4-4C6D-9D5B-155EC89571BC}" type="pres">
      <dgm:prSet presAssocID="{7A2A71ED-9EA7-4041-9DA4-B73FF33B4A77}" presName="gear3tx" presStyleLbl="node1" presStyleIdx="2" presStyleCnt="3">
        <dgm:presLayoutVars>
          <dgm:chMax val="1"/>
          <dgm:bulletEnabled val="1"/>
        </dgm:presLayoutVars>
      </dgm:prSet>
      <dgm:spPr/>
      <dgm:t>
        <a:bodyPr/>
        <a:lstStyle/>
        <a:p>
          <a:endParaRPr lang="en-GB"/>
        </a:p>
      </dgm:t>
    </dgm:pt>
    <dgm:pt modelId="{3EE5D8DC-D8D1-4DEB-AF05-2DB04F9382A4}" type="pres">
      <dgm:prSet presAssocID="{7A2A71ED-9EA7-4041-9DA4-B73FF33B4A77}" presName="gear3srcNode" presStyleLbl="node1" presStyleIdx="2" presStyleCnt="3"/>
      <dgm:spPr/>
      <dgm:t>
        <a:bodyPr/>
        <a:lstStyle/>
        <a:p>
          <a:endParaRPr lang="en-GB"/>
        </a:p>
      </dgm:t>
    </dgm:pt>
    <dgm:pt modelId="{6CD69A94-0552-422F-9798-31EFFE234123}" type="pres">
      <dgm:prSet presAssocID="{7A2A71ED-9EA7-4041-9DA4-B73FF33B4A77}" presName="gear3dstNode" presStyleLbl="node1" presStyleIdx="2" presStyleCnt="3"/>
      <dgm:spPr/>
      <dgm:t>
        <a:bodyPr/>
        <a:lstStyle/>
        <a:p>
          <a:endParaRPr lang="en-GB"/>
        </a:p>
      </dgm:t>
    </dgm:pt>
    <dgm:pt modelId="{6C1F2518-BE91-4D39-8750-85F88839F294}" type="pres">
      <dgm:prSet presAssocID="{8E28B017-0862-4FD6-85C5-E083379E2C2C}" presName="connector1" presStyleLbl="sibTrans2D1" presStyleIdx="0" presStyleCnt="3"/>
      <dgm:spPr/>
      <dgm:t>
        <a:bodyPr/>
        <a:lstStyle/>
        <a:p>
          <a:endParaRPr lang="en-GB"/>
        </a:p>
      </dgm:t>
    </dgm:pt>
    <dgm:pt modelId="{8AC00216-02BB-46D9-85F2-3D9A3ED81421}" type="pres">
      <dgm:prSet presAssocID="{347C2ADF-0B0A-4E2C-9D59-0C652FC6AFAF}" presName="connector2" presStyleLbl="sibTrans2D1" presStyleIdx="1" presStyleCnt="3"/>
      <dgm:spPr/>
      <dgm:t>
        <a:bodyPr/>
        <a:lstStyle/>
        <a:p>
          <a:endParaRPr lang="en-GB"/>
        </a:p>
      </dgm:t>
    </dgm:pt>
    <dgm:pt modelId="{BA3D6796-C117-46FA-8FFA-97085BB2D040}" type="pres">
      <dgm:prSet presAssocID="{72C8F2D5-9626-4BFE-B4B6-60A76E95F617}" presName="connector3" presStyleLbl="sibTrans2D1" presStyleIdx="2" presStyleCnt="3"/>
      <dgm:spPr/>
      <dgm:t>
        <a:bodyPr/>
        <a:lstStyle/>
        <a:p>
          <a:endParaRPr lang="en-GB"/>
        </a:p>
      </dgm:t>
    </dgm:pt>
  </dgm:ptLst>
  <dgm:cxnLst>
    <dgm:cxn modelId="{29A2BE93-44F3-435C-A396-73924C1691A7}" type="presOf" srcId="{A536CE72-A5A4-4EA0-BBDA-65DF27F1E792}" destId="{DBA55A11-9966-472E-8733-5FF867BB55B2}" srcOrd="1" destOrd="0" presId="urn:microsoft.com/office/officeart/2005/8/layout/gear1"/>
    <dgm:cxn modelId="{C638A4BA-661D-44CA-A2DD-4386CD4318F6}" type="presOf" srcId="{B7A7C62E-927D-4898-B73F-B388AC25619E}" destId="{F00B68B2-2EF1-4F89-813A-527CD0126D1B}" srcOrd="2" destOrd="0" presId="urn:microsoft.com/office/officeart/2005/8/layout/gear1"/>
    <dgm:cxn modelId="{E10DE5BD-A5DE-430C-A2B4-0C20673A2E45}" type="presOf" srcId="{347C2ADF-0B0A-4E2C-9D59-0C652FC6AFAF}" destId="{8AC00216-02BB-46D9-85F2-3D9A3ED81421}" srcOrd="0" destOrd="0" presId="urn:microsoft.com/office/officeart/2005/8/layout/gear1"/>
    <dgm:cxn modelId="{81D88103-03E9-4315-A166-07FFFB115A0F}" type="presOf" srcId="{B7A7C62E-927D-4898-B73F-B388AC25619E}" destId="{F72069E1-0F38-4F45-AEB6-34B8B6102461}" srcOrd="1" destOrd="0" presId="urn:microsoft.com/office/officeart/2005/8/layout/gear1"/>
    <dgm:cxn modelId="{BC121C4C-FB29-4666-91FE-92DBBC16BF17}" type="presOf" srcId="{A536CE72-A5A4-4EA0-BBDA-65DF27F1E792}" destId="{CD3BF503-4EEF-47AD-B038-C18DE67767DE}" srcOrd="0" destOrd="0" presId="urn:microsoft.com/office/officeart/2005/8/layout/gear1"/>
    <dgm:cxn modelId="{B2A716A3-4278-40BD-9711-05F2D81C666C}" type="presOf" srcId="{B7A7C62E-927D-4898-B73F-B388AC25619E}" destId="{995574EF-C463-4D3D-91A8-04ABC242076B}" srcOrd="0" destOrd="0" presId="urn:microsoft.com/office/officeart/2005/8/layout/gear1"/>
    <dgm:cxn modelId="{CC3AA7C8-6610-4EAF-ACC2-CBC8A88B8483}" type="presOf" srcId="{7A2A71ED-9EA7-4041-9DA4-B73FF33B4A77}" destId="{3EE5D8DC-D8D1-4DEB-AF05-2DB04F9382A4}" srcOrd="2" destOrd="0" presId="urn:microsoft.com/office/officeart/2005/8/layout/gear1"/>
    <dgm:cxn modelId="{56A43AA7-EE85-4108-BDDF-F7BA63855032}" type="presOf" srcId="{7042D7EB-1F3A-45C0-B219-74ED82DB287B}" destId="{B15DC8EA-ABAE-4DC7-9BC8-B658751D70A6}" srcOrd="0" destOrd="0" presId="urn:microsoft.com/office/officeart/2005/8/layout/gear1"/>
    <dgm:cxn modelId="{76EE9054-0933-4D7F-908E-8E214C2884C5}" type="presOf" srcId="{A536CE72-A5A4-4EA0-BBDA-65DF27F1E792}" destId="{901793E8-48B4-4730-86E5-6523B97DA55D}" srcOrd="2" destOrd="0" presId="urn:microsoft.com/office/officeart/2005/8/layout/gear1"/>
    <dgm:cxn modelId="{64257863-28F1-4B73-8D98-C5422397CE1F}" srcId="{7042D7EB-1F3A-45C0-B219-74ED82DB287B}" destId="{B7A7C62E-927D-4898-B73F-B388AC25619E}" srcOrd="1" destOrd="0" parTransId="{C879E520-F52F-4E5C-9AD0-C7E8A968C4D6}" sibTransId="{347C2ADF-0B0A-4E2C-9D59-0C652FC6AFAF}"/>
    <dgm:cxn modelId="{D885E88A-4401-4B8A-8EAB-D0662148E15E}" srcId="{7042D7EB-1F3A-45C0-B219-74ED82DB287B}" destId="{7A2A71ED-9EA7-4041-9DA4-B73FF33B4A77}" srcOrd="2" destOrd="0" parTransId="{8CDF5D5F-328F-4807-8B4B-2307C27E5093}" sibTransId="{72C8F2D5-9626-4BFE-B4B6-60A76E95F617}"/>
    <dgm:cxn modelId="{36484AC2-8BAC-4C9E-B08C-464B59FA78F6}" type="presOf" srcId="{72C8F2D5-9626-4BFE-B4B6-60A76E95F617}" destId="{BA3D6796-C117-46FA-8FFA-97085BB2D040}" srcOrd="0" destOrd="0" presId="urn:microsoft.com/office/officeart/2005/8/layout/gear1"/>
    <dgm:cxn modelId="{61678DCC-2999-4157-9935-8B8A299D4627}" type="presOf" srcId="{8E28B017-0862-4FD6-85C5-E083379E2C2C}" destId="{6C1F2518-BE91-4D39-8750-85F88839F294}" srcOrd="0" destOrd="0" presId="urn:microsoft.com/office/officeart/2005/8/layout/gear1"/>
    <dgm:cxn modelId="{C0659D6A-270A-427D-8BCB-F8AA3B9F0CE9}" type="presOf" srcId="{7A2A71ED-9EA7-4041-9DA4-B73FF33B4A77}" destId="{150C9BDE-D7E4-4C6D-9D5B-155EC89571BC}" srcOrd="1" destOrd="0" presId="urn:microsoft.com/office/officeart/2005/8/layout/gear1"/>
    <dgm:cxn modelId="{9AB2F004-2086-4C67-AAB0-A1DB3FF952FD}" type="presOf" srcId="{7A2A71ED-9EA7-4041-9DA4-B73FF33B4A77}" destId="{6CD69A94-0552-422F-9798-31EFFE234123}" srcOrd="3" destOrd="0" presId="urn:microsoft.com/office/officeart/2005/8/layout/gear1"/>
    <dgm:cxn modelId="{99B1AF00-644A-4184-9D0C-E63CDE019A13}" srcId="{7042D7EB-1F3A-45C0-B219-74ED82DB287B}" destId="{A536CE72-A5A4-4EA0-BBDA-65DF27F1E792}" srcOrd="0" destOrd="0" parTransId="{A13A6EF8-B366-42A4-B9AB-6AB8EE6E62E3}" sibTransId="{8E28B017-0862-4FD6-85C5-E083379E2C2C}"/>
    <dgm:cxn modelId="{64DC79A0-6A10-4A83-BAAE-231FF1BFCC94}" type="presOf" srcId="{7A2A71ED-9EA7-4041-9DA4-B73FF33B4A77}" destId="{D6D72FE8-4FBA-4D60-AD89-46B2ACFB41BA}" srcOrd="0" destOrd="0" presId="urn:microsoft.com/office/officeart/2005/8/layout/gear1"/>
    <dgm:cxn modelId="{4B5B8738-F7A5-46C9-A1C9-7BAA68453AC9}" type="presParOf" srcId="{B15DC8EA-ABAE-4DC7-9BC8-B658751D70A6}" destId="{CD3BF503-4EEF-47AD-B038-C18DE67767DE}" srcOrd="0" destOrd="0" presId="urn:microsoft.com/office/officeart/2005/8/layout/gear1"/>
    <dgm:cxn modelId="{D437A31B-6F31-4D2B-AC62-74DDAACF32CD}" type="presParOf" srcId="{B15DC8EA-ABAE-4DC7-9BC8-B658751D70A6}" destId="{DBA55A11-9966-472E-8733-5FF867BB55B2}" srcOrd="1" destOrd="0" presId="urn:microsoft.com/office/officeart/2005/8/layout/gear1"/>
    <dgm:cxn modelId="{52C52D12-4B21-4EE9-BB3B-8ED65671175D}" type="presParOf" srcId="{B15DC8EA-ABAE-4DC7-9BC8-B658751D70A6}" destId="{901793E8-48B4-4730-86E5-6523B97DA55D}" srcOrd="2" destOrd="0" presId="urn:microsoft.com/office/officeart/2005/8/layout/gear1"/>
    <dgm:cxn modelId="{AC652148-945B-46F8-AB7A-3A140E932E5D}" type="presParOf" srcId="{B15DC8EA-ABAE-4DC7-9BC8-B658751D70A6}" destId="{995574EF-C463-4D3D-91A8-04ABC242076B}" srcOrd="3" destOrd="0" presId="urn:microsoft.com/office/officeart/2005/8/layout/gear1"/>
    <dgm:cxn modelId="{69FDE78E-4C51-4134-B22F-E42957822584}" type="presParOf" srcId="{B15DC8EA-ABAE-4DC7-9BC8-B658751D70A6}" destId="{F72069E1-0F38-4F45-AEB6-34B8B6102461}" srcOrd="4" destOrd="0" presId="urn:microsoft.com/office/officeart/2005/8/layout/gear1"/>
    <dgm:cxn modelId="{5917228A-DFCB-4C35-A995-2593354C99F6}" type="presParOf" srcId="{B15DC8EA-ABAE-4DC7-9BC8-B658751D70A6}" destId="{F00B68B2-2EF1-4F89-813A-527CD0126D1B}" srcOrd="5" destOrd="0" presId="urn:microsoft.com/office/officeart/2005/8/layout/gear1"/>
    <dgm:cxn modelId="{32B238E2-0300-4D1B-AD95-94FD5F671D87}" type="presParOf" srcId="{B15DC8EA-ABAE-4DC7-9BC8-B658751D70A6}" destId="{D6D72FE8-4FBA-4D60-AD89-46B2ACFB41BA}" srcOrd="6" destOrd="0" presId="urn:microsoft.com/office/officeart/2005/8/layout/gear1"/>
    <dgm:cxn modelId="{091B1CA3-5B49-48AC-BB9C-5747C7BF21A4}" type="presParOf" srcId="{B15DC8EA-ABAE-4DC7-9BC8-B658751D70A6}" destId="{150C9BDE-D7E4-4C6D-9D5B-155EC89571BC}" srcOrd="7" destOrd="0" presId="urn:microsoft.com/office/officeart/2005/8/layout/gear1"/>
    <dgm:cxn modelId="{F08B9F2E-E377-41F6-B5A0-6DF5CCA3B83C}" type="presParOf" srcId="{B15DC8EA-ABAE-4DC7-9BC8-B658751D70A6}" destId="{3EE5D8DC-D8D1-4DEB-AF05-2DB04F9382A4}" srcOrd="8" destOrd="0" presId="urn:microsoft.com/office/officeart/2005/8/layout/gear1"/>
    <dgm:cxn modelId="{83E4E859-699E-4128-804C-3EB33026F7D2}" type="presParOf" srcId="{B15DC8EA-ABAE-4DC7-9BC8-B658751D70A6}" destId="{6CD69A94-0552-422F-9798-31EFFE234123}" srcOrd="9" destOrd="0" presId="urn:microsoft.com/office/officeart/2005/8/layout/gear1"/>
    <dgm:cxn modelId="{02413959-F6F8-4964-96CD-9130A5B60BC8}" type="presParOf" srcId="{B15DC8EA-ABAE-4DC7-9BC8-B658751D70A6}" destId="{6C1F2518-BE91-4D39-8750-85F88839F294}" srcOrd="10" destOrd="0" presId="urn:microsoft.com/office/officeart/2005/8/layout/gear1"/>
    <dgm:cxn modelId="{111A2C0C-EA4C-4ED5-BE6D-0A1AC44044C2}" type="presParOf" srcId="{B15DC8EA-ABAE-4DC7-9BC8-B658751D70A6}" destId="{8AC00216-02BB-46D9-85F2-3D9A3ED81421}" srcOrd="11" destOrd="0" presId="urn:microsoft.com/office/officeart/2005/8/layout/gear1"/>
    <dgm:cxn modelId="{86032516-198A-4D3B-8845-2115499D4F3E}" type="presParOf" srcId="{B15DC8EA-ABAE-4DC7-9BC8-B658751D70A6}" destId="{BA3D6796-C117-46FA-8FFA-97085BB2D04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83415-21EC-4959-8958-4EC75BA5D911}"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lt-LT"/>
        </a:p>
      </dgm:t>
    </dgm:pt>
    <dgm:pt modelId="{B3FBBAE7-2732-4AA8-9DBC-2534C506CAE4}">
      <dgm:prSet phldrT="[Text]"/>
      <dgm:spPr>
        <a:solidFill>
          <a:srgbClr val="FF0000">
            <a:alpha val="50000"/>
          </a:srgbClr>
        </a:solidFill>
      </dgm:spPr>
      <dgm:t>
        <a:bodyPr/>
        <a:lstStyle/>
        <a:p>
          <a:r>
            <a:rPr lang="lt-LT" dirty="0" smtClean="0"/>
            <a:t>Pilietinis pasipriešinimas</a:t>
          </a:r>
          <a:endParaRPr lang="lt-LT" dirty="0"/>
        </a:p>
      </dgm:t>
    </dgm:pt>
    <dgm:pt modelId="{2CB94C64-5758-4598-992D-C5C3FFB729AA}" type="parTrans" cxnId="{EA713427-FA70-4875-B3DB-F0A6329CB392}">
      <dgm:prSet/>
      <dgm:spPr/>
      <dgm:t>
        <a:bodyPr/>
        <a:lstStyle/>
        <a:p>
          <a:endParaRPr lang="lt-LT"/>
        </a:p>
      </dgm:t>
    </dgm:pt>
    <dgm:pt modelId="{CE909B32-0D7E-4EB6-BA92-E28E2DB02E46}" type="sibTrans" cxnId="{EA713427-FA70-4875-B3DB-F0A6329CB392}">
      <dgm:prSet/>
      <dgm:spPr/>
      <dgm:t>
        <a:bodyPr/>
        <a:lstStyle/>
        <a:p>
          <a:endParaRPr lang="lt-LT"/>
        </a:p>
      </dgm:t>
    </dgm:pt>
    <dgm:pt modelId="{A3031414-6AE7-4735-A18F-C2BBDC6DB225}">
      <dgm:prSet phldrT="[Text]" custT="1"/>
      <dgm:spPr>
        <a:solidFill>
          <a:schemeClr val="accent1">
            <a:lumMod val="75000"/>
            <a:alpha val="50000"/>
          </a:schemeClr>
        </a:solidFill>
      </dgm:spPr>
      <dgm:t>
        <a:bodyPr/>
        <a:lstStyle/>
        <a:p>
          <a:r>
            <a:rPr lang="lt-LT" sz="1600" dirty="0" smtClean="0">
              <a:solidFill>
                <a:schemeClr val="bg1"/>
              </a:solidFill>
            </a:rPr>
            <a:t>Politika, gynybos doktrina </a:t>
          </a:r>
          <a:endParaRPr lang="lt-LT" sz="1600" dirty="0">
            <a:solidFill>
              <a:schemeClr val="bg1"/>
            </a:solidFill>
          </a:endParaRPr>
        </a:p>
      </dgm:t>
    </dgm:pt>
    <dgm:pt modelId="{805780B5-36ED-4C7D-823F-BFD3A25AAE73}" type="parTrans" cxnId="{ACD6AD0A-1DBC-4554-8C26-C0BF194E0C7B}">
      <dgm:prSet/>
      <dgm:spPr/>
      <dgm:t>
        <a:bodyPr/>
        <a:lstStyle/>
        <a:p>
          <a:endParaRPr lang="lt-LT"/>
        </a:p>
      </dgm:t>
    </dgm:pt>
    <dgm:pt modelId="{85B211D9-800C-460F-9ACB-E4EF2EAD282D}" type="sibTrans" cxnId="{ACD6AD0A-1DBC-4554-8C26-C0BF194E0C7B}">
      <dgm:prSet/>
      <dgm:spPr/>
      <dgm:t>
        <a:bodyPr/>
        <a:lstStyle/>
        <a:p>
          <a:endParaRPr lang="lt-LT"/>
        </a:p>
      </dgm:t>
    </dgm:pt>
    <dgm:pt modelId="{AE26F10C-42B4-40F4-8950-8B16457D3951}">
      <dgm:prSet phldrT="[Text]" custT="1"/>
      <dgm:spPr>
        <a:solidFill>
          <a:schemeClr val="accent1">
            <a:lumMod val="75000"/>
            <a:alpha val="50000"/>
          </a:schemeClr>
        </a:solidFill>
      </dgm:spPr>
      <dgm:t>
        <a:bodyPr/>
        <a:lstStyle/>
        <a:p>
          <a:r>
            <a:rPr lang="lt-LT" sz="1600" dirty="0" smtClean="0">
              <a:solidFill>
                <a:schemeClr val="bg1"/>
              </a:solidFill>
            </a:rPr>
            <a:t>Ekono-</a:t>
          </a:r>
        </a:p>
        <a:p>
          <a:r>
            <a:rPr lang="lt-LT" sz="1600" dirty="0" smtClean="0">
              <a:solidFill>
                <a:schemeClr val="bg1"/>
              </a:solidFill>
            </a:rPr>
            <a:t>mika</a:t>
          </a:r>
          <a:endParaRPr lang="lt-LT" sz="1600" dirty="0">
            <a:solidFill>
              <a:schemeClr val="bg1"/>
            </a:solidFill>
          </a:endParaRPr>
        </a:p>
      </dgm:t>
    </dgm:pt>
    <dgm:pt modelId="{4CE68EC8-7CA9-4D9C-90DE-BB8566527429}" type="parTrans" cxnId="{3262AD3D-8BA7-4036-A20A-CCBB158C4030}">
      <dgm:prSet/>
      <dgm:spPr/>
      <dgm:t>
        <a:bodyPr/>
        <a:lstStyle/>
        <a:p>
          <a:endParaRPr lang="lt-LT"/>
        </a:p>
      </dgm:t>
    </dgm:pt>
    <dgm:pt modelId="{B138BBEA-FEFE-4BC4-8C97-7C9804C399F5}" type="sibTrans" cxnId="{3262AD3D-8BA7-4036-A20A-CCBB158C4030}">
      <dgm:prSet/>
      <dgm:spPr/>
      <dgm:t>
        <a:bodyPr/>
        <a:lstStyle/>
        <a:p>
          <a:endParaRPr lang="lt-LT"/>
        </a:p>
      </dgm:t>
    </dgm:pt>
    <dgm:pt modelId="{730053B8-0920-48B5-98D5-F782851D7A3D}">
      <dgm:prSet phldrT="[Text]" custT="1"/>
      <dgm:spPr>
        <a:solidFill>
          <a:schemeClr val="accent4">
            <a:lumMod val="75000"/>
            <a:alpha val="50000"/>
          </a:schemeClr>
        </a:solidFill>
      </dgm:spPr>
      <dgm:t>
        <a:bodyPr/>
        <a:lstStyle/>
        <a:p>
          <a:r>
            <a:rPr lang="lt-LT" sz="1600" dirty="0" smtClean="0">
              <a:solidFill>
                <a:schemeClr val="bg1"/>
              </a:solidFill>
            </a:rPr>
            <a:t>Logistika</a:t>
          </a:r>
          <a:endParaRPr lang="lt-LT" sz="1600" dirty="0">
            <a:solidFill>
              <a:schemeClr val="bg1"/>
            </a:solidFill>
          </a:endParaRPr>
        </a:p>
      </dgm:t>
    </dgm:pt>
    <dgm:pt modelId="{48B5C6A2-6BF8-4346-B3E7-8024414F0C03}" type="parTrans" cxnId="{F879CD9F-E0EF-4D3E-8F83-C8F325EC3040}">
      <dgm:prSet/>
      <dgm:spPr/>
      <dgm:t>
        <a:bodyPr/>
        <a:lstStyle/>
        <a:p>
          <a:endParaRPr lang="lt-LT"/>
        </a:p>
      </dgm:t>
    </dgm:pt>
    <dgm:pt modelId="{0D22989D-093F-429B-AD81-4CA7694BB61D}" type="sibTrans" cxnId="{F879CD9F-E0EF-4D3E-8F83-C8F325EC3040}">
      <dgm:prSet/>
      <dgm:spPr/>
      <dgm:t>
        <a:bodyPr/>
        <a:lstStyle/>
        <a:p>
          <a:endParaRPr lang="lt-LT"/>
        </a:p>
      </dgm:t>
    </dgm:pt>
    <dgm:pt modelId="{4D9B733E-68CC-40E7-815E-951AE0E0AD28}">
      <dgm:prSet custT="1"/>
      <dgm:spPr>
        <a:solidFill>
          <a:schemeClr val="accent4">
            <a:lumMod val="75000"/>
            <a:alpha val="50000"/>
          </a:schemeClr>
        </a:solidFill>
      </dgm:spPr>
      <dgm:t>
        <a:bodyPr/>
        <a:lstStyle/>
        <a:p>
          <a:r>
            <a:rPr lang="lt-LT" sz="1600" dirty="0" smtClean="0">
              <a:solidFill>
                <a:schemeClr val="bg1"/>
              </a:solidFill>
            </a:rPr>
            <a:t>Moralė </a:t>
          </a:r>
          <a:endParaRPr lang="lt-LT" sz="1600" dirty="0">
            <a:solidFill>
              <a:schemeClr val="bg1"/>
            </a:solidFill>
          </a:endParaRPr>
        </a:p>
      </dgm:t>
    </dgm:pt>
    <dgm:pt modelId="{66DB6CBD-5C3E-4D8F-98D3-D6615F4E7659}" type="parTrans" cxnId="{36DD0C8E-06B7-4F85-9CDB-DF2A063140F0}">
      <dgm:prSet/>
      <dgm:spPr/>
      <dgm:t>
        <a:bodyPr/>
        <a:lstStyle/>
        <a:p>
          <a:endParaRPr lang="lt-LT"/>
        </a:p>
      </dgm:t>
    </dgm:pt>
    <dgm:pt modelId="{789FB7F5-B181-4318-AAEF-100445F3CFB3}" type="sibTrans" cxnId="{36DD0C8E-06B7-4F85-9CDB-DF2A063140F0}">
      <dgm:prSet/>
      <dgm:spPr/>
      <dgm:t>
        <a:bodyPr/>
        <a:lstStyle/>
        <a:p>
          <a:endParaRPr lang="lt-LT"/>
        </a:p>
      </dgm:t>
    </dgm:pt>
    <dgm:pt modelId="{BDB4385E-C785-486E-AF96-520723387C2B}">
      <dgm:prSet custT="1"/>
      <dgm:spPr>
        <a:solidFill>
          <a:schemeClr val="accent4">
            <a:lumMod val="75000"/>
            <a:alpha val="50000"/>
          </a:schemeClr>
        </a:solidFill>
      </dgm:spPr>
      <dgm:t>
        <a:bodyPr/>
        <a:lstStyle/>
        <a:p>
          <a:r>
            <a:rPr lang="lt-LT" sz="1600" dirty="0" smtClean="0">
              <a:solidFill>
                <a:schemeClr val="bg1"/>
              </a:solidFill>
            </a:rPr>
            <a:t>Moky- mas</a:t>
          </a:r>
          <a:endParaRPr lang="lt-LT" sz="1600" dirty="0">
            <a:solidFill>
              <a:schemeClr val="bg1"/>
            </a:solidFill>
          </a:endParaRPr>
        </a:p>
      </dgm:t>
    </dgm:pt>
    <dgm:pt modelId="{F03B7DC9-E09A-4DAD-B8BE-E0E6D4D9C2CC}" type="parTrans" cxnId="{7051EEA4-71F5-471D-B109-C06200AB270A}">
      <dgm:prSet/>
      <dgm:spPr/>
      <dgm:t>
        <a:bodyPr/>
        <a:lstStyle/>
        <a:p>
          <a:endParaRPr lang="lt-LT"/>
        </a:p>
      </dgm:t>
    </dgm:pt>
    <dgm:pt modelId="{F916CB40-93A6-45A6-A836-933AD7B5CA2F}" type="sibTrans" cxnId="{7051EEA4-71F5-471D-B109-C06200AB270A}">
      <dgm:prSet/>
      <dgm:spPr/>
      <dgm:t>
        <a:bodyPr/>
        <a:lstStyle/>
        <a:p>
          <a:endParaRPr lang="lt-LT"/>
        </a:p>
      </dgm:t>
    </dgm:pt>
    <dgm:pt modelId="{38AC4197-FAA5-48F0-9DF7-B15AE33411F9}">
      <dgm:prSet custT="1"/>
      <dgm:spPr>
        <a:solidFill>
          <a:schemeClr val="accent4">
            <a:lumMod val="75000"/>
            <a:alpha val="50000"/>
          </a:schemeClr>
        </a:solidFill>
      </dgm:spPr>
      <dgm:t>
        <a:bodyPr/>
        <a:lstStyle/>
        <a:p>
          <a:r>
            <a:rPr lang="en-US" sz="1600" dirty="0" err="1" smtClean="0">
              <a:solidFill>
                <a:schemeClr val="bg1"/>
              </a:solidFill>
            </a:rPr>
            <a:t>Organi</a:t>
          </a:r>
          <a:r>
            <a:rPr lang="lt-LT" sz="1600" dirty="0" smtClean="0">
              <a:solidFill>
                <a:schemeClr val="bg1"/>
              </a:solidFill>
            </a:rPr>
            <a:t>-</a:t>
          </a:r>
          <a:r>
            <a:rPr lang="en-US" sz="1600" dirty="0" smtClean="0">
              <a:solidFill>
                <a:schemeClr val="bg1"/>
              </a:solidFill>
            </a:rPr>
            <a:t> </a:t>
          </a:r>
          <a:r>
            <a:rPr lang="en-US" sz="1600" dirty="0" err="1" smtClean="0">
              <a:solidFill>
                <a:schemeClr val="bg1"/>
              </a:solidFill>
            </a:rPr>
            <a:t>zacija</a:t>
          </a:r>
          <a:endParaRPr lang="lt-LT" sz="1600" dirty="0">
            <a:solidFill>
              <a:schemeClr val="bg1"/>
            </a:solidFill>
          </a:endParaRPr>
        </a:p>
      </dgm:t>
    </dgm:pt>
    <dgm:pt modelId="{89D62537-4D29-4AA4-BC5B-2BBC8C11FBFA}" type="parTrans" cxnId="{545C6AD3-8736-4392-B17D-648B3E436ACC}">
      <dgm:prSet/>
      <dgm:spPr/>
      <dgm:t>
        <a:bodyPr/>
        <a:lstStyle/>
        <a:p>
          <a:endParaRPr lang="lt-LT"/>
        </a:p>
      </dgm:t>
    </dgm:pt>
    <dgm:pt modelId="{85179629-17A3-44BE-9A0B-884107C530C0}" type="sibTrans" cxnId="{545C6AD3-8736-4392-B17D-648B3E436ACC}">
      <dgm:prSet/>
      <dgm:spPr/>
      <dgm:t>
        <a:bodyPr/>
        <a:lstStyle/>
        <a:p>
          <a:endParaRPr lang="lt-LT"/>
        </a:p>
      </dgm:t>
    </dgm:pt>
    <dgm:pt modelId="{405C4164-1287-4372-B445-D03C91F18DC0}" type="pres">
      <dgm:prSet presAssocID="{92383415-21EC-4959-8958-4EC75BA5D911}" presName="composite" presStyleCnt="0">
        <dgm:presLayoutVars>
          <dgm:chMax val="1"/>
          <dgm:dir/>
          <dgm:resizeHandles val="exact"/>
        </dgm:presLayoutVars>
      </dgm:prSet>
      <dgm:spPr/>
      <dgm:t>
        <a:bodyPr/>
        <a:lstStyle/>
        <a:p>
          <a:endParaRPr lang="lt-LT"/>
        </a:p>
      </dgm:t>
    </dgm:pt>
    <dgm:pt modelId="{74B609CB-195B-4D6C-AE45-47B8D4044E30}" type="pres">
      <dgm:prSet presAssocID="{92383415-21EC-4959-8958-4EC75BA5D911}" presName="radial" presStyleCnt="0">
        <dgm:presLayoutVars>
          <dgm:animLvl val="ctr"/>
        </dgm:presLayoutVars>
      </dgm:prSet>
      <dgm:spPr/>
    </dgm:pt>
    <dgm:pt modelId="{F766A466-8E51-4ADA-AD05-A9A1312BA595}" type="pres">
      <dgm:prSet presAssocID="{B3FBBAE7-2732-4AA8-9DBC-2534C506CAE4}" presName="centerShape" presStyleLbl="vennNode1" presStyleIdx="0" presStyleCnt="7" custLinFactNeighborX="1668" custLinFactNeighborY="-719"/>
      <dgm:spPr/>
      <dgm:t>
        <a:bodyPr/>
        <a:lstStyle/>
        <a:p>
          <a:endParaRPr lang="lt-LT"/>
        </a:p>
      </dgm:t>
    </dgm:pt>
    <dgm:pt modelId="{A22FAB95-5B6B-4443-BD9C-130C9D00123E}" type="pres">
      <dgm:prSet presAssocID="{A3031414-6AE7-4735-A18F-C2BBDC6DB225}" presName="node" presStyleLbl="vennNode1" presStyleIdx="1" presStyleCnt="7">
        <dgm:presLayoutVars>
          <dgm:bulletEnabled val="1"/>
        </dgm:presLayoutVars>
      </dgm:prSet>
      <dgm:spPr/>
      <dgm:t>
        <a:bodyPr/>
        <a:lstStyle/>
        <a:p>
          <a:endParaRPr lang="lt-LT"/>
        </a:p>
      </dgm:t>
    </dgm:pt>
    <dgm:pt modelId="{116EA1AA-772D-4956-9845-4382B15FFAED}" type="pres">
      <dgm:prSet presAssocID="{AE26F10C-42B4-40F4-8950-8B16457D3951}" presName="node" presStyleLbl="vennNode1" presStyleIdx="2" presStyleCnt="7">
        <dgm:presLayoutVars>
          <dgm:bulletEnabled val="1"/>
        </dgm:presLayoutVars>
      </dgm:prSet>
      <dgm:spPr/>
      <dgm:t>
        <a:bodyPr/>
        <a:lstStyle/>
        <a:p>
          <a:endParaRPr lang="lt-LT"/>
        </a:p>
      </dgm:t>
    </dgm:pt>
    <dgm:pt modelId="{6F0B0BD7-89CA-4EB6-9FB5-F432795BCF2A}" type="pres">
      <dgm:prSet presAssocID="{38AC4197-FAA5-48F0-9DF7-B15AE33411F9}" presName="node" presStyleLbl="vennNode1" presStyleIdx="3" presStyleCnt="7">
        <dgm:presLayoutVars>
          <dgm:bulletEnabled val="1"/>
        </dgm:presLayoutVars>
      </dgm:prSet>
      <dgm:spPr/>
      <dgm:t>
        <a:bodyPr/>
        <a:lstStyle/>
        <a:p>
          <a:endParaRPr lang="lt-LT"/>
        </a:p>
      </dgm:t>
    </dgm:pt>
    <dgm:pt modelId="{CBDEC1F9-4779-45A3-8AC3-F30F59BB4611}" type="pres">
      <dgm:prSet presAssocID="{4D9B733E-68CC-40E7-815E-951AE0E0AD28}" presName="node" presStyleLbl="vennNode1" presStyleIdx="4" presStyleCnt="7">
        <dgm:presLayoutVars>
          <dgm:bulletEnabled val="1"/>
        </dgm:presLayoutVars>
      </dgm:prSet>
      <dgm:spPr/>
      <dgm:t>
        <a:bodyPr/>
        <a:lstStyle/>
        <a:p>
          <a:endParaRPr lang="lt-LT"/>
        </a:p>
      </dgm:t>
    </dgm:pt>
    <dgm:pt modelId="{4EB3819E-815A-4E65-959F-E6F1BD259F55}" type="pres">
      <dgm:prSet presAssocID="{BDB4385E-C785-486E-AF96-520723387C2B}" presName="node" presStyleLbl="vennNode1" presStyleIdx="5" presStyleCnt="7">
        <dgm:presLayoutVars>
          <dgm:bulletEnabled val="1"/>
        </dgm:presLayoutVars>
      </dgm:prSet>
      <dgm:spPr/>
      <dgm:t>
        <a:bodyPr/>
        <a:lstStyle/>
        <a:p>
          <a:endParaRPr lang="lt-LT"/>
        </a:p>
      </dgm:t>
    </dgm:pt>
    <dgm:pt modelId="{FD25A00B-D24E-4C28-8C90-7A65D5E0EA2F}" type="pres">
      <dgm:prSet presAssocID="{730053B8-0920-48B5-98D5-F782851D7A3D}" presName="node" presStyleLbl="vennNode1" presStyleIdx="6" presStyleCnt="7">
        <dgm:presLayoutVars>
          <dgm:bulletEnabled val="1"/>
        </dgm:presLayoutVars>
      </dgm:prSet>
      <dgm:spPr/>
      <dgm:t>
        <a:bodyPr/>
        <a:lstStyle/>
        <a:p>
          <a:endParaRPr lang="lt-LT"/>
        </a:p>
      </dgm:t>
    </dgm:pt>
  </dgm:ptLst>
  <dgm:cxnLst>
    <dgm:cxn modelId="{ACD6AD0A-1DBC-4554-8C26-C0BF194E0C7B}" srcId="{B3FBBAE7-2732-4AA8-9DBC-2534C506CAE4}" destId="{A3031414-6AE7-4735-A18F-C2BBDC6DB225}" srcOrd="0" destOrd="0" parTransId="{805780B5-36ED-4C7D-823F-BFD3A25AAE73}" sibTransId="{85B211D9-800C-460F-9ACB-E4EF2EAD282D}"/>
    <dgm:cxn modelId="{99563F9A-B84B-4FEE-A7B5-DF55A44C5375}" type="presOf" srcId="{AE26F10C-42B4-40F4-8950-8B16457D3951}" destId="{116EA1AA-772D-4956-9845-4382B15FFAED}" srcOrd="0" destOrd="0" presId="urn:microsoft.com/office/officeart/2005/8/layout/radial3"/>
    <dgm:cxn modelId="{3262AD3D-8BA7-4036-A20A-CCBB158C4030}" srcId="{B3FBBAE7-2732-4AA8-9DBC-2534C506CAE4}" destId="{AE26F10C-42B4-40F4-8950-8B16457D3951}" srcOrd="1" destOrd="0" parTransId="{4CE68EC8-7CA9-4D9C-90DE-BB8566527429}" sibTransId="{B138BBEA-FEFE-4BC4-8C97-7C9804C399F5}"/>
    <dgm:cxn modelId="{3AAAD0A6-F23D-42E2-A0BE-D906A0E63490}" type="presOf" srcId="{730053B8-0920-48B5-98D5-F782851D7A3D}" destId="{FD25A00B-D24E-4C28-8C90-7A65D5E0EA2F}" srcOrd="0" destOrd="0" presId="urn:microsoft.com/office/officeart/2005/8/layout/radial3"/>
    <dgm:cxn modelId="{36DD0C8E-06B7-4F85-9CDB-DF2A063140F0}" srcId="{B3FBBAE7-2732-4AA8-9DBC-2534C506CAE4}" destId="{4D9B733E-68CC-40E7-815E-951AE0E0AD28}" srcOrd="3" destOrd="0" parTransId="{66DB6CBD-5C3E-4D8F-98D3-D6615F4E7659}" sibTransId="{789FB7F5-B181-4318-AAEF-100445F3CFB3}"/>
    <dgm:cxn modelId="{69AFC5F4-0A49-4658-BD0B-09C64B71053E}" type="presOf" srcId="{BDB4385E-C785-486E-AF96-520723387C2B}" destId="{4EB3819E-815A-4E65-959F-E6F1BD259F55}" srcOrd="0" destOrd="0" presId="urn:microsoft.com/office/officeart/2005/8/layout/radial3"/>
    <dgm:cxn modelId="{F879CD9F-E0EF-4D3E-8F83-C8F325EC3040}" srcId="{B3FBBAE7-2732-4AA8-9DBC-2534C506CAE4}" destId="{730053B8-0920-48B5-98D5-F782851D7A3D}" srcOrd="5" destOrd="0" parTransId="{48B5C6A2-6BF8-4346-B3E7-8024414F0C03}" sibTransId="{0D22989D-093F-429B-AD81-4CA7694BB61D}"/>
    <dgm:cxn modelId="{8673DEFB-3F78-42C5-BE63-CCFD42DABDC0}" type="presOf" srcId="{4D9B733E-68CC-40E7-815E-951AE0E0AD28}" destId="{CBDEC1F9-4779-45A3-8AC3-F30F59BB4611}" srcOrd="0" destOrd="0" presId="urn:microsoft.com/office/officeart/2005/8/layout/radial3"/>
    <dgm:cxn modelId="{CF5D3C56-6316-463A-AE6C-3DA919B8C3C0}" type="presOf" srcId="{B3FBBAE7-2732-4AA8-9DBC-2534C506CAE4}" destId="{F766A466-8E51-4ADA-AD05-A9A1312BA595}" srcOrd="0" destOrd="0" presId="urn:microsoft.com/office/officeart/2005/8/layout/radial3"/>
    <dgm:cxn modelId="{7051EEA4-71F5-471D-B109-C06200AB270A}" srcId="{B3FBBAE7-2732-4AA8-9DBC-2534C506CAE4}" destId="{BDB4385E-C785-486E-AF96-520723387C2B}" srcOrd="4" destOrd="0" parTransId="{F03B7DC9-E09A-4DAD-B8BE-E0E6D4D9C2CC}" sibTransId="{F916CB40-93A6-45A6-A836-933AD7B5CA2F}"/>
    <dgm:cxn modelId="{EA713427-FA70-4875-B3DB-F0A6329CB392}" srcId="{92383415-21EC-4959-8958-4EC75BA5D911}" destId="{B3FBBAE7-2732-4AA8-9DBC-2534C506CAE4}" srcOrd="0" destOrd="0" parTransId="{2CB94C64-5758-4598-992D-C5C3FFB729AA}" sibTransId="{CE909B32-0D7E-4EB6-BA92-E28E2DB02E46}"/>
    <dgm:cxn modelId="{C71C4432-B1C9-4CB6-827E-5AD9BD9CACC9}" type="presOf" srcId="{38AC4197-FAA5-48F0-9DF7-B15AE33411F9}" destId="{6F0B0BD7-89CA-4EB6-9FB5-F432795BCF2A}" srcOrd="0" destOrd="0" presId="urn:microsoft.com/office/officeart/2005/8/layout/radial3"/>
    <dgm:cxn modelId="{EED5761B-7C68-412B-A995-71E84DF0608E}" type="presOf" srcId="{A3031414-6AE7-4735-A18F-C2BBDC6DB225}" destId="{A22FAB95-5B6B-4443-BD9C-130C9D00123E}" srcOrd="0" destOrd="0" presId="urn:microsoft.com/office/officeart/2005/8/layout/radial3"/>
    <dgm:cxn modelId="{DB420090-F3A3-4FE1-BDCD-665E2F908DE3}" type="presOf" srcId="{92383415-21EC-4959-8958-4EC75BA5D911}" destId="{405C4164-1287-4372-B445-D03C91F18DC0}" srcOrd="0" destOrd="0" presId="urn:microsoft.com/office/officeart/2005/8/layout/radial3"/>
    <dgm:cxn modelId="{545C6AD3-8736-4392-B17D-648B3E436ACC}" srcId="{B3FBBAE7-2732-4AA8-9DBC-2534C506CAE4}" destId="{38AC4197-FAA5-48F0-9DF7-B15AE33411F9}" srcOrd="2" destOrd="0" parTransId="{89D62537-4D29-4AA4-BC5B-2BBC8C11FBFA}" sibTransId="{85179629-17A3-44BE-9A0B-884107C530C0}"/>
    <dgm:cxn modelId="{00F083A1-40E1-49D7-B760-71BE41950C06}" type="presParOf" srcId="{405C4164-1287-4372-B445-D03C91F18DC0}" destId="{74B609CB-195B-4D6C-AE45-47B8D4044E30}" srcOrd="0" destOrd="0" presId="urn:microsoft.com/office/officeart/2005/8/layout/radial3"/>
    <dgm:cxn modelId="{2B241683-FE3F-435E-9383-890C0EEE906D}" type="presParOf" srcId="{74B609CB-195B-4D6C-AE45-47B8D4044E30}" destId="{F766A466-8E51-4ADA-AD05-A9A1312BA595}" srcOrd="0" destOrd="0" presId="urn:microsoft.com/office/officeart/2005/8/layout/radial3"/>
    <dgm:cxn modelId="{A54B5542-1825-4B3A-9DF0-FEDFCEBBACEB}" type="presParOf" srcId="{74B609CB-195B-4D6C-AE45-47B8D4044E30}" destId="{A22FAB95-5B6B-4443-BD9C-130C9D00123E}" srcOrd="1" destOrd="0" presId="urn:microsoft.com/office/officeart/2005/8/layout/radial3"/>
    <dgm:cxn modelId="{230FAECD-D894-447A-A440-3CAC25FB8A8C}" type="presParOf" srcId="{74B609CB-195B-4D6C-AE45-47B8D4044E30}" destId="{116EA1AA-772D-4956-9845-4382B15FFAED}" srcOrd="2" destOrd="0" presId="urn:microsoft.com/office/officeart/2005/8/layout/radial3"/>
    <dgm:cxn modelId="{C4F509F4-E262-42FF-A09A-693C6457BF6B}" type="presParOf" srcId="{74B609CB-195B-4D6C-AE45-47B8D4044E30}" destId="{6F0B0BD7-89CA-4EB6-9FB5-F432795BCF2A}" srcOrd="3" destOrd="0" presId="urn:microsoft.com/office/officeart/2005/8/layout/radial3"/>
    <dgm:cxn modelId="{BC73D4EC-D701-4602-814E-C969403E27DE}" type="presParOf" srcId="{74B609CB-195B-4D6C-AE45-47B8D4044E30}" destId="{CBDEC1F9-4779-45A3-8AC3-F30F59BB4611}" srcOrd="4" destOrd="0" presId="urn:microsoft.com/office/officeart/2005/8/layout/radial3"/>
    <dgm:cxn modelId="{733A3BED-9A0C-41A9-BFDC-6540B265F493}" type="presParOf" srcId="{74B609CB-195B-4D6C-AE45-47B8D4044E30}" destId="{4EB3819E-815A-4E65-959F-E6F1BD259F55}" srcOrd="5" destOrd="0" presId="urn:microsoft.com/office/officeart/2005/8/layout/radial3"/>
    <dgm:cxn modelId="{DE1A641A-D757-4A4B-A124-20E6C8A611A8}" type="presParOf" srcId="{74B609CB-195B-4D6C-AE45-47B8D4044E30}" destId="{FD25A00B-D24E-4C28-8C90-7A65D5E0EA2F}"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BF503-4EEF-47AD-B038-C18DE67767DE}">
      <dsp:nvSpPr>
        <dsp:cNvPr id="0" name=""/>
        <dsp:cNvSpPr/>
      </dsp:nvSpPr>
      <dsp:spPr>
        <a:xfrm>
          <a:off x="4015740" y="2263140"/>
          <a:ext cx="2766059" cy="2766059"/>
        </a:xfrm>
        <a:prstGeom prst="gear9">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lt-LT" sz="1800" kern="1200" dirty="0" smtClean="0"/>
            <a:t>Pasyvus pilietiinis pasipriešinimas</a:t>
          </a:r>
          <a:endParaRPr lang="en-GB" sz="1800" kern="1200" dirty="0"/>
        </a:p>
      </dsp:txBody>
      <dsp:txXfrm>
        <a:off x="4571841" y="2911076"/>
        <a:ext cx="1653857" cy="1421812"/>
      </dsp:txXfrm>
    </dsp:sp>
    <dsp:sp modelId="{995574EF-C463-4D3D-91A8-04ABC242076B}">
      <dsp:nvSpPr>
        <dsp:cNvPr id="0" name=""/>
        <dsp:cNvSpPr/>
      </dsp:nvSpPr>
      <dsp:spPr>
        <a:xfrm>
          <a:off x="2406396" y="1609344"/>
          <a:ext cx="2011680" cy="20116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lt-LT" sz="1800" kern="1200" dirty="0" smtClean="0">
              <a:solidFill>
                <a:schemeClr val="bg1"/>
              </a:solidFill>
            </a:rPr>
            <a:t>Orga-nizuotos PP kuopelės </a:t>
          </a:r>
          <a:endParaRPr lang="en-GB" sz="1800" kern="1200" dirty="0">
            <a:solidFill>
              <a:schemeClr val="bg1"/>
            </a:solidFill>
          </a:endParaRPr>
        </a:p>
      </dsp:txBody>
      <dsp:txXfrm>
        <a:off x="2912842" y="2118851"/>
        <a:ext cx="998788" cy="992666"/>
      </dsp:txXfrm>
    </dsp:sp>
    <dsp:sp modelId="{D6D72FE8-4FBA-4D60-AD89-46B2ACFB41BA}">
      <dsp:nvSpPr>
        <dsp:cNvPr id="0" name=""/>
        <dsp:cNvSpPr/>
      </dsp:nvSpPr>
      <dsp:spPr>
        <a:xfrm rot="20700000">
          <a:off x="3533142" y="221490"/>
          <a:ext cx="1971035" cy="197103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t-LT" sz="2400" kern="1200" dirty="0" smtClean="0">
              <a:solidFill>
                <a:schemeClr val="bg1"/>
              </a:solidFill>
            </a:rPr>
            <a:t>Vado-vybė</a:t>
          </a:r>
          <a:r>
            <a:rPr lang="lt-LT" sz="2400" kern="1200" dirty="0" smtClean="0"/>
            <a:t> </a:t>
          </a:r>
          <a:endParaRPr lang="en-GB" sz="2400" kern="1200" dirty="0"/>
        </a:p>
      </dsp:txBody>
      <dsp:txXfrm rot="-20700000">
        <a:off x="3965448" y="653795"/>
        <a:ext cx="1106424" cy="1106424"/>
      </dsp:txXfrm>
    </dsp:sp>
    <dsp:sp modelId="{6C1F2518-BE91-4D39-8750-85F88839F294}">
      <dsp:nvSpPr>
        <dsp:cNvPr id="0" name=""/>
        <dsp:cNvSpPr/>
      </dsp:nvSpPr>
      <dsp:spPr>
        <a:xfrm>
          <a:off x="3812322" y="1840451"/>
          <a:ext cx="3540556" cy="3540556"/>
        </a:xfrm>
        <a:prstGeom prst="circularArrow">
          <a:avLst>
            <a:gd name="adj1" fmla="val 4687"/>
            <a:gd name="adj2" fmla="val 299029"/>
            <a:gd name="adj3" fmla="val 2533047"/>
            <a:gd name="adj4" fmla="val 1582537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C00216-02BB-46D9-85F2-3D9A3ED81421}">
      <dsp:nvSpPr>
        <dsp:cNvPr id="0" name=""/>
        <dsp:cNvSpPr/>
      </dsp:nvSpPr>
      <dsp:spPr>
        <a:xfrm>
          <a:off x="2050131" y="1160652"/>
          <a:ext cx="2572435" cy="2572435"/>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3D6796-C117-46FA-8FFA-97085BB2D040}">
      <dsp:nvSpPr>
        <dsp:cNvPr id="0" name=""/>
        <dsp:cNvSpPr/>
      </dsp:nvSpPr>
      <dsp:spPr>
        <a:xfrm>
          <a:off x="3077221" y="-213823"/>
          <a:ext cx="2773603" cy="277360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6A466-8E51-4ADA-AD05-A9A1312BA595}">
      <dsp:nvSpPr>
        <dsp:cNvPr id="0" name=""/>
        <dsp:cNvSpPr/>
      </dsp:nvSpPr>
      <dsp:spPr>
        <a:xfrm>
          <a:off x="2338941" y="1143370"/>
          <a:ext cx="2916435" cy="2916435"/>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lt-LT" sz="2200" kern="1200" dirty="0" smtClean="0"/>
            <a:t>Pilietinis pasipriešinimas</a:t>
          </a:r>
          <a:endParaRPr lang="lt-LT" sz="2200" kern="1200" dirty="0"/>
        </a:p>
      </dsp:txBody>
      <dsp:txXfrm>
        <a:off x="2766043" y="1570472"/>
        <a:ext cx="2062231" cy="2062231"/>
      </dsp:txXfrm>
    </dsp:sp>
    <dsp:sp modelId="{A22FAB95-5B6B-4443-BD9C-130C9D00123E}">
      <dsp:nvSpPr>
        <dsp:cNvPr id="0" name=""/>
        <dsp:cNvSpPr/>
      </dsp:nvSpPr>
      <dsp:spPr>
        <a:xfrm>
          <a:off x="3004691" y="520"/>
          <a:ext cx="1458217" cy="1458217"/>
        </a:xfrm>
        <a:prstGeom prst="ellipse">
          <a:avLst/>
        </a:prstGeom>
        <a:solidFill>
          <a:schemeClr val="accent1">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Politika, gynybos doktrina </a:t>
          </a:r>
          <a:endParaRPr lang="lt-LT" sz="1600" kern="1200" dirty="0">
            <a:solidFill>
              <a:schemeClr val="bg1"/>
            </a:solidFill>
          </a:endParaRPr>
        </a:p>
      </dsp:txBody>
      <dsp:txXfrm>
        <a:off x="3218242" y="214071"/>
        <a:ext cx="1031115" cy="1031115"/>
      </dsp:txXfrm>
    </dsp:sp>
    <dsp:sp modelId="{116EA1AA-772D-4956-9845-4382B15FFAED}">
      <dsp:nvSpPr>
        <dsp:cNvPr id="0" name=""/>
        <dsp:cNvSpPr/>
      </dsp:nvSpPr>
      <dsp:spPr>
        <a:xfrm>
          <a:off x="4649507" y="950155"/>
          <a:ext cx="1458217" cy="1458217"/>
        </a:xfrm>
        <a:prstGeom prst="ellipse">
          <a:avLst/>
        </a:prstGeom>
        <a:solidFill>
          <a:schemeClr val="accent1">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Ekono-</a:t>
          </a:r>
        </a:p>
        <a:p>
          <a:pPr lvl="0" algn="ctr" defTabSz="711200">
            <a:lnSpc>
              <a:spcPct val="90000"/>
            </a:lnSpc>
            <a:spcBef>
              <a:spcPct val="0"/>
            </a:spcBef>
            <a:spcAft>
              <a:spcPct val="35000"/>
            </a:spcAft>
          </a:pPr>
          <a:r>
            <a:rPr lang="lt-LT" sz="1600" kern="1200" dirty="0" smtClean="0">
              <a:solidFill>
                <a:schemeClr val="bg1"/>
              </a:solidFill>
            </a:rPr>
            <a:t>mika</a:t>
          </a:r>
          <a:endParaRPr lang="lt-LT" sz="1600" kern="1200" dirty="0">
            <a:solidFill>
              <a:schemeClr val="bg1"/>
            </a:solidFill>
          </a:endParaRPr>
        </a:p>
      </dsp:txBody>
      <dsp:txXfrm>
        <a:off x="4863058" y="1163706"/>
        <a:ext cx="1031115" cy="1031115"/>
      </dsp:txXfrm>
    </dsp:sp>
    <dsp:sp modelId="{6F0B0BD7-89CA-4EB6-9FB5-F432795BCF2A}">
      <dsp:nvSpPr>
        <dsp:cNvPr id="0" name=""/>
        <dsp:cNvSpPr/>
      </dsp:nvSpPr>
      <dsp:spPr>
        <a:xfrm>
          <a:off x="4649507" y="2849426"/>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chemeClr val="bg1"/>
              </a:solidFill>
            </a:rPr>
            <a:t>Organi</a:t>
          </a:r>
          <a:r>
            <a:rPr lang="lt-LT" sz="1600" kern="1200" dirty="0" smtClean="0">
              <a:solidFill>
                <a:schemeClr val="bg1"/>
              </a:solidFill>
            </a:rPr>
            <a:t>-</a:t>
          </a:r>
          <a:r>
            <a:rPr lang="en-US" sz="1600" kern="1200" dirty="0" smtClean="0">
              <a:solidFill>
                <a:schemeClr val="bg1"/>
              </a:solidFill>
            </a:rPr>
            <a:t> </a:t>
          </a:r>
          <a:r>
            <a:rPr lang="en-US" sz="1600" kern="1200" dirty="0" err="1" smtClean="0">
              <a:solidFill>
                <a:schemeClr val="bg1"/>
              </a:solidFill>
            </a:rPr>
            <a:t>zacija</a:t>
          </a:r>
          <a:endParaRPr lang="lt-LT" sz="1600" kern="1200" dirty="0">
            <a:solidFill>
              <a:schemeClr val="bg1"/>
            </a:solidFill>
          </a:endParaRPr>
        </a:p>
      </dsp:txBody>
      <dsp:txXfrm>
        <a:off x="4863058" y="3062977"/>
        <a:ext cx="1031115" cy="1031115"/>
      </dsp:txXfrm>
    </dsp:sp>
    <dsp:sp modelId="{CBDEC1F9-4779-45A3-8AC3-F30F59BB4611}">
      <dsp:nvSpPr>
        <dsp:cNvPr id="0" name=""/>
        <dsp:cNvSpPr/>
      </dsp:nvSpPr>
      <dsp:spPr>
        <a:xfrm>
          <a:off x="3004691" y="3799061"/>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Moralė </a:t>
          </a:r>
          <a:endParaRPr lang="lt-LT" sz="1600" kern="1200" dirty="0">
            <a:solidFill>
              <a:schemeClr val="bg1"/>
            </a:solidFill>
          </a:endParaRPr>
        </a:p>
      </dsp:txBody>
      <dsp:txXfrm>
        <a:off x="3218242" y="4012612"/>
        <a:ext cx="1031115" cy="1031115"/>
      </dsp:txXfrm>
    </dsp:sp>
    <dsp:sp modelId="{4EB3819E-815A-4E65-959F-E6F1BD259F55}">
      <dsp:nvSpPr>
        <dsp:cNvPr id="0" name=""/>
        <dsp:cNvSpPr/>
      </dsp:nvSpPr>
      <dsp:spPr>
        <a:xfrm>
          <a:off x="1359874" y="2849426"/>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Moky- mas</a:t>
          </a:r>
          <a:endParaRPr lang="lt-LT" sz="1600" kern="1200" dirty="0">
            <a:solidFill>
              <a:schemeClr val="bg1"/>
            </a:solidFill>
          </a:endParaRPr>
        </a:p>
      </dsp:txBody>
      <dsp:txXfrm>
        <a:off x="1573425" y="3062977"/>
        <a:ext cx="1031115" cy="1031115"/>
      </dsp:txXfrm>
    </dsp:sp>
    <dsp:sp modelId="{FD25A00B-D24E-4C28-8C90-7A65D5E0EA2F}">
      <dsp:nvSpPr>
        <dsp:cNvPr id="0" name=""/>
        <dsp:cNvSpPr/>
      </dsp:nvSpPr>
      <dsp:spPr>
        <a:xfrm>
          <a:off x="1359874" y="950155"/>
          <a:ext cx="1458217" cy="1458217"/>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solidFill>
                <a:schemeClr val="bg1"/>
              </a:solidFill>
            </a:rPr>
            <a:t>Logistika</a:t>
          </a:r>
          <a:endParaRPr lang="lt-LT" sz="1600" kern="1200" dirty="0">
            <a:solidFill>
              <a:schemeClr val="bg1"/>
            </a:solidFill>
          </a:endParaRPr>
        </a:p>
      </dsp:txBody>
      <dsp:txXfrm>
        <a:off x="1573425" y="1163706"/>
        <a:ext cx="1031115" cy="103111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25837C-845F-4A23-8ED2-2B89A00D8B39}" type="datetimeFigureOut">
              <a:rPr lang="lt-LT" smtClean="0"/>
              <a:t>2020-09-21</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B28D36-D3DF-4570-B1A4-1FCD383D1FCA}" type="slidenum">
              <a:rPr lang="lt-LT" smtClean="0"/>
              <a:t>‹#›</a:t>
            </a:fld>
            <a:endParaRPr lang="lt-LT"/>
          </a:p>
        </p:txBody>
      </p:sp>
    </p:spTree>
    <p:extLst>
      <p:ext uri="{BB962C8B-B14F-4D97-AF65-F5344CB8AC3E}">
        <p14:creationId xmlns:p14="http://schemas.microsoft.com/office/powerpoint/2010/main" val="1383608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delfi.lt/news/daily/lithuania/siuloma-tirti-kodel-vgrigaravicius-uzsitrauke-prezidenturos-nemalone.d?id=2624279"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lt.wikipedia.org/wiki/1948" TargetMode="External"/><Relationship Id="rId13" Type="http://schemas.openxmlformats.org/officeDocument/2006/relationships/hyperlink" Target="https://lt.wikipedia.org/wiki/1987" TargetMode="External"/><Relationship Id="rId3" Type="http://schemas.openxmlformats.org/officeDocument/2006/relationships/hyperlink" Target="https://lt.wikipedia.org/wiki/1946" TargetMode="External"/><Relationship Id="rId7" Type="http://schemas.openxmlformats.org/officeDocument/2006/relationships/hyperlink" Target="https://lt.wikipedia.org/wiki/1947" TargetMode="External"/><Relationship Id="rId12" Type="http://schemas.openxmlformats.org/officeDocument/2006/relationships/hyperlink" Target="https://lt.wikipedia.org/wiki/1953"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lt.wikipedia.org/wiki/FK_%C5%BDalgiris#cite_note-3" TargetMode="External"/><Relationship Id="rId11" Type="http://schemas.openxmlformats.org/officeDocument/2006/relationships/hyperlink" Target="https://lt.wikipedia.org/wiki/1989" TargetMode="External"/><Relationship Id="rId5" Type="http://schemas.openxmlformats.org/officeDocument/2006/relationships/hyperlink" Target="https://lt.wikipedia.org/wiki/Vilnius" TargetMode="External"/><Relationship Id="rId15" Type="http://schemas.openxmlformats.org/officeDocument/2006/relationships/hyperlink" Target="https://lt.wikipedia.org/wiki/FK_Dn%C3%ACpro_Dn%C3%ACpropetrovs%CA%B9k" TargetMode="External"/><Relationship Id="rId10" Type="http://schemas.openxmlformats.org/officeDocument/2006/relationships/hyperlink" Target="https://lt.wikipedia.org/wiki/1962" TargetMode="External"/><Relationship Id="rId4" Type="http://schemas.openxmlformats.org/officeDocument/2006/relationships/hyperlink" Target="https://lt.wikipedia.org/wiki/FK_%C5%BDalgiris#cite_note-2" TargetMode="External"/><Relationship Id="rId9" Type="http://schemas.openxmlformats.org/officeDocument/2006/relationships/hyperlink" Target="https://lt.wikipedia.org/wiki/1961" TargetMode="External"/><Relationship Id="rId14" Type="http://schemas.openxmlformats.org/officeDocument/2006/relationships/hyperlink" Target="https://lt.wikipedia.org/wiki/FK_Spartak_Moskva"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delfi.lt/news/daily/world/per-tyliojo-protesto-akcija-minske-sulaikyta-apie-50-zmoniu.d?id=47820309"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5B28D36-D3DF-4570-B1A4-1FCD383D1FCA}" type="slidenum">
              <a:rPr lang="lt-LT" smtClean="0"/>
              <a:t>1</a:t>
            </a:fld>
            <a:endParaRPr lang="lt-LT"/>
          </a:p>
        </p:txBody>
      </p:sp>
    </p:spTree>
    <p:extLst>
      <p:ext uri="{BB962C8B-B14F-4D97-AF65-F5344CB8AC3E}">
        <p14:creationId xmlns:p14="http://schemas.microsoft.com/office/powerpoint/2010/main" val="2029783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Motyvacija</a:t>
            </a:r>
            <a:r>
              <a:rPr lang="en-US" dirty="0" smtClean="0"/>
              <a:t>: </a:t>
            </a:r>
            <a:r>
              <a:rPr lang="lt-LT" dirty="0" smtClean="0"/>
              <a:t>,,Ar kas nors galite iš savo patirties pateikti dalyvavimo nesmurtiniame</a:t>
            </a:r>
            <a:r>
              <a:rPr lang="lt-LT" baseline="0" dirty="0" smtClean="0"/>
              <a:t> pasipriešinime pavyzdį?“ </a:t>
            </a:r>
          </a:p>
          <a:p>
            <a:endParaRPr lang="lt-LT" baseline="0" dirty="0" smtClean="0"/>
          </a:p>
          <a:p>
            <a:r>
              <a:rPr lang="lt-LT" baseline="0" dirty="0" smtClean="0"/>
              <a:t>M</a:t>
            </a:r>
            <a:r>
              <a:rPr lang="en-US" dirty="0" err="1" smtClean="0"/>
              <a:t>ano</a:t>
            </a:r>
            <a:r>
              <a:rPr lang="en-US" dirty="0" smtClean="0"/>
              <a:t> </a:t>
            </a:r>
            <a:r>
              <a:rPr lang="en-US" dirty="0" err="1" smtClean="0"/>
              <a:t>nesmurtinio</a:t>
            </a:r>
            <a:r>
              <a:rPr lang="en-US" dirty="0" smtClean="0"/>
              <a:t> </a:t>
            </a:r>
            <a:r>
              <a:rPr lang="en-US" dirty="0" err="1" smtClean="0"/>
              <a:t>pasiprie</a:t>
            </a:r>
            <a:r>
              <a:rPr lang="lt-LT" dirty="0" smtClean="0"/>
              <a:t>šinimo</a:t>
            </a:r>
            <a:r>
              <a:rPr lang="lt-LT" baseline="0" dirty="0" smtClean="0"/>
              <a:t> patirtis siekia vaikystę. Kai sovietinė kariuomenė tėvus šaukė į mobilizacinius mokymus, kiemuose vaikai sugalvojo purvu užmaskuoti namų numerius, kad šaukimo lapelių nešiotojai nerastų reikiamo adreso... Kai girta tarybinė milicija partrenkė gatvėje pėstįjį, teko stebėti kaip spontaniškai išsilieja terorizuojamos tautos įniršis... Kai sužinojau, kad už pasakytą kalbą Sąjūdžio mitinge gimtajame mieste esu įtrauktas į KGB suvestines, ėmė busti suvokimas – aš galiu būti pavojingas okupantui....  </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2</a:t>
            </a:fld>
            <a:endParaRPr lang="lt-LT"/>
          </a:p>
        </p:txBody>
      </p:sp>
    </p:spTree>
    <p:extLst>
      <p:ext uri="{BB962C8B-B14F-4D97-AF65-F5344CB8AC3E}">
        <p14:creationId xmlns:p14="http://schemas.microsoft.com/office/powerpoint/2010/main" val="622343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Ar gali į šių karų</a:t>
            </a:r>
            <a:r>
              <a:rPr lang="lt-LT" baseline="0" dirty="0" smtClean="0"/>
              <a:t> įvairovę kaip kovos būdas įsiterpti ir PP?</a:t>
            </a:r>
          </a:p>
          <a:p>
            <a:r>
              <a:rPr lang="lt-LT" baseline="0" dirty="0" smtClean="0"/>
              <a:t>Ar gali PP daryti įtaką šių karų eigai ar net juos pakeisti?</a:t>
            </a:r>
          </a:p>
          <a:p>
            <a:r>
              <a:rPr lang="lt-LT" baseline="0" dirty="0" smtClean="0"/>
              <a:t>Ko reikia, kad PP taptų svariu kovos būdu?  </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9</a:t>
            </a:fld>
            <a:endParaRPr lang="lt-LT"/>
          </a:p>
        </p:txBody>
      </p:sp>
    </p:spTree>
    <p:extLst>
      <p:ext uri="{BB962C8B-B14F-4D97-AF65-F5344CB8AC3E}">
        <p14:creationId xmlns:p14="http://schemas.microsoft.com/office/powerpoint/2010/main" val="2698463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PG – pilietinė gynyba</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10</a:t>
            </a:fld>
            <a:endParaRPr lang="lt-LT"/>
          </a:p>
        </p:txBody>
      </p:sp>
    </p:spTree>
    <p:extLst>
      <p:ext uri="{BB962C8B-B14F-4D97-AF65-F5344CB8AC3E}">
        <p14:creationId xmlns:p14="http://schemas.microsoft.com/office/powerpoint/2010/main" val="4196294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13</a:t>
            </a:fld>
            <a:endParaRPr lang="lt-LT"/>
          </a:p>
        </p:txBody>
      </p:sp>
    </p:spTree>
    <p:extLst>
      <p:ext uri="{BB962C8B-B14F-4D97-AF65-F5344CB8AC3E}">
        <p14:creationId xmlns:p14="http://schemas.microsoft.com/office/powerpoint/2010/main" val="1783036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Žilvinas Razminas</a:t>
            </a:r>
          </a:p>
          <a:p>
            <a:r>
              <a:rPr lang="lt-LT" dirty="0" smtClean="0"/>
              <a:t>Visvaldas</a:t>
            </a:r>
            <a:r>
              <a:rPr lang="lt-LT" baseline="0" dirty="0" smtClean="0"/>
              <a:t> Mažonas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14</a:t>
            </a:fld>
            <a:endParaRPr lang="lt-LT"/>
          </a:p>
        </p:txBody>
      </p:sp>
    </p:spTree>
    <p:extLst>
      <p:ext uri="{BB962C8B-B14F-4D97-AF65-F5344CB8AC3E}">
        <p14:creationId xmlns:p14="http://schemas.microsoft.com/office/powerpoint/2010/main" val="3019307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Sovietai</a:t>
            </a:r>
            <a:r>
              <a:rPr lang="lt-LT" baseline="0" dirty="0" smtClean="0"/>
              <a:t> manė, kad beveik 1,5 mln. Varšuvos pakto kariuomenė sutriuškins Čekoslovakijos kariuomenę, o gyventojus įbaugins ir demoralizuos. Po įsiveržimo planuota įvykdyti valstybės perversmą ir pakeisti reformatorišką Dubčeko valdžią. Pagal šį planą KGB pagrobė keletą žymių Čekoslovakijos lyderių, tarp jų ir komunistų partijos pirmąjį sekretorių Aleksandrą Dubčeką, ministrą pirmininką, parlamento pirmininką ir Nacionalinio fronto pirmininką. Respublikos prezidentas Liudvikas Svoboda buvo laikomas namų arešte.</a:t>
            </a:r>
          </a:p>
          <a:p>
            <a:r>
              <a:rPr lang="lt-LT" baseline="0" dirty="0" smtClean="0"/>
              <a:t>Čekoslovakijos vadovybė spėjo savo kariuomenei įsakyti likti kareivinėse, prasidėjo visuotinis pilietinis pasipriešinimas, privertęs dalį interventų pajėgų dėl demoralizacijos po kelių dienų pakeisti kitais kariais.</a:t>
            </a:r>
          </a:p>
          <a:p>
            <a:r>
              <a:rPr lang="lt-LT" baseline="0" dirty="0" smtClean="0"/>
              <a:t>Pasipriešinimas prasidėjo pačiomis pirmomis intervencijos valandomis, kai vyriausybinės žinių agentūros tarnautojai atsisakė paskelbti pareiškimą spaudai, teigusį, kad įvesti armiją paprašę kai kurie Čekoslovakijos komunistų partijos ir vyriausybės veikėjai. Prezidentas atsisakė pasirašyti stalinistų grupės jam pateiktą dokumentą. Per slaptą gynybos radijo tinklą buvo raginama priešintis taikingai, informuojama apie pasipriešinimo eigą ir sušaukta keletas oficialių organų, pasipriešinusių intervencijai.</a:t>
            </a:r>
          </a:p>
          <a:p>
            <a:r>
              <a:rPr lang="lt-LT" baseline="0" dirty="0" smtClean="0"/>
              <a:t>Vyriausybės pareigūnai, partijų vadovai ir organizacijos pasmerkė įsiveržimą, o parlamentas pareikalavo paleisti suimtus lyderius ir nedelsiant išvesti svetimą kariuomenę. Per pirmąją savaitę, padedant gynybos radijo tinklui, susikūrė daugelis nebendradarbiavimo bei priešinimosi formų ir nusistovėjo jų veiklos kryptys. Buvo sušauktas partijos nepaparastasis suvažiavimas, paskelbtas visuotinis vienos valandos streikas, paraginti geležinkelininkai sulėtinti rusų ryšių sekimo ir trukdymo įrenginių pervežimus. Sovietai niekaip negalėjo rasti pakankamai kolaborantų sudaryti marionetinę vyriausybę.</a:t>
            </a:r>
          </a:p>
          <a:p>
            <a:r>
              <a:rPr lang="lt-LT" baseline="0" dirty="0" smtClean="0"/>
              <a:t>Sovietai pamatė, kad dėl vieningo piliečių pasipriešinimo negali valdyti šalies, todėl į Maskvą nuskraidino deryboms Svobodą. Bet šis pareikalavo, kad derybose dalyvauti ir suimti lyderiai.</a:t>
            </a:r>
          </a:p>
          <a:p>
            <a:r>
              <a:rPr lang="lt-LT" baseline="0" dirty="0" smtClean="0"/>
              <a:t>Galiausiai buvo pasiektas kompromisas – ir padaryta pagrindinė strateginė klaida, - buvo įteisintas sovietų kariuomenės įvedimas ir paaukotos kai kurios Čekoslovakijos reformos. Gyventojai tokia eiga nebuvo patenkinti ir tai demonstravo visą savaitę.</a:t>
            </a:r>
          </a:p>
          <a:p>
            <a:r>
              <a:rPr lang="lt-LT" baseline="0" dirty="0" smtClean="0"/>
              <a:t>Nepaisant silpnybių ir kompromisų, reformatorių valdžia ir daugelis reformų išsilaikė nuo rugpjūčio iki 1969 m. balandžio , kai prieš sovietus nukreiptos riaušės šiems suteiktė dingstį sustiprinti spaudimą. Šį kartą Čekoslovakijos valdžia pasidavė, pašalino Dubčeko reformatorių grupę iš partijos ir vyriausybės postų ir pakeitė kitu lyderiu – Husaku.</a:t>
            </a:r>
          </a:p>
          <a:p>
            <a:r>
              <a:rPr lang="lt-LT" baseline="0" dirty="0" smtClean="0"/>
              <a:t>Sovietai buvo priversti keisti savo politiką: užuot naudoję karines priemones, turėjo griebtis palengva didėjančio politinio spaudimo ir manipuliacijų, todėl, siekdami pagrindinio tikslo, sugaišo ne keletą dienų, o 8 mėnesius.</a:t>
            </a:r>
          </a:p>
          <a:p>
            <a:r>
              <a:rPr lang="lt-LT" baseline="0" dirty="0" smtClean="0"/>
              <a:t>Tokio rezultato čekoslovakai pasiekė be jokio pasirengimo ir mokymo, o ką jau kalbėti apie specialių planavimą. Šis laimėjimas labai nepalankiomis sąlygomis rodo, kad, nepaisant galutinio pralaimėjimo, ištobulinta, iš anksto parengta ir apmokytų žmonių vykdoma nesmurtinė gynybinė kova gali turėti dar didesnį galios potencialą nei gynyba karinėmis priemonėmis.</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17</a:t>
            </a:fld>
            <a:endParaRPr lang="lt-LT"/>
          </a:p>
        </p:txBody>
      </p:sp>
    </p:spTree>
    <p:extLst>
      <p:ext uri="{BB962C8B-B14F-4D97-AF65-F5344CB8AC3E}">
        <p14:creationId xmlns:p14="http://schemas.microsoft.com/office/powerpoint/2010/main" val="2151841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1961 m. Prancūzijos prezidentas Šarlis de Golis leido suprasti, kad jis nemėgins</a:t>
            </a:r>
            <a:r>
              <a:rPr lang="lt-LT" baseline="0" dirty="0" smtClean="0"/>
              <a:t> išlaikyti Alžyrą prancūzišką. Iš balandžio 21 į 22 d. sukilo pirmasis Prancūzijos užsienio legiono desantininkų pulkas ir paveržė valdžią iš Alžyro miesto prancūzų pareigūnų.</a:t>
            </a:r>
          </a:p>
          <a:p>
            <a:r>
              <a:rPr lang="lt-LT" baseline="0" dirty="0" smtClean="0"/>
              <a:t>Maištininkų karinė vadovybė paskelbė Alžyre apgulos padėtį ir pareiškė perimanti visas valdymo funkcijas. Bet koks pasipriešinimas būsiąs nuslopintas. Buvo užgrobti laikraščiai ir radijas.</a:t>
            </a:r>
          </a:p>
          <a:p>
            <a:r>
              <a:rPr lang="lt-LT" baseline="0" dirty="0" smtClean="0"/>
              <a:t>Alžyre tarnavo 500 tūkst. Prancūzijos kariuomenės karių, o pačioje Prancūzijoje jų buvo likę nedaug. Sukarinta nacionaline policija ir saugumo daliniais nebuvo pasitikima. Buvo nuogastaujama, kad oro pajėgos perkels kariuomenę iš Alžyro į Paryžių ir taip pasikėsins nuversti de Golio vyriausybę.</a:t>
            </a:r>
          </a:p>
          <a:p>
            <a:r>
              <a:rPr lang="lt-LT" baseline="0" dirty="0" smtClean="0"/>
              <a:t>Jau balandžio 23 d. Prancūzijos politinės partijos ir profesinės sąjungos sušaukė masinius mitingus ir paragino kitą dieną organizuoti vienos valandos visuotinį streiką kaip ženklą, kad perversmui bus pasipriešinta. De Golis per radiją kreipėsi į gyventojus ragindamas pasipriešinti, o kariams uždrausdamas vykdyti perversmininkų įsakymus.</a:t>
            </a:r>
          </a:p>
          <a:p>
            <a:r>
              <a:rPr lang="lt-LT" baseline="0" dirty="0" smtClean="0"/>
              <a:t>Ministras pirmininkas Debrė savo kalboje įspėjo, jog ruošiamasi pulti Paryžių iš oro ir uždarė jo aerodromus. Gyventojus paragino pasigirdus sirenoms vykti į aerodromus ir įtikinėti parskridusius karius nepaklusti perversmininkams.</a:t>
            </a:r>
          </a:p>
          <a:p>
            <a:r>
              <a:rPr lang="lt-LT" baseline="0" dirty="0" smtClean="0"/>
              <a:t>De Golio pranešimą girdėjo ir gyventojai bei kariai Alžyre. Balandžio 24 d. 10 mln. darbininkų pradėjo visuotinį streiką. De Golis paprašė neparastųjų įgaliojimų ir jais remdamasis suėmė nemaža dešiniųjų šalininkų.  Į aerodromus žmonės privarė transporto priemonių, blokuodami nusileidimo takus. Prie valstybinių įstaigų buvo pastatytos sargybos. Alžyrui buvo paskelbta finansinė ir jūrų blokada. Vokietijoje buvusios dvi prancūzų divizijos paskelbė esančios lojalios Paryžiui ir joms buvo nurodyta vykti į sostinę.</a:t>
            </a:r>
          </a:p>
          <a:p>
            <a:r>
              <a:rPr lang="lt-LT" baseline="0" dirty="0" smtClean="0"/>
              <a:t>Prancūzų kariuomenė rėmė de Golį ir kenkė maištininkams. Du trečdaliai transportinių lėktuvų ir daugelis naikintuvų buvo išskraidinti iš Alžyro, kad nebūtų panaudoti įsiveržimui į Prancūziją. Kiti lakūnai teisinosi gedimais ar blokavo aerodromus. Kareiviai neišėjo iš kareivinių. Pasitaikė nemaža tyčinio aplaidumo atvejų: pradingdavo maištaujančių karininkų įsakymai ir dokumentai, sutrikdavo ryšiai ir transportas.</a:t>
            </a:r>
          </a:p>
          <a:p>
            <a:r>
              <a:rPr lang="lt-LT" baseline="0" dirty="0" smtClean="0"/>
              <a:t>Alžyro gyventojai ir policija iš pradžių parėmė maištininkus. Tačiau valstybės tarnautojai ir vietinės valdžios pareigūnai neretai priešinosi, slėpė dokumentus, nėjo į darbą, kad niekas nepamanytų, jog jie remia perversmą. Jau balandžio 25 d. vakare Alžyro policija paskelbė, kad remia Paryžiaus valdžią. Prasidėjo nesutarimai tarp maištininkų vadovų, buvo siūloma imtis jėgos. O tuo tarpu de Golis paragino šaudyti į maištininkus. Tačiau iš 25 į 26 d. desantininkų pulkas pasitraukė iš Alžyro miesto, buvo apleisti užimti pastatai.  Dalis maištininkų pasidavė, dalis pasislėpė, o pats perversmas žlugo (aukų apie 3 užmušti ir keli sužeisti Alžyre ir Paryžiuje).</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18</a:t>
            </a:fld>
            <a:endParaRPr lang="lt-LT"/>
          </a:p>
        </p:txBody>
      </p:sp>
    </p:spTree>
    <p:extLst>
      <p:ext uri="{BB962C8B-B14F-4D97-AF65-F5344CB8AC3E}">
        <p14:creationId xmlns:p14="http://schemas.microsoft.com/office/powerpoint/2010/main" val="315703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Policijos generalinio komisaro Vytauto Grigaravičiaus ir Zuoko palaikymo</a:t>
            </a:r>
            <a:r>
              <a:rPr lang="lt-LT" baseline="0" dirty="0" smtClean="0"/>
              <a:t> mitingas (apie 2-3 tūkst. žm.)prie prezidentūros Pakso laikais, 2003 m. balandis</a:t>
            </a:r>
          </a:p>
          <a:p>
            <a:r>
              <a:rPr lang="lt-LT" sz="1200" b="0" i="0" kern="1200" dirty="0" smtClean="0">
                <a:solidFill>
                  <a:schemeClr val="tx1"/>
                </a:solidFill>
                <a:effectLst/>
                <a:latin typeface="+mn-lt"/>
                <a:ea typeface="+mn-ea"/>
                <a:cs typeface="+mn-cs"/>
              </a:rPr>
              <a:t>Liepos pradžioje pasklido gandai, esą prezidentas ruošiasi atstatydinti V.Grigaravičių. Tačiau R.Paksas priekaištų konkrečiai V.Grigaravičiui nepareiškė, pabrėždamas, kad atsistatydinti privalės nekompetentingi pareigūnai. Vėliau Prezidentūra griežtai atsiribojo nuo gandų apie generalinio komisaro atstatydinimą. Balandį policijos vadovas buvo laikinai nušalintas nuo darbo, kilus skandalui, esą jis žinojęs apie tariamą neteisėtą duomenų rinkimą apie šalies vadovus ir aukščiausius teisėsaugos pareigūnus. Tąkart V.Grigaravičius sulaukė didžiulio visuomenės ir policijos pareigūnų palaikymo, skandalas subliūško, o nepagrįstai generalinį komisarą apkaltinęs vidaus reikalų ministras Juozas Bernatonis atsistatydino.</a:t>
            </a:r>
            <a:r>
              <a:rPr lang="lt-LT" dirty="0" smtClean="0"/>
              <a:t/>
            </a:r>
            <a:br>
              <a:rPr lang="lt-LT" dirty="0" smtClean="0"/>
            </a:br>
            <a:r>
              <a:rPr lang="lt-LT" dirty="0" smtClean="0"/>
              <a:t/>
            </a:r>
            <a:br>
              <a:rPr lang="lt-LT" dirty="0" smtClean="0"/>
            </a:br>
            <a:r>
              <a:rPr lang="lt-LT" sz="1200" b="0" i="0" kern="1200" dirty="0" smtClean="0">
                <a:solidFill>
                  <a:schemeClr val="tx1"/>
                </a:solidFill>
                <a:effectLst/>
                <a:latin typeface="+mn-lt"/>
                <a:ea typeface="+mn-ea"/>
                <a:cs typeface="+mn-cs"/>
              </a:rPr>
              <a:t>Skaitykite daugiau: </a:t>
            </a:r>
            <a:r>
              <a:rPr lang="lt-LT" sz="1200" b="0" i="0" u="none" strike="noStrike" kern="1200" dirty="0" smtClean="0">
                <a:solidFill>
                  <a:schemeClr val="tx1"/>
                </a:solidFill>
                <a:effectLst/>
                <a:latin typeface="+mn-lt"/>
                <a:ea typeface="+mn-ea"/>
                <a:cs typeface="+mn-cs"/>
                <a:hlinkClick r:id="rId3"/>
              </a:rPr>
              <a:t>https://www.delfi.lt/news/daily/lithuania/siuloma-tirti-kodel-vgrigaravicius-uzsitrauke-prezidenturos-nemalone.d?id=2624279</a:t>
            </a:r>
            <a:r>
              <a:rPr lang="lt-LT" dirty="0" smtClean="0"/>
              <a:t/>
            </a:r>
            <a:br>
              <a:rPr lang="lt-LT" dirty="0" smtClean="0"/>
            </a:b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19</a:t>
            </a:fld>
            <a:endParaRPr lang="lt-LT"/>
          </a:p>
        </p:txBody>
      </p:sp>
    </p:spTree>
    <p:extLst>
      <p:ext uri="{BB962C8B-B14F-4D97-AF65-F5344CB8AC3E}">
        <p14:creationId xmlns:p14="http://schemas.microsoft.com/office/powerpoint/2010/main" val="4226561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solidFill>
                  <a:schemeClr val="bg1"/>
                </a:solidFill>
              </a:rPr>
              <a:t>Pilietinis pasipriešinimas kaip kovos būdas gali būti taikomas dar taikos metu kaip prevencija, atgrasymas plataus spektro grėsmėms.</a:t>
            </a:r>
            <a:endParaRPr lang="en-GB" dirty="0" smtClean="0">
              <a:solidFill>
                <a:schemeClr val="bg1"/>
              </a:solidFill>
            </a:endParaRP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20</a:t>
            </a:fld>
            <a:endParaRPr lang="lt-LT"/>
          </a:p>
        </p:txBody>
      </p:sp>
    </p:spTree>
    <p:extLst>
      <p:ext uri="{BB962C8B-B14F-4D97-AF65-F5344CB8AC3E}">
        <p14:creationId xmlns:p14="http://schemas.microsoft.com/office/powerpoint/2010/main" val="3987727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Dar kartą grįžkime prie šios skaidrės – klausimas Jums:</a:t>
            </a:r>
            <a:r>
              <a:rPr lang="lt-LT" baseline="0" dirty="0" smtClean="0"/>
              <a:t> ,,Kas bendro tarp šių kovos būdų ir kas skiriasi?“</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21</a:t>
            </a:fld>
            <a:endParaRPr lang="lt-LT"/>
          </a:p>
        </p:txBody>
      </p:sp>
    </p:spTree>
    <p:extLst>
      <p:ext uri="{BB962C8B-B14F-4D97-AF65-F5344CB8AC3E}">
        <p14:creationId xmlns:p14="http://schemas.microsoft.com/office/powerpoint/2010/main" val="1687114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Atsakymas į ankstesnę skaidrę.</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22</a:t>
            </a:fld>
            <a:endParaRPr lang="lt-LT"/>
          </a:p>
        </p:txBody>
      </p:sp>
    </p:spTree>
    <p:extLst>
      <p:ext uri="{BB962C8B-B14F-4D97-AF65-F5344CB8AC3E}">
        <p14:creationId xmlns:p14="http://schemas.microsoft.com/office/powerpoint/2010/main" val="1406652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mtClean="0"/>
              <a:t>Sovietų</a:t>
            </a:r>
            <a:r>
              <a:rPr lang="lt-LT" baseline="0" smtClean="0"/>
              <a:t> karių požiūrio keitimas į tai kas vyksta per įtikinėjimą.</a:t>
            </a:r>
            <a:endParaRPr lang="en-GB"/>
          </a:p>
        </p:txBody>
      </p:sp>
      <p:sp>
        <p:nvSpPr>
          <p:cNvPr id="4" name="Slide Number Placeholder 3"/>
          <p:cNvSpPr>
            <a:spLocks noGrp="1"/>
          </p:cNvSpPr>
          <p:nvPr>
            <p:ph type="sldNum" sz="quarter" idx="10"/>
          </p:nvPr>
        </p:nvSpPr>
        <p:spPr/>
        <p:txBody>
          <a:bodyPr/>
          <a:lstStyle/>
          <a:p>
            <a:fld id="{95B28D36-D3DF-4570-B1A4-1FCD383D1FCA}" type="slidenum">
              <a:rPr lang="lt-LT" smtClean="0"/>
              <a:t>24</a:t>
            </a:fld>
            <a:endParaRPr lang="lt-LT"/>
          </a:p>
        </p:txBody>
      </p:sp>
    </p:spTree>
    <p:extLst>
      <p:ext uri="{BB962C8B-B14F-4D97-AF65-F5344CB8AC3E}">
        <p14:creationId xmlns:p14="http://schemas.microsoft.com/office/powerpoint/2010/main" val="3366867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TV </a:t>
            </a:r>
            <a:r>
              <a:rPr lang="en-GB" dirty="0" err="1" smtClean="0"/>
              <a:t>bok</a:t>
            </a:r>
            <a:r>
              <a:rPr lang="lt-LT" dirty="0" smtClean="0"/>
              <a:t>štas</a:t>
            </a:r>
            <a:r>
              <a:rPr lang="lt-LT" baseline="0" dirty="0" smtClean="0"/>
              <a:t> – valdymo blokų išėmimas</a:t>
            </a:r>
          </a:p>
          <a:p>
            <a:r>
              <a:rPr lang="lt-LT" baseline="0" dirty="0" smtClean="0"/>
              <a:t>Sovietinių dalinių blokavimas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25</a:t>
            </a:fld>
            <a:endParaRPr lang="lt-LT"/>
          </a:p>
        </p:txBody>
      </p:sp>
    </p:spTree>
    <p:extLst>
      <p:ext uri="{BB962C8B-B14F-4D97-AF65-F5344CB8AC3E}">
        <p14:creationId xmlns:p14="http://schemas.microsoft.com/office/powerpoint/2010/main" val="2192877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Arkikatedros</a:t>
            </a:r>
            <a:r>
              <a:rPr lang="lt-LT" baseline="0" dirty="0" smtClean="0"/>
              <a:t> atidavimas tikintiesiems.</a:t>
            </a:r>
          </a:p>
          <a:p>
            <a:endParaRPr lang="lt-LT" baseline="0" dirty="0" smtClean="0"/>
          </a:p>
          <a:p>
            <a:r>
              <a:rPr lang="lt-LT" sz="1200" dirty="0" smtClean="0"/>
              <a:t>Tai tarpinė strategija tarp atvertimo ir nesmurtinio privertimo. </a:t>
            </a:r>
            <a:endParaRPr lang="lt-LT" baseline="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26</a:t>
            </a:fld>
            <a:endParaRPr lang="lt-LT"/>
          </a:p>
        </p:txBody>
      </p:sp>
    </p:spTree>
    <p:extLst>
      <p:ext uri="{BB962C8B-B14F-4D97-AF65-F5344CB8AC3E}">
        <p14:creationId xmlns:p14="http://schemas.microsoft.com/office/powerpoint/2010/main" val="3882578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Kovo 11</a:t>
            </a:r>
            <a:r>
              <a:rPr lang="lt-LT" baseline="0" dirty="0" smtClean="0"/>
              <a:t> d. Nepriklausomybės aktas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27</a:t>
            </a:fld>
            <a:endParaRPr lang="lt-LT"/>
          </a:p>
        </p:txBody>
      </p:sp>
    </p:spTree>
    <p:extLst>
      <p:ext uri="{BB962C8B-B14F-4D97-AF65-F5344CB8AC3E}">
        <p14:creationId xmlns:p14="http://schemas.microsoft.com/office/powerpoint/2010/main" val="2392187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Nebendradarbiavimo ir neklusnumo judėjimai pažeidžia užgrobėjų achilo</a:t>
            </a:r>
            <a:r>
              <a:rPr lang="lt-LT" baseline="0" dirty="0" smtClean="0"/>
              <a:t> kulną – jų priklausomybę nuo valdomų žmonių ir visuomenių. Gyventojams ir visuomenės institucijoms atsisakius bendradarbiauti su agresoriais ir diktatoriais, apribojami arba tampa neprieinami tie galios šaltiniai, kuriais remiasi visi valdovai. Kai šie šaltiniai nebepasiekiami, valdovų galia susilpnėja ir galiausiai išnyksta. </a:t>
            </a:r>
          </a:p>
          <a:p>
            <a:endParaRPr lang="lt-LT" baseline="0" dirty="0" smtClean="0"/>
          </a:p>
          <a:p>
            <a:r>
              <a:rPr lang="lt-LT" baseline="0" dirty="0" smtClean="0"/>
              <a:t>Galios židiniai – šeima, socialinė klasė, religinė bendruomenė, kultūrinė ir tautinė grupė, profesinė grupė, ekonominė grupė, kaimas ir miestas, didmiestis, provincija ir regionas, smulkesnis valdžios padalinys, savanoriška organizacija ir politinė partija. Tai visuomenės ,,vietos“, kuriose egzistuoja, telkiasi ar reiškiasi galia.</a:t>
            </a:r>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28</a:t>
            </a:fld>
            <a:endParaRPr lang="lt-LT"/>
          </a:p>
        </p:txBody>
      </p:sp>
    </p:spTree>
    <p:extLst>
      <p:ext uri="{BB962C8B-B14F-4D97-AF65-F5344CB8AC3E}">
        <p14:creationId xmlns:p14="http://schemas.microsoft.com/office/powerpoint/2010/main" val="3627771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smtClean="0"/>
              <a:t>Nesmurtiniai veiksmai – tai būdas priešintis ko nors nedarant arba ką nors darant.</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29</a:t>
            </a:fld>
            <a:endParaRPr lang="lt-LT"/>
          </a:p>
        </p:txBody>
      </p:sp>
    </p:spTree>
    <p:extLst>
      <p:ext uri="{BB962C8B-B14F-4D97-AF65-F5344CB8AC3E}">
        <p14:creationId xmlns:p14="http://schemas.microsoft.com/office/powerpoint/2010/main" val="280545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sz="1200" b="0" i="0" kern="1200" dirty="0" smtClean="0">
                <a:solidFill>
                  <a:schemeClr val="tx1"/>
                </a:solidFill>
                <a:effectLst/>
                <a:latin typeface="+mn-lt"/>
                <a:ea typeface="+mn-ea"/>
                <a:cs typeface="+mn-cs"/>
              </a:rPr>
              <a:t>1988</a:t>
            </a:r>
            <a:r>
              <a:rPr lang="pl-PL" sz="1200" b="0" i="0" kern="1200" baseline="0" dirty="0" smtClean="0">
                <a:solidFill>
                  <a:schemeClr val="tx1"/>
                </a:solidFill>
                <a:effectLst/>
                <a:latin typeface="+mn-lt"/>
                <a:ea typeface="+mn-ea"/>
                <a:cs typeface="+mn-cs"/>
              </a:rPr>
              <a:t> m. vasara. </a:t>
            </a:r>
            <a:r>
              <a:rPr lang="lt-LT" sz="1200" b="0" i="0" kern="1200" dirty="0" smtClean="0">
                <a:solidFill>
                  <a:schemeClr val="tx1"/>
                </a:solidFill>
                <a:effectLst/>
                <a:latin typeface="+mn-lt"/>
                <a:ea typeface="+mn-ea"/>
                <a:cs typeface="+mn-cs"/>
              </a:rPr>
              <a:t>Bado streikas, kurį centrinėje sostinės aikštėje paskelbė Algimantas Andreika, iškėlęs esminį ir iki tol negirdėtą reikalavimą paleisti iš Rusijos lagerių ir kalėjimų lietuvių politinius kalinius, buvo istorinis įvykis ir nepaprastai drąsus veiksmas, laisvės priešaušryje ypatingai sujudinęs visą Lietuvos atgimimo judėjimą, telkęs ir įkvėpęs žmones nebijoti priešintis ir aktyviais veiksmais reikalauti tikrų laisvės garantijų – nepriklausomybės.</a:t>
            </a:r>
            <a:r>
              <a:rPr lang="lt-LT" dirty="0" smtClean="0"/>
              <a:t/>
            </a:r>
            <a:br>
              <a:rPr lang="lt-LT" dirty="0" smtClean="0"/>
            </a:b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34</a:t>
            </a:fld>
            <a:endParaRPr lang="lt-LT"/>
          </a:p>
        </p:txBody>
      </p:sp>
    </p:spTree>
    <p:extLst>
      <p:ext uri="{BB962C8B-B14F-4D97-AF65-F5344CB8AC3E}">
        <p14:creationId xmlns:p14="http://schemas.microsoft.com/office/powerpoint/2010/main" val="58704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Honkongo ,,skėčių“ protestai, visuotiniai</a:t>
            </a:r>
            <a:r>
              <a:rPr lang="lt-LT" baseline="0" dirty="0" smtClean="0"/>
              <a:t> streikai</a:t>
            </a:r>
            <a:endParaRPr lang="en-GB" dirty="0"/>
          </a:p>
        </p:txBody>
      </p:sp>
      <p:sp>
        <p:nvSpPr>
          <p:cNvPr id="4" name="Slide Number Placeholder 3"/>
          <p:cNvSpPr>
            <a:spLocks noGrp="1"/>
          </p:cNvSpPr>
          <p:nvPr>
            <p:ph type="sldNum" sz="quarter" idx="10"/>
          </p:nvPr>
        </p:nvSpPr>
        <p:spPr/>
        <p:txBody>
          <a:bodyPr/>
          <a:lstStyle/>
          <a:p>
            <a:fld id="{1F1037CF-105A-4E04-A43E-B0D0A2C18562}" type="slidenum">
              <a:rPr lang="en-GB" smtClean="0"/>
              <a:t>36</a:t>
            </a:fld>
            <a:endParaRPr lang="en-GB"/>
          </a:p>
        </p:txBody>
      </p:sp>
    </p:spTree>
    <p:extLst>
      <p:ext uri="{BB962C8B-B14F-4D97-AF65-F5344CB8AC3E}">
        <p14:creationId xmlns:p14="http://schemas.microsoft.com/office/powerpoint/2010/main" val="181563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i="0" u="none" strike="noStrike" kern="1200" dirty="0" smtClean="0">
                <a:solidFill>
                  <a:schemeClr val="tx1"/>
                </a:solidFill>
                <a:effectLst/>
                <a:latin typeface="+mn-lt"/>
                <a:ea typeface="+mn-ea"/>
                <a:cs typeface="+mn-cs"/>
                <a:hlinkClick r:id="rId3" tooltip="1946"/>
              </a:rPr>
              <a:t>1946</a:t>
            </a:r>
            <a:r>
              <a:rPr lang="lt-LT" sz="1200" b="0" i="0" kern="1200" dirty="0" smtClean="0">
                <a:solidFill>
                  <a:schemeClr val="tx1"/>
                </a:solidFill>
                <a:effectLst/>
                <a:latin typeface="+mn-lt"/>
                <a:ea typeface="+mn-ea"/>
                <a:cs typeface="+mn-cs"/>
              </a:rPr>
              <a:t> metais SSRS III grupės 4-osios zonos varžybose dalyvavusi bei triumfavusi LTSR rinktinė (tuo metu vienintelė tarp klubinių komandų), sudaryta iš Kauno „Spartako“ ir Kauno „Dinamo“ ekipų</a:t>
            </a:r>
            <a:r>
              <a:rPr lang="lt-LT" sz="1200" b="0" i="0" u="none" strike="noStrike" kern="1200" baseline="30000" dirty="0" smtClean="0">
                <a:solidFill>
                  <a:schemeClr val="tx1"/>
                </a:solidFill>
                <a:effectLst/>
                <a:latin typeface="+mn-lt"/>
                <a:ea typeface="+mn-ea"/>
                <a:cs typeface="+mn-cs"/>
                <a:hlinkClick r:id="rId4"/>
              </a:rPr>
              <a:t>[2]</a:t>
            </a:r>
            <a:r>
              <a:rPr lang="lt-LT" sz="1200" b="0" i="0" kern="1200" dirty="0" smtClean="0">
                <a:solidFill>
                  <a:schemeClr val="tx1"/>
                </a:solidFill>
                <a:effectLst/>
                <a:latin typeface="+mn-lt"/>
                <a:ea typeface="+mn-ea"/>
                <a:cs typeface="+mn-cs"/>
              </a:rPr>
              <a:t>, po metų buvo perkelta į </a:t>
            </a:r>
            <a:r>
              <a:rPr lang="lt-LT" sz="1200" b="0" i="0" u="none" strike="noStrike" kern="1200" dirty="0" smtClean="0">
                <a:solidFill>
                  <a:schemeClr val="tx1"/>
                </a:solidFill>
                <a:effectLst/>
                <a:latin typeface="+mn-lt"/>
                <a:ea typeface="+mn-ea"/>
                <a:cs typeface="+mn-cs"/>
                <a:hlinkClick r:id="rId5" tooltip="Vilnius"/>
              </a:rPr>
              <a:t>Vilnių</a:t>
            </a:r>
            <a:r>
              <a:rPr lang="lt-LT" sz="1200" b="0" i="0" kern="1200" dirty="0" smtClean="0">
                <a:solidFill>
                  <a:schemeClr val="tx1"/>
                </a:solidFill>
                <a:effectLst/>
                <a:latin typeface="+mn-lt"/>
                <a:ea typeface="+mn-ea"/>
                <a:cs typeface="+mn-cs"/>
              </a:rPr>
              <a:t> ir pervadinta „Dinamo“ vardu</a:t>
            </a:r>
            <a:r>
              <a:rPr lang="lt-LT" sz="1200" b="0" i="0" u="none" strike="noStrike" kern="1200" baseline="30000" dirty="0" smtClean="0">
                <a:solidFill>
                  <a:schemeClr val="tx1"/>
                </a:solidFill>
                <a:effectLst/>
                <a:latin typeface="+mn-lt"/>
                <a:ea typeface="+mn-ea"/>
                <a:cs typeface="+mn-cs"/>
                <a:hlinkClick r:id="rId6"/>
              </a:rPr>
              <a:t>[3]</a:t>
            </a:r>
            <a:r>
              <a:rPr lang="lt-LT" sz="1200" b="0" i="0" kern="1200" dirty="0" smtClean="0">
                <a:solidFill>
                  <a:schemeClr val="tx1"/>
                </a:solidFill>
                <a:effectLst/>
                <a:latin typeface="+mn-lt"/>
                <a:ea typeface="+mn-ea"/>
                <a:cs typeface="+mn-cs"/>
              </a:rPr>
              <a:t>. Tai yra laikoma dabartinio Vilniaus „Žalgirio“ klubo istorine pradžia.</a:t>
            </a:r>
          </a:p>
          <a:p>
            <a:r>
              <a:rPr lang="lt-LT" sz="1200" b="0" i="0" kern="1200" dirty="0" smtClean="0">
                <a:solidFill>
                  <a:schemeClr val="tx1"/>
                </a:solidFill>
                <a:effectLst/>
                <a:latin typeface="+mn-lt"/>
                <a:ea typeface="+mn-ea"/>
                <a:cs typeface="+mn-cs"/>
              </a:rPr>
              <a:t>Klubas buvo įkurtas </a:t>
            </a:r>
            <a:r>
              <a:rPr lang="lt-LT" sz="1200" b="0" i="0" u="none" strike="noStrike" kern="1200" dirty="0" smtClean="0">
                <a:solidFill>
                  <a:schemeClr val="tx1"/>
                </a:solidFill>
                <a:effectLst/>
                <a:latin typeface="+mn-lt"/>
                <a:ea typeface="+mn-ea"/>
                <a:cs typeface="+mn-cs"/>
                <a:hlinkClick r:id="rId7" tooltip="1947"/>
              </a:rPr>
              <a:t>1947</a:t>
            </a:r>
            <a:r>
              <a:rPr lang="lt-LT" sz="1200" b="0" i="0" kern="1200" dirty="0" smtClean="0">
                <a:solidFill>
                  <a:schemeClr val="tx1"/>
                </a:solidFill>
                <a:effectLst/>
                <a:latin typeface="+mn-lt"/>
                <a:ea typeface="+mn-ea"/>
                <a:cs typeface="+mn-cs"/>
              </a:rPr>
              <a:t> metais. Vieną sezoną Vilniaus ekipa vadinosi „Dinamo“ vardu, nuo </a:t>
            </a:r>
            <a:r>
              <a:rPr lang="lt-LT" sz="1200" b="0" i="0" u="none" strike="noStrike" kern="1200" dirty="0" smtClean="0">
                <a:solidFill>
                  <a:schemeClr val="tx1"/>
                </a:solidFill>
                <a:effectLst/>
                <a:latin typeface="+mn-lt"/>
                <a:ea typeface="+mn-ea"/>
                <a:cs typeface="+mn-cs"/>
                <a:hlinkClick r:id="rId8" tooltip="1948"/>
              </a:rPr>
              <a:t>1948</a:t>
            </a:r>
            <a:r>
              <a:rPr lang="lt-LT" sz="1200" b="0" i="0" kern="1200" dirty="0" smtClean="0">
                <a:solidFill>
                  <a:schemeClr val="tx1"/>
                </a:solidFill>
                <a:effectLst/>
                <a:latin typeface="+mn-lt"/>
                <a:ea typeface="+mn-ea"/>
                <a:cs typeface="+mn-cs"/>
              </a:rPr>
              <a:t> iki </a:t>
            </a:r>
            <a:r>
              <a:rPr lang="lt-LT" sz="1200" b="0" i="0" u="none" strike="noStrike" kern="1200" dirty="0" smtClean="0">
                <a:solidFill>
                  <a:schemeClr val="tx1"/>
                </a:solidFill>
                <a:effectLst/>
                <a:latin typeface="+mn-lt"/>
                <a:ea typeface="+mn-ea"/>
                <a:cs typeface="+mn-cs"/>
                <a:hlinkClick r:id="rId9" tooltip="1961"/>
              </a:rPr>
              <a:t>1961</a:t>
            </a:r>
            <a:r>
              <a:rPr lang="lt-LT" sz="1200" b="0" i="0" kern="1200" dirty="0" smtClean="0">
                <a:solidFill>
                  <a:schemeClr val="tx1"/>
                </a:solidFill>
                <a:effectLst/>
                <a:latin typeface="+mn-lt"/>
                <a:ea typeface="+mn-ea"/>
                <a:cs typeface="+mn-cs"/>
              </a:rPr>
              <a:t> m. – „Spartaku“, o nuo </a:t>
            </a:r>
            <a:r>
              <a:rPr lang="lt-LT" sz="1200" b="0" i="0" u="none" strike="noStrike" kern="1200" dirty="0" smtClean="0">
                <a:solidFill>
                  <a:schemeClr val="tx1"/>
                </a:solidFill>
                <a:effectLst/>
                <a:latin typeface="+mn-lt"/>
                <a:ea typeface="+mn-ea"/>
                <a:cs typeface="+mn-cs"/>
                <a:hlinkClick r:id="rId10" tooltip="1962"/>
              </a:rPr>
              <a:t>1962</a:t>
            </a:r>
            <a:r>
              <a:rPr lang="lt-LT" sz="1200" b="0" i="0" kern="1200" dirty="0" smtClean="0">
                <a:solidFill>
                  <a:schemeClr val="tx1"/>
                </a:solidFill>
                <a:effectLst/>
                <a:latin typeface="+mn-lt"/>
                <a:ea typeface="+mn-ea"/>
                <a:cs typeface="+mn-cs"/>
              </a:rPr>
              <a:t> m. – „Žalgiriu“. 1947–</a:t>
            </a:r>
            <a:r>
              <a:rPr lang="lt-LT" sz="1200" b="0" i="0" u="none" strike="noStrike" kern="1200" dirty="0" smtClean="0">
                <a:solidFill>
                  <a:schemeClr val="tx1"/>
                </a:solidFill>
                <a:effectLst/>
                <a:latin typeface="+mn-lt"/>
                <a:ea typeface="+mn-ea"/>
                <a:cs typeface="+mn-cs"/>
                <a:hlinkClick r:id="rId11" tooltip="1989"/>
              </a:rPr>
              <a:t>1989</a:t>
            </a:r>
            <a:r>
              <a:rPr lang="lt-LT" sz="1200" b="0" i="0" kern="1200" dirty="0" smtClean="0">
                <a:solidFill>
                  <a:schemeClr val="tx1"/>
                </a:solidFill>
                <a:effectLst/>
                <a:latin typeface="+mn-lt"/>
                <a:ea typeface="+mn-ea"/>
                <a:cs typeface="+mn-cs"/>
              </a:rPr>
              <a:t> m. klubas dalyvavo SSRS čempionatuose. </a:t>
            </a:r>
            <a:r>
              <a:rPr lang="lt-LT" sz="1200" b="0" i="0" u="none" strike="noStrike" kern="1200" dirty="0" smtClean="0">
                <a:solidFill>
                  <a:schemeClr val="tx1"/>
                </a:solidFill>
                <a:effectLst/>
                <a:latin typeface="+mn-lt"/>
                <a:ea typeface="+mn-ea"/>
                <a:cs typeface="+mn-cs"/>
                <a:hlinkClick r:id="rId12" tooltip="1953"/>
              </a:rPr>
              <a:t>1953</a:t>
            </a:r>
            <a:r>
              <a:rPr lang="lt-LT" sz="1200" b="0" i="0" kern="1200" dirty="0" smtClean="0">
                <a:solidFill>
                  <a:schemeClr val="tx1"/>
                </a:solidFill>
                <a:effectLst/>
                <a:latin typeface="+mn-lt"/>
                <a:ea typeface="+mn-ea"/>
                <a:cs typeface="+mn-cs"/>
              </a:rPr>
              <a:t> m. ekipa pirmą kartą rungtyniavo aukščiausiajame SSRS divizione. Sėkmingiausiai SSRS čempionate „Žalgiriui“ susiklostė </a:t>
            </a:r>
            <a:r>
              <a:rPr lang="lt-LT" sz="1200" b="0" i="0" u="none" strike="noStrike" kern="1200" dirty="0" smtClean="0">
                <a:solidFill>
                  <a:schemeClr val="tx1"/>
                </a:solidFill>
                <a:effectLst/>
                <a:latin typeface="+mn-lt"/>
                <a:ea typeface="+mn-ea"/>
                <a:cs typeface="+mn-cs"/>
                <a:hlinkClick r:id="rId13" tooltip="1987"/>
              </a:rPr>
              <a:t>1987</a:t>
            </a:r>
            <a:r>
              <a:rPr lang="lt-LT" sz="1200" b="0" i="0" kern="1200" dirty="0" smtClean="0">
                <a:solidFill>
                  <a:schemeClr val="tx1"/>
                </a:solidFill>
                <a:effectLst/>
                <a:latin typeface="+mn-lt"/>
                <a:ea typeface="+mn-ea"/>
                <a:cs typeface="+mn-cs"/>
              </a:rPr>
              <a:t> m. sezonas, kuriame vilniečiai iškovojo bronzos medalius, į priekį praleidę tik </a:t>
            </a:r>
            <a:r>
              <a:rPr lang="lt-LT" sz="1200" b="0" i="0" u="none" strike="noStrike" kern="1200" dirty="0" smtClean="0">
                <a:solidFill>
                  <a:schemeClr val="tx1"/>
                </a:solidFill>
                <a:effectLst/>
                <a:latin typeface="+mn-lt"/>
                <a:ea typeface="+mn-ea"/>
                <a:cs typeface="+mn-cs"/>
                <a:hlinkClick r:id="rId14" tooltip="FK Spartak Moskva"/>
              </a:rPr>
              <a:t>Maskvos „Spartaką“</a:t>
            </a:r>
            <a:r>
              <a:rPr lang="lt-LT" sz="1200" b="0" i="0" kern="1200" dirty="0" smtClean="0">
                <a:solidFill>
                  <a:schemeClr val="tx1"/>
                </a:solidFill>
                <a:effectLst/>
                <a:latin typeface="+mn-lt"/>
                <a:ea typeface="+mn-ea"/>
                <a:cs typeface="+mn-cs"/>
              </a:rPr>
              <a:t> ir </a:t>
            </a:r>
            <a:r>
              <a:rPr lang="lt-LT" sz="1200" b="0" i="0" u="none" strike="noStrike" kern="1200" dirty="0" smtClean="0">
                <a:solidFill>
                  <a:schemeClr val="tx1"/>
                </a:solidFill>
                <a:effectLst/>
                <a:latin typeface="+mn-lt"/>
                <a:ea typeface="+mn-ea"/>
                <a:cs typeface="+mn-cs"/>
                <a:hlinkClick r:id="rId15" tooltip="FK Dnìpro Dnìpropetrovsʹk"/>
              </a:rPr>
              <a:t>Dnepropetrovsko „Dneprą“</a:t>
            </a:r>
            <a:r>
              <a:rPr lang="lt-LT" sz="1200" b="0" i="0" kern="1200" dirty="0" smtClean="0">
                <a:solidFill>
                  <a:schemeClr val="tx1"/>
                </a:solidFill>
                <a:effectLst/>
                <a:latin typeface="+mn-lt"/>
                <a:ea typeface="+mn-ea"/>
                <a:cs typeface="+mn-cs"/>
              </a:rPr>
              <a:t>.</a:t>
            </a:r>
          </a:p>
          <a:p>
            <a:r>
              <a:rPr lang="lt-LT" sz="1200" b="0" i="0" kern="1200" dirty="0" smtClean="0">
                <a:solidFill>
                  <a:schemeClr val="tx1"/>
                </a:solidFill>
                <a:effectLst/>
                <a:latin typeface="+mn-lt"/>
                <a:ea typeface="+mn-ea"/>
                <a:cs typeface="+mn-cs"/>
              </a:rPr>
              <a:t>1978 metais „Žalgiris“ įsitvirtino Pirmoje lygoje (7 vieta). Iki 1981 metų žalgiriečiai buvo jos tvirti vidutiniokai, o 1982 metais pasiryžo įkopti į Aukščiausiąją lygą ir pasiekė šį tikslą, užėmė Pirmoje lygoje pirmąją vietą (papildomose rungtynėse Simferopolyje 1:0 po S. Jakubausko gražaus įvarčio nugalėjo Kišiniovo „Nistru“ ekipą).</a:t>
            </a:r>
          </a:p>
          <a:p>
            <a:r>
              <a:rPr lang="lt-LT" sz="1200" b="0" i="0" kern="1200" dirty="0" smtClean="0">
                <a:solidFill>
                  <a:schemeClr val="tx1"/>
                </a:solidFill>
                <a:effectLst/>
                <a:latin typeface="+mn-lt"/>
                <a:ea typeface="+mn-ea"/>
                <a:cs typeface="+mn-cs"/>
              </a:rPr>
              <a:t>Mažaisiais aukso medaliais už pirmąją vietą buvo įvertinti ne tik treneriai B. Zelkevičius, S. Ramelis, G. Kalėdinskas, bet ir puikiu žaidimu įgalinę komandą kopti į viršų S. Danisevičius, S. Jakubauskas (23 įvarčiai), V. Rasiukas, K. Latoža, V. Kasparavičius, vartininkas V. Jurkus, R. Turskis, A. Janonis, A. Mackevičius, E. Malkevičius, S. Baranauskas, K. Gražulis ir kiti.</a:t>
            </a:r>
          </a:p>
          <a:p>
            <a:r>
              <a:rPr lang="lt-LT" sz="1200" b="0" i="0" kern="1200" dirty="0" smtClean="0">
                <a:solidFill>
                  <a:schemeClr val="tx1"/>
                </a:solidFill>
                <a:effectLst/>
                <a:latin typeface="+mn-lt"/>
                <a:ea typeface="+mn-ea"/>
                <a:cs typeface="+mn-cs"/>
              </a:rPr>
              <a:t>Prieš 1983 metų sezono Aukščiausioje lygoje startą Lietuvą supurtė konfliktas „Žalgiryje“: žaidėjų iniciatyvinė grupė pareikalavo atsistatydinti trenerį B. Zelkevičių, apkaltinusi jį paėmus sau per didelę dalį komandai skirtų dovanų ir apdovanojimų. Žaidėjų noras buvo patenkintas, treneriu tapo A. Liubinskas.</a:t>
            </a:r>
          </a:p>
          <a:p>
            <a:r>
              <a:rPr lang="lt-LT" sz="1200" b="0" i="0" kern="1200" dirty="0" smtClean="0">
                <a:solidFill>
                  <a:schemeClr val="tx1"/>
                </a:solidFill>
                <a:effectLst/>
                <a:latin typeface="+mn-lt"/>
                <a:ea typeface="+mn-ea"/>
                <a:cs typeface="+mn-cs"/>
              </a:rPr>
              <a:t>Startas buvo atsargus. Vienodu rezultatu 0:0 sužaista Taškente su „Pachtakoru“, Leningrade su „Zenitu“, Vilniuje su Tbilisio „Dinamo“. Ketvirtose rungtynėse namie su Baku „Neftči“ K.Gražulis įmušė pirmą „Žalgirio“ įvartį, kuris atnešė pergalę 1:0. Toliau būta pergalių, neišvengta ir nesėkmių, bet kaip stebuklingoje pasakoje žalgiriečiai tapo pirmojo rato nugalėtojais, pavergė visos Tarybų Sąjungos futbolo gerbėjus darniu, apgalvotu ir korektišku žaidimu.</a:t>
            </a:r>
          </a:p>
          <a:p>
            <a:r>
              <a:rPr lang="lt-LT" sz="1200" b="0" i="0" kern="1200" dirty="0" smtClean="0">
                <a:solidFill>
                  <a:schemeClr val="tx1"/>
                </a:solidFill>
                <a:effectLst/>
                <a:latin typeface="+mn-lt"/>
                <a:ea typeface="+mn-ea"/>
                <a:cs typeface="+mn-cs"/>
              </a:rPr>
              <a:t>Pirmoje vietoje išsilaikyta trumpai, nes traumą gavo pagrindinis vartininkas V.Jurkus, o tinkamos pamainos jam tada dar nebuvo. Vis dėlto galutinė penktoji vieta – aukščiausias ligi tol Lietuvos futbolo pasiekimas ir didelė viltis ateičiai. Tame sezone komandoje sėkmingai debiutavo A. Narbekovas, R. Mažeikis, V. Buzmakovas. Paskutines, 515 rungtynes „Žalgiryje“ sužaidė Kęstutis Latoža (Kutaisyje). Jis iki šiol išlieka pirmasis pagal sužaistų Vilniaus reprezentacinėje komandoje rungtynių skaičių.</a:t>
            </a:r>
          </a:p>
          <a:p>
            <a:r>
              <a:rPr lang="lt-LT" sz="1200" b="0" i="0" kern="1200" dirty="0" smtClean="0">
                <a:solidFill>
                  <a:schemeClr val="tx1"/>
                </a:solidFill>
                <a:effectLst/>
                <a:latin typeface="+mn-lt"/>
                <a:ea typeface="+mn-ea"/>
                <a:cs typeface="+mn-cs"/>
              </a:rPr>
              <a:t>1984 metų sezoną žalgiriečiai baigė devinti tarp 18 komandų, bet nudžiugino pergalėmis prieš Kijevo „Dinamo“ (1:0 namie), Maskvos „Spartaką“ (du kartus po 2:1), Maskvos „Dinamo“ (1:0 namie, 2:1 Maskvoje). Komandoje debiutavo V. Ivanauskas.</a:t>
            </a:r>
          </a:p>
          <a:p>
            <a:r>
              <a:rPr lang="lt-LT" sz="1200" b="0" i="0" kern="1200" dirty="0" smtClean="0">
                <a:solidFill>
                  <a:schemeClr val="tx1"/>
                </a:solidFill>
                <a:effectLst/>
                <a:latin typeface="+mn-lt"/>
                <a:ea typeface="+mn-ea"/>
                <a:cs typeface="+mn-cs"/>
              </a:rPr>
              <a:t>1985 metų sezonas vėl prasidėjo maištu komandoje. Ta pati iniciatyvinė grupė, kuri neseniai nuėmė B. Zelkevičių, dabar reikalavo jį grąžinti vietoje A. Liubinsko. Sezono pradžia, suprantama, prisvilo.</a:t>
            </a:r>
          </a:p>
          <a:p>
            <a:r>
              <a:rPr lang="lt-LT" sz="1200" b="0" i="0" kern="1200" dirty="0" smtClean="0">
                <a:solidFill>
                  <a:schemeClr val="tx1"/>
                </a:solidFill>
                <a:effectLst/>
                <a:latin typeface="+mn-lt"/>
                <a:ea typeface="+mn-ea"/>
                <a:cs typeface="+mn-cs"/>
              </a:rPr>
              <a:t>Sugrįžus B. Zelkevičiui ne iš karto, o palaipsniui žaidimas gerėjo. Teko pergyventi 11 turą, kai „Žalgiris“ namie pralaimėjo 1:5 Maskvos „Dinamo“ ir buvo paskutinis lentelėje. Po pergalės dvyliktame ture prieš Donecko „Šachtiorą“ 1:0 prasidėjo „Žalgirio“ atgimimas. 12 rungtynių be pralaimėjimo, ir „Žalgiris“ – jau šeštas. Galutinė septintoji vieta atrodė visai gražiai.</a:t>
            </a:r>
          </a:p>
          <a:p>
            <a:r>
              <a:rPr lang="lt-LT" sz="1200" b="0" i="0" kern="1200" dirty="0" smtClean="0">
                <a:solidFill>
                  <a:schemeClr val="tx1"/>
                </a:solidFill>
                <a:effectLst/>
                <a:latin typeface="+mn-lt"/>
                <a:ea typeface="+mn-ea"/>
                <a:cs typeface="+mn-cs"/>
              </a:rPr>
              <a:t>1986 metų pagrindinis akcentas – fantastiška pergalė 3:0 lapkričio 17 dieną Kijeve prieš kovojusį dėl čempionų vardo „Dinamo“. A. Mackevičiaus, K. Ruzgio, I. Pankratjevo taiklūs smūgiai leido pasiekti tai, kas atrodė neįmanoma. Galutinė vieta – aštuntoji.</a:t>
            </a:r>
          </a:p>
          <a:p>
            <a:r>
              <a:rPr lang="lt-LT" sz="1200" b="0" i="0" kern="1200" dirty="0" smtClean="0">
                <a:solidFill>
                  <a:schemeClr val="tx1"/>
                </a:solidFill>
                <a:effectLst/>
                <a:latin typeface="+mn-lt"/>
                <a:ea typeface="+mn-ea"/>
                <a:cs typeface="+mn-cs"/>
              </a:rPr>
              <a:t>1987 metais šventėme žalgiriečių bronzos medalius TSRS čempionate ir auksą Universiadoje Zagrebe, kur jie atstovavo visai TSRS studentijai, bet žaidė žaliai baltais dryžuotais „Žalgirio“ marškinėliais.</a:t>
            </a:r>
          </a:p>
          <a:p>
            <a:r>
              <a:rPr lang="lt-LT" sz="1200" b="0" i="0" kern="1200" dirty="0" smtClean="0">
                <a:solidFill>
                  <a:schemeClr val="tx1"/>
                </a:solidFill>
                <a:effectLst/>
                <a:latin typeface="+mn-lt"/>
                <a:ea typeface="+mn-ea"/>
                <a:cs typeface="+mn-cs"/>
              </a:rPr>
              <a:t>Sėkmingiausio Lietuvos futbolo istorijoje sezono didvyriai: treneriai B. Zelkevičius, G. Kalėdinskas, E. Riabovas, V. Jančiauskas, vartininkai V. Jurkus ir A. Kalinauskas, aikštės žaidėjai A.Narbekovas (16 įvarčių čempionate), V. Rasiukas, S. Jakubauskas, A. Janonis, R. Mažeikis, V. Sukristovas, S. Baranauskas, I. Pankratjevas, V. Ivanauskas, V. Buzmakovas, K. Ruzgys, A. Mackevičius. Ryškiausi akcentai – pergalės Vilniuje prieš Maskvos „Spartaką“ (5:2), Maskvos CSKA (3:0) ir Maskvos „Dinamo“ (4:0).</a:t>
            </a:r>
          </a:p>
          <a:p>
            <a:r>
              <a:rPr lang="lt-LT" sz="1200" b="0" i="0" kern="1200" dirty="0" smtClean="0">
                <a:solidFill>
                  <a:schemeClr val="tx1"/>
                </a:solidFill>
                <a:effectLst/>
                <a:latin typeface="+mn-lt"/>
                <a:ea typeface="+mn-ea"/>
                <a:cs typeface="+mn-cs"/>
              </a:rPr>
              <a:t>1988 metai leido „Žalgiriui“ aukščiausiai klubo istorijoje įkopti TSRS taurėje – į pusfinalį. Deja, kelią į finalą užtvėrė Charkovo „Metalistas“, laimėjęs Vilniuje rezultatu 2:1, o vėliau iškovojęs ir taurę.</a:t>
            </a:r>
          </a:p>
          <a:p>
            <a:r>
              <a:rPr lang="lt-LT" sz="1200" b="0" i="0" kern="1200" dirty="0" smtClean="0">
                <a:solidFill>
                  <a:schemeClr val="tx1"/>
                </a:solidFill>
                <a:effectLst/>
                <a:latin typeface="+mn-lt"/>
                <a:ea typeface="+mn-ea"/>
                <a:cs typeface="+mn-cs"/>
              </a:rPr>
              <a:t>TSRS čempionate „Žalgiris“ penktas. Debiutas UEFA taurėje gerai prasidėjo Vilniuje (2:0 prieš „Austria“ ekipą), bet liūdnai baigėsi Vienoje (2:5).</a:t>
            </a:r>
          </a:p>
          <a:p>
            <a:r>
              <a:rPr lang="lt-LT" sz="1200" b="0" i="0" kern="1200" dirty="0" smtClean="0">
                <a:solidFill>
                  <a:schemeClr val="tx1"/>
                </a:solidFill>
                <a:effectLst/>
                <a:latin typeface="+mn-lt"/>
                <a:ea typeface="+mn-ea"/>
                <a:cs typeface="+mn-cs"/>
              </a:rPr>
              <a:t>1988 metais keli žalgiriečiai pasipuošė medaliais TSRS rinktinių sudėtyje: V.Sukristovas gavo Europos čempionato sidabrą, o A. Narbekovas ir A. Janonis parsivežė iš Seulo olimpinį auksą.</a:t>
            </a:r>
          </a:p>
          <a:p>
            <a:r>
              <a:rPr lang="lt-LT" sz="1200" b="0" i="0" kern="1200" dirty="0" smtClean="0">
                <a:solidFill>
                  <a:schemeClr val="tx1"/>
                </a:solidFill>
                <a:effectLst/>
                <a:latin typeface="+mn-lt"/>
                <a:ea typeface="+mn-ea"/>
                <a:cs typeface="+mn-cs"/>
              </a:rPr>
              <a:t>1989 metų sezonas buvo paskutinis, kurį „Žalgiris“ TSRS čempionate sužaidė iki galo. Galutinė ketvirtoji vieta, kurią žalgiriečiai užsitikrino įveikdami paskutinėse rungtynėse Vilniuje 2:1 naujuosius čempionus Maskvos spartakiečius, nuteikė labai maloniai. „Žalgiris“ savo stadione nepralaimėjo nė vienerių čempionato rungtynių: 10 pergalių, 5 lygiosios.</a:t>
            </a:r>
          </a:p>
          <a:p>
            <a:r>
              <a:rPr lang="lt-LT" sz="1200" b="0" i="0" kern="1200" dirty="0" smtClean="0">
                <a:solidFill>
                  <a:schemeClr val="tx1"/>
                </a:solidFill>
                <a:effectLst/>
                <a:latin typeface="+mn-lt"/>
                <a:ea typeface="+mn-ea"/>
                <a:cs typeface="+mn-cs"/>
              </a:rPr>
              <a:t>UEFA taurėje įveiktas pirmasis barjeras – Geteborgo IFK klubas (2:0 Vilniuje, 0:1 svečiuose). Pergalingus įvarčius į švedų klubo vartus įmušė R. Fridrikas. Deja, Belgrado „Crvena Zvezda“ buvo per stipri (1:4 ir 0:1).</a:t>
            </a:r>
          </a:p>
          <a:p>
            <a:r>
              <a:rPr lang="lt-LT" sz="1200" b="0" i="0" kern="1200" dirty="0" smtClean="0">
                <a:solidFill>
                  <a:schemeClr val="tx1"/>
                </a:solidFill>
                <a:effectLst/>
                <a:latin typeface="+mn-lt"/>
                <a:ea typeface="+mn-ea"/>
                <a:cs typeface="+mn-cs"/>
              </a:rPr>
              <a:t>1990 metais spėjus sužaisti vos vienerias rungtynes Odesoje (kovo 9 d. 0:1 pralaimėta „Černomorecui“) Vilniaus „Žalgirio“ meistrų komandos istorija nutrūko, kaip kartais trūksta smuiko styga, grojanti nuostabią melodiją. Kovo 11 d. Lietuvos Aukščiausioji Taryba atkūrė Lietuvos nepriklausomybę ir „Žalgiris" nusprendė pasitraukti iš SSRS pirmenybių.</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37</a:t>
            </a:fld>
            <a:endParaRPr lang="lt-LT"/>
          </a:p>
        </p:txBody>
      </p:sp>
    </p:spTree>
    <p:extLst>
      <p:ext uri="{BB962C8B-B14F-4D97-AF65-F5344CB8AC3E}">
        <p14:creationId xmlns:p14="http://schemas.microsoft.com/office/powerpoint/2010/main" val="3354793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Sovietų okupacijos metais Lietuvos laisvės ir tikėjimo simboliu tapęs Kauno „Žalgirio“ klubas SSRS pirmenybėse iškovojo penkis čempiono titulus.</a:t>
            </a:r>
          </a:p>
          <a:p>
            <a:r>
              <a:rPr lang="lt-LT" dirty="0" smtClean="0"/>
              <a:t>SSRS čempionu „Žalgiris“ tapo 1947, 1951, </a:t>
            </a:r>
            <a:r>
              <a:rPr lang="lt-LT" b="1" dirty="0" smtClean="0"/>
              <a:t>1985, 1986 ir 1987 </a:t>
            </a:r>
            <a:r>
              <a:rPr lang="lt-LT" dirty="0" smtClean="0"/>
              <a:t>m. Kauniečiai septynis sykius tapo vicečempionais. „Žalgiris“ – antras daugiausia titulų ir daugiausia kartų finale rungtyniavęs SSRS klubas, kurį lenkia tik 24 kartus čempione tapusi CSKA komanda.</a:t>
            </a:r>
          </a:p>
          <a:p>
            <a:endParaRPr lang="lt-LT" dirty="0" smtClean="0"/>
          </a:p>
          <a:p>
            <a:r>
              <a:rPr lang="lt-LT" dirty="0" smtClean="0"/>
              <a:t>Daugiau: https://www.krepsinis.net/naujiena/istorinis-ivykis-kaip-zalgiris-1987-m-laimejo-musius-su-cska-aiksteje-ir-uz-jos-ribu/243985?utm_source=copy&amp;utm_medium=txt&amp;utm_campaign=copy-txt</a:t>
            </a:r>
          </a:p>
          <a:p>
            <a:endParaRPr lang="lt-LT" dirty="0" smtClean="0"/>
          </a:p>
          <a:p>
            <a:r>
              <a:rPr lang="lt-LT" dirty="0" smtClean="0"/>
              <a:t>Daugiau: https://www.krepsinis.net/naujiena/istorinis-ivykis-kaip-zalgiris-1987-m-laimejo-musius-su-cska-aiksteje-ir-uz-jos-ribu/243985?utm_source=copy&amp;utm_medium=txt&amp;utm_campaign=copy-txt</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38</a:t>
            </a:fld>
            <a:endParaRPr lang="lt-LT"/>
          </a:p>
        </p:txBody>
      </p:sp>
    </p:spTree>
    <p:extLst>
      <p:ext uri="{BB962C8B-B14F-4D97-AF65-F5344CB8AC3E}">
        <p14:creationId xmlns:p14="http://schemas.microsoft.com/office/powerpoint/2010/main" val="3601167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Honkongo ,,skėčių“ protestai, visuotiniai</a:t>
            </a:r>
            <a:r>
              <a:rPr lang="lt-LT" baseline="0" dirty="0" smtClean="0"/>
              <a:t> streikai</a:t>
            </a:r>
          </a:p>
          <a:p>
            <a:r>
              <a:rPr lang="lt-LT" baseline="0" dirty="0" smtClean="0"/>
              <a:t>Baltarusija, 2011, tylieji protestai:</a:t>
            </a:r>
          </a:p>
          <a:p>
            <a:r>
              <a:rPr lang="lt-LT" sz="1200" b="0" i="0" kern="1200" dirty="0" smtClean="0">
                <a:solidFill>
                  <a:schemeClr val="tx1"/>
                </a:solidFill>
                <a:effectLst/>
                <a:latin typeface="+mn-lt"/>
                <a:ea typeface="+mn-ea"/>
                <a:cs typeface="+mn-cs"/>
              </a:rPr>
              <a:t>Riaušių milicija užblokavo kelius į sostinės Minsko centrinę aikštę, kur susirinko keli šimtai žmonių, atsiliepusių į internetu paskelbtus raginimus trečiadienių vakarais reikšti protestus plojimu. Milicija sulaikė apie 50 žmonių, įskaitant moteris ir nepilnamečius, kurie buvo nutempti į laukiančius mikroautobusus. Daugelis protestuotojų plojo, naudodami naująją opozicijos taktiką reikšti nepasitenkinimui jau 17 metų trunkančiu A.Lukašenkos valdymu. Vairuotojai prisidėjo prie protestų, leisdami savo automobiliuose Sovietų Sąjungos laikų legendinio roko atlikėjo Viktoro Cojaus garsią dainą "My ždem peremen" ("Mes laukiame permainų"). Ši daina buvo itin populiari prieš Sovietų Sąjungos subyrėjimą. Dabar ji tapo Baltarusijos opozicijos neoficialiu himnu, tad kelias pastarąsias savaites ji ir kelios kitos Rusijos bei Baltarusijos roko atlikėjų dainos nebebuvo leidžiamos vyriausybės kontroliuojamų radijo stočių. Tačiau šįsyk tvarkos saugotojai nelietė spaudos atstovų, nors buvo sulaikytas vienas fotokorespondentas.</a:t>
            </a:r>
            <a:r>
              <a:rPr lang="lt-LT" dirty="0" smtClean="0"/>
              <a:t/>
            </a:r>
            <a:br>
              <a:rPr lang="lt-LT" dirty="0" smtClean="0"/>
            </a:br>
            <a:r>
              <a:rPr lang="lt-LT" dirty="0" smtClean="0"/>
              <a:t/>
            </a:r>
            <a:br>
              <a:rPr lang="lt-LT" dirty="0" smtClean="0"/>
            </a:br>
            <a:r>
              <a:rPr lang="lt-LT" sz="1200" b="0" i="0" kern="1200" dirty="0" smtClean="0">
                <a:solidFill>
                  <a:schemeClr val="tx1"/>
                </a:solidFill>
                <a:effectLst/>
                <a:latin typeface="+mn-lt"/>
                <a:ea typeface="+mn-ea"/>
                <a:cs typeface="+mn-cs"/>
              </a:rPr>
              <a:t>Skaitykite daugiau: </a:t>
            </a:r>
            <a:r>
              <a:rPr lang="lt-LT" sz="1200" b="0" i="0" u="none" strike="noStrike" kern="1200" dirty="0" smtClean="0">
                <a:solidFill>
                  <a:schemeClr val="tx1"/>
                </a:solidFill>
                <a:effectLst/>
                <a:latin typeface="+mn-lt"/>
                <a:ea typeface="+mn-ea"/>
                <a:cs typeface="+mn-cs"/>
                <a:hlinkClick r:id="rId3"/>
              </a:rPr>
              <a:t>https://www.delfi.lt/news/daily/world/per-tyliojo-protesto-akcija-minske-sulaikyta-apie-50-zmoniu.d?id=47820309</a:t>
            </a:r>
            <a:r>
              <a:rPr lang="lt-LT" dirty="0" smtClean="0"/>
              <a:t/>
            </a:r>
            <a:br>
              <a:rPr lang="lt-LT" dirty="0" smtClean="0"/>
            </a:br>
            <a:endParaRPr lang="en-GB" dirty="0"/>
          </a:p>
        </p:txBody>
      </p:sp>
      <p:sp>
        <p:nvSpPr>
          <p:cNvPr id="4" name="Slide Number Placeholder 3"/>
          <p:cNvSpPr>
            <a:spLocks noGrp="1"/>
          </p:cNvSpPr>
          <p:nvPr>
            <p:ph type="sldNum" sz="quarter" idx="10"/>
          </p:nvPr>
        </p:nvSpPr>
        <p:spPr/>
        <p:txBody>
          <a:bodyPr/>
          <a:lstStyle/>
          <a:p>
            <a:fld id="{1F1037CF-105A-4E04-A43E-B0D0A2C18562}" type="slidenum">
              <a:rPr lang="en-GB" smtClean="0"/>
              <a:t>39</a:t>
            </a:fld>
            <a:endParaRPr lang="en-GB"/>
          </a:p>
        </p:txBody>
      </p:sp>
    </p:spTree>
    <p:extLst>
      <p:ext uri="{BB962C8B-B14F-4D97-AF65-F5344CB8AC3E}">
        <p14:creationId xmlns:p14="http://schemas.microsoft.com/office/powerpoint/2010/main" val="1036378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Spalio 24 dieną Lietuvos Respublikos Seime įvyko konferencija „Etnokultūrinio sąjūdžio ištakos, raida ir reikšmė“, skirta Lietuvos valstybės atkūrimo 100-mečiui ir folklorinio judėjimo bei žygeivystės 50-mečiui. Konferenciją organizavo Lietuvos Respublikos Seimo Kultūros komitetas ir Etninės kultūros globos taryba.</a:t>
            </a:r>
          </a:p>
          <a:p>
            <a:endParaRPr lang="lt-LT" dirty="0" smtClean="0"/>
          </a:p>
          <a:p>
            <a:endParaRPr lang="lt-LT" dirty="0" smtClean="0"/>
          </a:p>
          <a:p>
            <a:r>
              <a:rPr lang="lt-LT" dirty="0" smtClean="0"/>
              <a:t>Konferencijoje keltas tikslas – atkreipti visuomenės ir politikų dėmesį į folklorinių ansamblių, kraštotyrininkų bei žygeivių judėjimo reikšmę išsivaduojant Lietuvai iš sovietinio režimo. Konferencijoje pranešimus skaitė mokslininkai, tiriantys etnokultūrinio sąjūdžio ypatumus, folklorinių ansamblių, žygeivių, kraštotyrininkų ir ramuviečių judėjimo pradininkai, aktyvūs dalyviai. Aptarta šio judėjimo reikšmė ir prasmė Lietuvos istorijoje. Dalyvavo apie 100 žmonių.</a:t>
            </a:r>
          </a:p>
          <a:p>
            <a:endParaRPr lang="lt-LT" dirty="0" smtClean="0"/>
          </a:p>
          <a:p>
            <a:r>
              <a:rPr lang="lt-LT" dirty="0" smtClean="0"/>
              <a:t>Konferencijos dalyvius pasveikino Seimo Kultūros komiteto narys Stasys Tumėnas. Jis atkreipė dėmesį į tai, kad folklorininkai ir žygeiviai sovietmečiu buvo tylieji rezistentai, Sąjūdžio šaukliai. Seimo Švietimo ir mokslo komiteto narė Aušra Papirtienė taip pat pripažino folklorinio judėjimo reikšmę išsaugant tradicijos gyvastį bei tautinį sąmoningumą sovietmečiu. Seimo Kultūros komiteto narys ir Seimo Laikinosios etninės kultūros grupės primininkas Robertas Šarknickas pabrėžė, kad šiandieninėje situacijoje būtina surasti vietą etninei kultūrai švietimo sistemoje. Seimo narys Mindaugas Puidokas taip pat pastebėjo, kad būtini politiniai sprendimai, orientuoti į etninės kultūros saugojimą ir aktualinimą. Etninės kultūros globos tarybos pirmininkė Dalia Urbanavičienė pakvietė folkloro ansamblių, žygeivių, kraštotyrininkų ir ramuviečių judėjimo dalyvius bei šio judėjimo tyrėjus pasidalinti mintimis apie jo reikšmę Lietuvai išsivaduojant iš sovietinio režimo.</a:t>
            </a:r>
          </a:p>
          <a:p>
            <a:endParaRPr lang="lt-LT" dirty="0" smtClean="0"/>
          </a:p>
          <a:p>
            <a:r>
              <a:rPr lang="lt-LT" dirty="0" smtClean="0"/>
              <a:t>Sovietmečiu kilusį folklorinį, ramuviečių, žygeivių judėjimą tirianti prof. dr. Ainė Ramonaitė akcentavo, kad dalyvavimas šiame judėjime to meto žmonėms buvo galimybė atsiriboti nuo sovietinės visuomenės, sovietinių ritualų ir kartu kurti savo, alternatyvų pasaulį, kuriame jie galėjo jaustis oriai. A. Ramonaitės teigimu, šis alternatyvus etnokultūrinis judėjimas buvo svarbus veiksnys, nuo kurio prasidėjo sovietinės sistemos griūtis: neatsitiktinai pirmasis Sąjūdžio mitingas  įvyko savaitė po festivalio „Skamba skamba kankliai“.</a:t>
            </a:r>
          </a:p>
          <a:p>
            <a:endParaRPr lang="lt-LT" dirty="0" smtClean="0"/>
          </a:p>
          <a:p>
            <a:r>
              <a:rPr lang="lt-LT" dirty="0" smtClean="0"/>
              <a:t>Konferencijos pranešėjų, kurie buvo aktyvūs folkloro ansamblių, žygeivių, kraštotyrininkų ir ramuviečių judėjimo dalyviai nuo pat šio judėjimo ištakų, pasisakymai buvo jausmingi ir įkvepiantys. Vienas iš Vilniaus universiteto kraštotyrininkų ramuvos kūrėjų, poetas Vladas Braziūnas sujaudino savo prisiminimais apie tai, ką reiškė anuometiniam jaunam žmogui paslapčia, už uždangstytų langų dainuoti „Lietuva brangi“. Kitas kraštotyros judėjimo iniciatorius. Ilgametis VU kraštotyrininkų ramuvos vadas Venantas Mačiekus papasakojo, kad jo poreikis užsiimti šia veikla kilo ne šiaip sau – o kasdien susiduriant su niekinamu požiūriu į lietuvių kultūrą. Prof. dr. Valentinas Baltrūnas papasakojo apie 1966 metais žygeivių Punioje pasirašytą sutartį, kurioje išreikštas atsiribojimas nuo sovietinio turizmo. Sutartyje įtvirtinta, kad žygeiviu gali vadintis tik tas, kuris aktyviai tyrinėja savo kraštą, užsiima kraštotyros veikla. Nijolė Balčiūnienė pastebėjo, kad didžiai klysta tie, kurie folkloro ansamblių ir žygeivių judėjimą laiko sovietinės sistemos dalimi. „Taip teigiantys nežino, kaip mes iš tiesų jautėmės, – sakė N. Balčiūnienė. – Mes duodavome žygeivio priesaiką suklaupę ant kelių prieš piliakalnį. Kiekvienas žygis turėjo tikslą ką nors duoti Lietuvai. Po žygio mes – jauni studentai – sukviesdavome vietinius žmones ir pasakodavome jiems tai, apie ką visi bijojo kalbėti. Mes lankėme Punsko, Gervėčių, Pelesos lietuvius, stengdamiesi palaikyti jų tautinę dvasią“. Antanas Gudelis atskleidė, ką jam anuomet reiškė dalyvavimas Rasos šventėse: „Mes buvome taip „atsikandę“ švenčių be šventumo ir taip troškome tikros šventės, kurioje būtų tikro šventumo. Rasos šventė išties buvo didžiausias jaunystės įvykis.“ Ramunė Vėliuvienė taip pat pastebėjo, kad dalyvavimas kraštotyros veikloje anuometiniam jaunam žmogui buvo labai gili patirtis. Lina Petrošienė pasidalino įžvalgomis, kaip folkloro ansamblių judėjimas vyko kitame Lietuvos gale – Klaipėdoje.</a:t>
            </a:r>
          </a:p>
          <a:p>
            <a:endParaRPr lang="lt-LT" dirty="0" smtClean="0"/>
          </a:p>
          <a:p>
            <a:r>
              <a:rPr lang="lt-LT" dirty="0" smtClean="0"/>
              <a:t>Ilgus metus VU folkloro ansambliui „Ratilio“ vadovavusi Zita Kelmickaitė pasakojo, kad nors folklorininkai anuomet ir nenorėjo eiti į derybas su valdžia, vis dėlto be jos išsiversti buvo neįmanoma – su valdžia buvo būtina derintis ir „išsukti uodegą“ žinant ar nujaučiant, ką galima, o ko negalima oficialiai rodyti. Beje, pasak Z. Kelmickaitės, dėl vienos ar dėl kitos priežasties valdžia folklorui anuomet skyrė daugiau dėmesio nei šiandien. O ir visuomenės domėjimasis buvo didžiulis  – į „Ratilio“ koncertus susirinkdavo tiek žmonių, jog lūždavo durys.</a:t>
            </a:r>
          </a:p>
          <a:p>
            <a:endParaRPr lang="lt-LT" dirty="0" smtClean="0"/>
          </a:p>
          <a:p>
            <a:r>
              <a:rPr lang="lt-LT" dirty="0" smtClean="0"/>
              <a:t>Rūta Vildžiūnienė atkreipė dėmesį į šių dienų skaudžią aktualiją – nykstantį dainavimo kartu fenomeną. Ji atkreipė dėmesį, kad dar 1974 metais grįžtantiems iš repeticijos folkloro ansamblio dalyviams buvo natūralu dainuoti mieste, troleibuse. „Dainuodami mes patenkinome autentiškos būties troškulį, buvome kupini savigarbos. Ir niekas niekada nieko nereplikavo. Buvo juntamas visuomenės supratimas, kad daina yra šventa“, – teigė R. Vildžiūnienė ir pridūrė, kad tai buvo ir protestas prieš oficiozinę pompastiką. Ji išsakė mintį, kad ir šiandien vertėtų atsigręžti į nescenines folkloro formas: esminis folkloro tikslas nėra sužavėti, padaryti įspūdį; folkloro tikslas yra kurti ontologinį saugumą jį dainuojantiems; folklorą reikia ne atlikti, o su juo gyventi.</a:t>
            </a:r>
          </a:p>
          <a:p>
            <a:endParaRPr lang="lt-LT" dirty="0" smtClean="0"/>
          </a:p>
          <a:p>
            <a:endParaRPr lang="lt-LT" dirty="0" smtClean="0"/>
          </a:p>
          <a:p>
            <a:r>
              <a:rPr lang="lt-LT" dirty="0" smtClean="0"/>
              <a:t>Konferencijos pabaigoje vyko prof. habil. dr. Daivos Vyčinienės vadovaujama diskusija „Folklorinis judėjimas prieš ir po Lietuvos Nepriklausomybės atgavimo“. Prof. dr. Rytis Ambrazevičius atkreipė dėmesį į tai, kad šiandien etninė kultūra išgyvena ne pačius geriausius laikus: daug kam etninės kultūros simboliais yra tapusios vyžos, klumpakojis ir cepelinai, o etnologija kai kurių visuomenės veikėjų gretinama su tokiais pseudomokslais kaip, pvz., chiromantija. Tuo tarpu Lietuvos nacionalinio kultūros centro direktoriaus pavaduotojos Vidos Šatkauskienės nuomone, etnokultūriniame lauke galima pastebėti ir optimistiškesnių tendencijų. Pavyzdžiui, folkloro ansamblių Lietuvoje nemažėja, jie yra vis geriau pasirengę. Galima pastebėti didžiulę folklorinių reiškinių įvairovę: nuo archajiškų formų rekonstravimo iki modernių postfolkloro projektų. V. Šatkauskienės nuomone, visi šie reiškiniai yra sveikintini ir prasmingi.</a:t>
            </a:r>
          </a:p>
          <a:p>
            <a:endParaRPr lang="lt-LT" dirty="0" smtClean="0"/>
          </a:p>
          <a:p>
            <a:r>
              <a:rPr lang="lt-LT" dirty="0" smtClean="0"/>
              <a:t>Eglė Valentė, inicijavusi daugelį ugnies skulptūrų misterijų per rudens Lygiadienio šventę Vilniuje ir kituose miestuose, atkreipė dėmesį į tai, kad tikrai įmanoma rasti tokių kultūros formų, kuriose profesionalusis ir liaudies menas puikiai derėtų tarpusavyje. Jos pastebėjimu, ieškoti naujų folkloro perteikimo priemonių yra būtina, nes folkloras yra galinga psichoterapijos forma, kuri negali būti atimta iš visuomenės.</a:t>
            </a:r>
          </a:p>
          <a:p>
            <a:endParaRPr lang="lt-LT" dirty="0" smtClean="0"/>
          </a:p>
          <a:p>
            <a:r>
              <a:rPr lang="lt-LT" dirty="0" smtClean="0"/>
              <a:t>Daiva Vyčinienė pastebėjo, kad folkloras šiandien gali reikštis dviem kryptimis: pavyzdžiui, sutartinės gali būti atliekamos tiek profesionaliai, kartu su didžiausiais šedevrais šiuolaikiniame mene, tiek kaip žmonių mases įtraukianti ir didžiulį džiaugsmą jiems teikianti dvasinė praktika.</a:t>
            </a:r>
          </a:p>
          <a:p>
            <a:endParaRPr lang="lt-LT" dirty="0" smtClean="0"/>
          </a:p>
          <a:p>
            <a:r>
              <a:rPr lang="lt-LT" dirty="0" smtClean="0"/>
              <a:t>M.K. Čiurlionio menų mokyklos mokytoja Julija Ikamaitė atkreipė dėmesį, kad jaunoji karta yra atvira etninei kultūrai. Tai rodo jos patirtis organizuojant įvairias etnokultūrines, bendruomenines menines akcijas. Tačiau kad šis alkis būtų pasotintas, pasak J. Ikamaitės, reikalinga politinė valia – sprendimas suteikti galimybę gauti etnokultūrinių žinių kiekvienam vaikui kiekvienoje mokykloje. „Etninės kultūros dėstymas mokykloje turėtų būti nekvestionuojamas dalykas, nes tik taip galima išauginti susidomėjimo bangą“, – kalbėjo menininkė.</a:t>
            </a:r>
          </a:p>
          <a:p>
            <a:endParaRPr lang="lt-LT" dirty="0" smtClean="0"/>
          </a:p>
          <a:p>
            <a:r>
              <a:rPr lang="lt-LT" dirty="0" smtClean="0"/>
              <a:t>Internetinės erdvės „Alkas“ redaktorius Jonas Vaiškūnas atkreipė dėmesį  į tai, kad minint folklorinio sąjūdžio 50-metį nederėtų pamiršti ir Jono Trinkūno veiklos bei indėlio. Pasak jo, Jonas Trinkūnas folklore išryškino dvasinį, arba religinį, pradą – tai esminis dalykas atskiriant folklorą nuo aranžuoto sceninio sovietmečio folkloro. Pasak J. Vaiškūno, kalbėdami apie šventumo ar dvasingumo jausmą, patiriamą akistatoje su folkloru, turime pripažinti jo religinę prigimtį. J. Vaiškūno teigimu, didžiausias žygdarbis, kurį galėtų nuveikti šiandieninis Seimas – senosios Baltų religinės bendrijos Romuvos valstybinis pripažinimas.</a:t>
            </a:r>
          </a:p>
          <a:p>
            <a:endParaRPr lang="lt-LT" dirty="0" smtClean="0"/>
          </a:p>
          <a:p>
            <a:r>
              <a:rPr lang="lt-LT" dirty="0" smtClean="0"/>
              <a:t>Konferenciją užbaigė koncertas. Jame dalyvavo 50-metį švenčiantis VU folkloro ansamblis „Ratilio“ ir nuo 1970 m. gyvuojantis Žiūrų kaimo etnografinis ansamblis, kuriame dainuoja šio kaimo aplinkoje išaugusios kelios kartos.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42</a:t>
            </a:fld>
            <a:endParaRPr lang="lt-LT"/>
          </a:p>
        </p:txBody>
      </p:sp>
    </p:spTree>
    <p:extLst>
      <p:ext uri="{BB962C8B-B14F-4D97-AF65-F5344CB8AC3E}">
        <p14:creationId xmlns:p14="http://schemas.microsoft.com/office/powerpoint/2010/main" val="205017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Sėdimas streikas</a:t>
            </a:r>
            <a:r>
              <a:rPr lang="lt-LT" baseline="0" dirty="0" smtClean="0"/>
              <a:t> Barselonoje</a:t>
            </a:r>
          </a:p>
          <a:p>
            <a:r>
              <a:rPr lang="lt-LT" baseline="0" dirty="0" smtClean="0"/>
              <a:t>Švietimo ministerijos užėmimas Vilniuje</a:t>
            </a:r>
          </a:p>
          <a:p>
            <a:r>
              <a:rPr lang="lt-LT" dirty="0" smtClean="0"/>
              <a:t>Alexander Brener, Barbara Schurz Ką daryti? 54 kultūrinio pasipriešinimo valdžiai technologijos vėlyvojo kapitalizmo epochoje</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43</a:t>
            </a:fld>
            <a:endParaRPr lang="lt-LT"/>
          </a:p>
        </p:txBody>
      </p:sp>
    </p:spTree>
    <p:extLst>
      <p:ext uri="{BB962C8B-B14F-4D97-AF65-F5344CB8AC3E}">
        <p14:creationId xmlns:p14="http://schemas.microsoft.com/office/powerpoint/2010/main" val="3178708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Pirma – žmonės privalo aktyviai parodyti</a:t>
            </a:r>
            <a:r>
              <a:rPr lang="lt-LT" baseline="0" dirty="0" smtClean="0"/>
              <a:t> savo priešiškumą tironiškai valdžiai ir atsisakyti su ja bendradarbiauti.</a:t>
            </a:r>
          </a:p>
          <a:p>
            <a:r>
              <a:rPr lang="lt-LT" baseline="0" dirty="0" smtClean="0"/>
              <a:t>Antra – kova turi būti grupinė arba masinė.</a:t>
            </a:r>
          </a:p>
          <a:p>
            <a:r>
              <a:rPr lang="lt-LT" baseline="0" dirty="0" smtClean="0"/>
              <a:t>Trečia (mano parinktas) – kantrybė ir drausmė vykdant PP</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45</a:t>
            </a:fld>
            <a:endParaRPr lang="lt-LT"/>
          </a:p>
        </p:txBody>
      </p:sp>
    </p:spTree>
    <p:extLst>
      <p:ext uri="{BB962C8B-B14F-4D97-AF65-F5344CB8AC3E}">
        <p14:creationId xmlns:p14="http://schemas.microsoft.com/office/powerpoint/2010/main" val="1555687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Galima priminti ir protestus Raseiniuose,</a:t>
            </a:r>
            <a:r>
              <a:rPr lang="lt-LT" baseline="0" dirty="0" smtClean="0"/>
              <a:t> kai milicininkai partrenkė pėstįjį</a:t>
            </a:r>
          </a:p>
          <a:p>
            <a:endParaRPr lang="lt-LT" baseline="0" dirty="0" smtClean="0"/>
          </a:p>
          <a:p>
            <a:r>
              <a:rPr lang="lt-LT" sz="1200" b="0" i="0" kern="1200" dirty="0" smtClean="0">
                <a:solidFill>
                  <a:schemeClr val="tx1"/>
                </a:solidFill>
                <a:effectLst/>
                <a:latin typeface="+mn-lt"/>
                <a:ea typeface="+mn-ea"/>
                <a:cs typeface="+mn-cs"/>
              </a:rPr>
              <a:t>Gegužės 14-oji minima kaip Pilietinio pasipriešinimo diena. 1972 m. gegužės 14 d. devyniolikmetis jaunuolis Romas Kalanta nusižudė protestuodamas prieš tarybinę-socialistinę santvarką. Kauno muzikinio teatro sodelyje jis apsipylė benzinu ir, sušukęs „Laisvę Lietuvai!“, susidegino.</a:t>
            </a:r>
          </a:p>
          <a:p>
            <a:r>
              <a:rPr lang="lt-LT" sz="1200" b="0" i="0" kern="1200" dirty="0" smtClean="0">
                <a:solidFill>
                  <a:schemeClr val="tx1"/>
                </a:solidFill>
                <a:effectLst/>
                <a:latin typeface="+mn-lt"/>
                <a:ea typeface="+mn-ea"/>
                <a:cs typeface="+mn-cs"/>
              </a:rPr>
              <a:t>Įvykis išgąsdino LKP (Lietuvos komunistų partijos) ir KGB (Valstybės saugumo komiteto) pareigūnus. Jie slapta palaidojo R. Kalantą. Sužinoję tai žmonės pasipiktino ir pradėjo rengti masines eitynes, demonstracijas. Jų metu buvo skanduojami politiniai šūkiai. Neramumai nuslopinti tik gegužės 19 d. Daugiau kaip 400 žmonių buvo suimta, tačiau R. Kalanta išliko pilietinio pasipriešinimo simboliu.</a:t>
            </a:r>
          </a:p>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46</a:t>
            </a:fld>
            <a:endParaRPr lang="lt-LT"/>
          </a:p>
        </p:txBody>
      </p:sp>
    </p:spTree>
    <p:extLst>
      <p:ext uri="{BB962C8B-B14F-4D97-AF65-F5344CB8AC3E}">
        <p14:creationId xmlns:p14="http://schemas.microsoft.com/office/powerpoint/2010/main" val="1513656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PP pasipriešinimas</a:t>
            </a:r>
            <a:r>
              <a:rPr lang="lt-LT" baseline="0" dirty="0" smtClean="0"/>
              <a:t> yra lygiavertis kovos būdas kaip ir kiti, kur būtina strategija, taktika, ginklai, drausmė, mokymas...</a:t>
            </a:r>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47</a:t>
            </a:fld>
            <a:endParaRPr lang="lt-LT"/>
          </a:p>
        </p:txBody>
      </p:sp>
    </p:spTree>
    <p:extLst>
      <p:ext uri="{BB962C8B-B14F-4D97-AF65-F5344CB8AC3E}">
        <p14:creationId xmlns:p14="http://schemas.microsoft.com/office/powerpoint/2010/main" val="3716205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48</a:t>
            </a:fld>
            <a:endParaRPr lang="lt-LT"/>
          </a:p>
        </p:txBody>
      </p:sp>
    </p:spTree>
    <p:extLst>
      <p:ext uri="{BB962C8B-B14F-4D97-AF65-F5344CB8AC3E}">
        <p14:creationId xmlns:p14="http://schemas.microsoft.com/office/powerpoint/2010/main" val="444332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52</a:t>
            </a:fld>
            <a:endParaRPr lang="lt-LT"/>
          </a:p>
        </p:txBody>
      </p:sp>
    </p:spTree>
    <p:extLst>
      <p:ext uri="{BB962C8B-B14F-4D97-AF65-F5344CB8AC3E}">
        <p14:creationId xmlns:p14="http://schemas.microsoft.com/office/powerpoint/2010/main" val="377462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53</a:t>
            </a:fld>
            <a:endParaRPr lang="lt-LT"/>
          </a:p>
        </p:txBody>
      </p:sp>
    </p:spTree>
    <p:extLst>
      <p:ext uri="{BB962C8B-B14F-4D97-AF65-F5344CB8AC3E}">
        <p14:creationId xmlns:p14="http://schemas.microsoft.com/office/powerpoint/2010/main" val="865365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54</a:t>
            </a:fld>
            <a:endParaRPr lang="lt-LT"/>
          </a:p>
        </p:txBody>
      </p:sp>
    </p:spTree>
    <p:extLst>
      <p:ext uri="{BB962C8B-B14F-4D97-AF65-F5344CB8AC3E}">
        <p14:creationId xmlns:p14="http://schemas.microsoft.com/office/powerpoint/2010/main" val="2512897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55</a:t>
            </a:fld>
            <a:endParaRPr lang="lt-LT"/>
          </a:p>
        </p:txBody>
      </p:sp>
    </p:spTree>
    <p:extLst>
      <p:ext uri="{BB962C8B-B14F-4D97-AF65-F5344CB8AC3E}">
        <p14:creationId xmlns:p14="http://schemas.microsoft.com/office/powerpoint/2010/main" val="1768064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56</a:t>
            </a:fld>
            <a:endParaRPr lang="lt-LT"/>
          </a:p>
        </p:txBody>
      </p:sp>
    </p:spTree>
    <p:extLst>
      <p:ext uri="{BB962C8B-B14F-4D97-AF65-F5344CB8AC3E}">
        <p14:creationId xmlns:p14="http://schemas.microsoft.com/office/powerpoint/2010/main" val="2662822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Tačiau</a:t>
            </a:r>
            <a:r>
              <a:rPr lang="lt-LT" baseline="0" dirty="0" smtClean="0"/>
              <a:t> PP reikia ruoštis dar taikos metu, pradedant nuo politikos ir gynybos doktrinos formavimo, ......</a:t>
            </a:r>
            <a:endParaRPr lang="lt-LT" dirty="0"/>
          </a:p>
        </p:txBody>
      </p:sp>
      <p:sp>
        <p:nvSpPr>
          <p:cNvPr id="4" name="Slide Number Placeholder 3"/>
          <p:cNvSpPr>
            <a:spLocks noGrp="1"/>
          </p:cNvSpPr>
          <p:nvPr>
            <p:ph type="sldNum" sz="quarter" idx="10"/>
          </p:nvPr>
        </p:nvSpPr>
        <p:spPr/>
        <p:txBody>
          <a:bodyPr/>
          <a:lstStyle/>
          <a:p>
            <a:fld id="{95B28D36-D3DF-4570-B1A4-1FCD383D1FCA}" type="slidenum">
              <a:rPr lang="lt-LT" smtClean="0"/>
              <a:t>57</a:t>
            </a:fld>
            <a:endParaRPr lang="lt-LT"/>
          </a:p>
        </p:txBody>
      </p:sp>
    </p:spTree>
    <p:extLst>
      <p:ext uri="{BB962C8B-B14F-4D97-AF65-F5344CB8AC3E}">
        <p14:creationId xmlns:p14="http://schemas.microsoft.com/office/powerpoint/2010/main" val="3482453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t>Klausimas auditorijai:</a:t>
            </a:r>
            <a:r>
              <a:rPr lang="lt-LT" baseline="0" dirty="0" smtClean="0"/>
              <a:t> ,,ką turėtų jausti tanko vairuotojas, matydamas nesitraukiančią minią?“, ,,o ar visada taip minia veikia smurtautojus, o kaip buvo Sausio 13-ąją, o kaip buvo Kinijoje Tianmenio aikštėje?“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smtClean="0"/>
              <a:t>Kaip ir karas, nesmurtiniai veiksmai</a:t>
            </a:r>
            <a:r>
              <a:rPr lang="lt-LT" baseline="0" dirty="0" smtClean="0"/>
              <a:t> yra kovos priemonė. Čia vyksta ir jėgų varžybos, ir ,,mūšiai“, čia neapsieisime be išmintingos strategijos ir taktikos, čia naudojami įvairūs ,,ginklai“ ir reikalaujama iš ,,kareivių“ drąsos, drausmės ir pasiaukojimo.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smtClean="0"/>
              <a:t>Nesmurtiniai veiksmai – tai būdas priešintis ko nors nedarant arba ką nors darant.</a:t>
            </a:r>
            <a:endParaRPr lang="en-GB"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1" cap="all" dirty="0" smtClean="0">
              <a:solidFill>
                <a:srgbClr val="006A44"/>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1" cap="all" dirty="0" smtClean="0">
              <a:solidFill>
                <a:srgbClr val="006A44"/>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cap="all" dirty="0" smtClean="0">
                <a:solidFill>
                  <a:srgbClr val="006A44"/>
                </a:solidFill>
                <a:effectLst>
                  <a:outerShdw blurRad="38100" dist="38100" dir="2700000" algn="tl">
                    <a:srgbClr val="000000">
                      <a:alpha val="43137"/>
                    </a:srgbClr>
                  </a:outerShdw>
                </a:effectLst>
              </a:rPr>
              <a:t>“IT ALWAYS SEEMS IMPOS</a:t>
            </a:r>
            <a:r>
              <a:rPr lang="en-US" sz="1200" b="1" cap="all" dirty="0" smtClean="0">
                <a:solidFill>
                  <a:srgbClr val="006A44"/>
                </a:solidFill>
                <a:effectLst>
                  <a:outerShdw blurRad="38100" dist="38100" dir="2700000" algn="tl">
                    <a:srgbClr val="000000">
                      <a:alpha val="43137"/>
                    </a:srgbClr>
                  </a:outerShdw>
                </a:effectLst>
              </a:rPr>
              <a:t>SIBLE</a:t>
            </a:r>
            <a:r>
              <a:rPr lang="lt-LT" sz="1200" b="1" cap="all" dirty="0" smtClean="0">
                <a:solidFill>
                  <a:srgbClr val="006A44"/>
                </a:solidFill>
                <a:effectLst>
                  <a:outerShdw blurRad="38100" dist="38100" dir="2700000" algn="tl">
                    <a:srgbClr val="000000">
                      <a:alpha val="43137"/>
                    </a:srgbClr>
                  </a:outerShdw>
                </a:effectLst>
              </a:rPr>
              <a:t> UNTIL IT‘S DONE“ (NELSON MANDELA)</a:t>
            </a:r>
            <a:endParaRPr lang="en-US" dirty="0" smtClean="0"/>
          </a:p>
          <a:p>
            <a:endParaRPr lang="lt-LT" dirty="0"/>
          </a:p>
        </p:txBody>
      </p:sp>
      <p:sp>
        <p:nvSpPr>
          <p:cNvPr id="4" name="Skaidrės numerio vietos rezervavimo ženklas 3"/>
          <p:cNvSpPr>
            <a:spLocks noGrp="1"/>
          </p:cNvSpPr>
          <p:nvPr>
            <p:ph type="sldNum" sz="quarter" idx="10"/>
          </p:nvPr>
        </p:nvSpPr>
        <p:spPr/>
        <p:txBody>
          <a:bodyPr/>
          <a:lstStyle/>
          <a:p>
            <a:fld id="{416A523E-9A59-444E-B475-436D44B5D49E}" type="slidenum">
              <a:rPr lang="lt-LT" smtClean="0"/>
              <a:t>58</a:t>
            </a:fld>
            <a:endParaRPr lang="lt-LT"/>
          </a:p>
        </p:txBody>
      </p:sp>
    </p:spTree>
    <p:extLst>
      <p:ext uri="{BB962C8B-B14F-4D97-AF65-F5344CB8AC3E}">
        <p14:creationId xmlns:p14="http://schemas.microsoft.com/office/powerpoint/2010/main" val="3558198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B28D36-D3DF-4570-B1A4-1FCD383D1FCA}" type="slidenum">
              <a:rPr lang="lt-LT" smtClean="0"/>
              <a:t>63</a:t>
            </a:fld>
            <a:endParaRPr lang="lt-LT"/>
          </a:p>
        </p:txBody>
      </p:sp>
    </p:spTree>
    <p:extLst>
      <p:ext uri="{BB962C8B-B14F-4D97-AF65-F5344CB8AC3E}">
        <p14:creationId xmlns:p14="http://schemas.microsoft.com/office/powerpoint/2010/main" val="3902131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9/21/2020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9/21/2020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67.gif"/></Relationships>
</file>

<file path=ppt/slides/_rels/slide5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50" y="2687752"/>
            <a:ext cx="7886700" cy="994172"/>
          </a:xfrm>
        </p:spPr>
        <p:txBody>
          <a:bodyPr>
            <a:noAutofit/>
          </a:bodyPr>
          <a:lstStyle/>
          <a:p>
            <a:pPr algn="ctr"/>
            <a:r>
              <a:rPr lang="lt-LT" sz="4400" dirty="0">
                <a:solidFill>
                  <a:schemeClr val="bg1"/>
                </a:solidFill>
              </a:rPr>
              <a:t>Pilietinio pasipriešinimo </a:t>
            </a:r>
            <a:br>
              <a:rPr lang="lt-LT" sz="4400" dirty="0">
                <a:solidFill>
                  <a:schemeClr val="bg1"/>
                </a:solidFill>
              </a:rPr>
            </a:br>
            <a:r>
              <a:rPr lang="lt-LT" sz="4400" dirty="0" smtClean="0">
                <a:solidFill>
                  <a:schemeClr val="bg1"/>
                </a:solidFill>
              </a:rPr>
              <a:t>metodai ir galimybės</a:t>
            </a:r>
            <a:endParaRPr lang="en-GB" sz="4400" dirty="0">
              <a:solidFill>
                <a:schemeClr val="bg1"/>
              </a:solidFill>
            </a:endParaRP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7846" y="381000"/>
            <a:ext cx="1840707" cy="182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ubtitle 2"/>
          <p:cNvSpPr txBox="1">
            <a:spLocks/>
          </p:cNvSpPr>
          <p:nvPr/>
        </p:nvSpPr>
        <p:spPr>
          <a:xfrm>
            <a:off x="3429000" y="5715000"/>
            <a:ext cx="5410200" cy="1040363"/>
          </a:xfrm>
          <a:prstGeom prst="rect">
            <a:avLst/>
          </a:prstGeom>
        </p:spPr>
        <p:txBody>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dirty="0" smtClean="0">
                <a:solidFill>
                  <a:schemeClr val="bg1"/>
                </a:solidFill>
              </a:rPr>
              <a:t>Ats. mjr. Albertas Daugirdas</a:t>
            </a:r>
          </a:p>
          <a:p>
            <a:r>
              <a:rPr lang="lt-LT" dirty="0" smtClean="0">
                <a:solidFill>
                  <a:schemeClr val="bg1"/>
                </a:solidFill>
              </a:rPr>
              <a:t>PP skyriaus patarėjas</a:t>
            </a:r>
            <a:endParaRPr lang="en-GB" dirty="0">
              <a:solidFill>
                <a:schemeClr val="bg1"/>
              </a:solidFill>
            </a:endParaRPr>
          </a:p>
        </p:txBody>
      </p:sp>
    </p:spTree>
    <p:extLst>
      <p:ext uri="{BB962C8B-B14F-4D97-AF65-F5344CB8AC3E}">
        <p14:creationId xmlns:p14="http://schemas.microsoft.com/office/powerpoint/2010/main" val="874819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Tikslas </a:t>
            </a:r>
            <a:endParaRPr lang="lt-LT" dirty="0">
              <a:solidFill>
                <a:schemeClr val="bg1"/>
              </a:solidFill>
            </a:endParaRPr>
          </a:p>
        </p:txBody>
      </p:sp>
      <p:sp>
        <p:nvSpPr>
          <p:cNvPr id="3" name="Content Placeholder 2"/>
          <p:cNvSpPr>
            <a:spLocks noGrp="1"/>
          </p:cNvSpPr>
          <p:nvPr>
            <p:ph idx="1"/>
          </p:nvPr>
        </p:nvSpPr>
        <p:spPr>
          <a:xfrm>
            <a:off x="228600" y="1600200"/>
            <a:ext cx="8686800" cy="4709160"/>
          </a:xfrm>
        </p:spPr>
        <p:txBody>
          <a:bodyPr>
            <a:normAutofit/>
          </a:bodyPr>
          <a:lstStyle/>
          <a:p>
            <a:pPr algn="ctr">
              <a:buNone/>
            </a:pPr>
            <a:r>
              <a:rPr lang="lt-LT" sz="4000" dirty="0">
                <a:solidFill>
                  <a:schemeClr val="bg1"/>
                </a:solidFill>
              </a:rPr>
              <a:t>Supažindinti su </a:t>
            </a:r>
            <a:r>
              <a:rPr lang="lt-LT" sz="4000" dirty="0" smtClean="0">
                <a:solidFill>
                  <a:schemeClr val="bg1"/>
                </a:solidFill>
              </a:rPr>
              <a:t>pilietinio </a:t>
            </a:r>
          </a:p>
          <a:p>
            <a:pPr algn="ctr">
              <a:buNone/>
            </a:pPr>
            <a:r>
              <a:rPr lang="lt-LT" sz="4000" dirty="0" smtClean="0">
                <a:solidFill>
                  <a:schemeClr val="bg1"/>
                </a:solidFill>
              </a:rPr>
              <a:t>pasipriešinimo </a:t>
            </a:r>
            <a:r>
              <a:rPr lang="lt-LT" sz="4400" b="1" dirty="0" smtClean="0">
                <a:solidFill>
                  <a:schemeClr val="bg1"/>
                </a:solidFill>
              </a:rPr>
              <a:t>samprata</a:t>
            </a:r>
            <a:r>
              <a:rPr lang="lt-LT" sz="4400" dirty="0" smtClean="0">
                <a:solidFill>
                  <a:schemeClr val="bg1"/>
                </a:solidFill>
              </a:rPr>
              <a:t> </a:t>
            </a:r>
            <a:r>
              <a:rPr lang="lt-LT" sz="4000" dirty="0" smtClean="0">
                <a:solidFill>
                  <a:schemeClr val="bg1"/>
                </a:solidFill>
              </a:rPr>
              <a:t>ir  </a:t>
            </a:r>
          </a:p>
          <a:p>
            <a:pPr algn="ctr">
              <a:buNone/>
            </a:pPr>
            <a:r>
              <a:rPr lang="lt-LT" sz="4400" b="1" dirty="0" smtClean="0">
                <a:solidFill>
                  <a:schemeClr val="bg1"/>
                </a:solidFill>
              </a:rPr>
              <a:t>galimybėmis</a:t>
            </a:r>
            <a:r>
              <a:rPr lang="lt-LT" sz="4400" dirty="0" smtClean="0">
                <a:solidFill>
                  <a:schemeClr val="bg1"/>
                </a:solidFill>
              </a:rPr>
              <a:t> </a:t>
            </a:r>
            <a:r>
              <a:rPr lang="lt-LT" sz="4000" dirty="0" smtClean="0">
                <a:solidFill>
                  <a:schemeClr val="bg1"/>
                </a:solidFill>
              </a:rPr>
              <a:t>siekiant </a:t>
            </a:r>
            <a:r>
              <a:rPr lang="lt-LT" sz="4000" dirty="0">
                <a:solidFill>
                  <a:schemeClr val="bg1"/>
                </a:solidFill>
              </a:rPr>
              <a:t>atkreipti </a:t>
            </a:r>
            <a:endParaRPr lang="lt-LT" sz="4000" dirty="0" smtClean="0">
              <a:solidFill>
                <a:schemeClr val="bg1"/>
              </a:solidFill>
            </a:endParaRPr>
          </a:p>
          <a:p>
            <a:pPr algn="ctr">
              <a:buNone/>
            </a:pPr>
            <a:r>
              <a:rPr lang="lt-LT" sz="4000" dirty="0" smtClean="0">
                <a:solidFill>
                  <a:schemeClr val="bg1"/>
                </a:solidFill>
              </a:rPr>
              <a:t>dėmesį </a:t>
            </a:r>
            <a:r>
              <a:rPr lang="lt-LT" sz="4000" dirty="0">
                <a:solidFill>
                  <a:schemeClr val="bg1"/>
                </a:solidFill>
              </a:rPr>
              <a:t>į </a:t>
            </a:r>
            <a:r>
              <a:rPr lang="lt-LT" sz="4400" b="1" dirty="0">
                <a:solidFill>
                  <a:schemeClr val="bg1"/>
                </a:solidFill>
              </a:rPr>
              <a:t>neišnaudojamą kovos būdą </a:t>
            </a:r>
            <a:endParaRPr lang="lt-LT" sz="4000" b="1" dirty="0" smtClean="0">
              <a:solidFill>
                <a:schemeClr val="bg1"/>
              </a:solidFill>
            </a:endParaRPr>
          </a:p>
          <a:p>
            <a:pPr algn="ctr">
              <a:buNone/>
            </a:pPr>
            <a:r>
              <a:rPr lang="lt-LT" sz="4000" dirty="0" smtClean="0">
                <a:solidFill>
                  <a:schemeClr val="bg1"/>
                </a:solidFill>
              </a:rPr>
              <a:t>totalinio </a:t>
            </a:r>
            <a:r>
              <a:rPr lang="lt-LT" sz="4000" dirty="0">
                <a:solidFill>
                  <a:schemeClr val="bg1"/>
                </a:solidFill>
              </a:rPr>
              <a:t>pasipriešinimo kontekste.</a:t>
            </a:r>
          </a:p>
        </p:txBody>
      </p:sp>
    </p:spTree>
    <p:extLst>
      <p:ext uri="{BB962C8B-B14F-4D97-AF65-F5344CB8AC3E}">
        <p14:creationId xmlns:p14="http://schemas.microsoft.com/office/powerpoint/2010/main" val="784691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Konvencinis karas </a:t>
            </a:r>
            <a:endParaRPr lang="en-GB" dirty="0">
              <a:solidFill>
                <a:schemeClr val="bg1"/>
              </a:solidFill>
            </a:endParaRPr>
          </a:p>
        </p:txBody>
      </p:sp>
      <p:pic>
        <p:nvPicPr>
          <p:cNvPr id="4" name="Picture 2" descr="Image result for military opera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8071" y="1398588"/>
            <a:ext cx="7827858"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758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Branduolinis karas</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878397" y="1600200"/>
            <a:ext cx="7387205" cy="4708525"/>
          </a:xfrm>
          <a:prstGeom prst="rect">
            <a:avLst/>
          </a:prstGeom>
        </p:spPr>
      </p:pic>
    </p:spTree>
    <p:extLst>
      <p:ext uri="{BB962C8B-B14F-4D97-AF65-F5344CB8AC3E}">
        <p14:creationId xmlns:p14="http://schemas.microsoft.com/office/powerpoint/2010/main" val="1749518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Partizaninis karas</a:t>
            </a:r>
            <a:endParaRPr lang="en-GB" dirty="0">
              <a:solidFill>
                <a:schemeClr val="bg1"/>
              </a:solidFill>
            </a:endParaRPr>
          </a:p>
        </p:txBody>
      </p:sp>
      <p:pic>
        <p:nvPicPr>
          <p:cNvPr id="4" name="Picture 10" descr="Image result for partizana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3856" y="1600200"/>
            <a:ext cx="725628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612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Hibridinis karas</a:t>
            </a:r>
            <a:endParaRPr lang="en-GB"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457200" y="1640669"/>
            <a:ext cx="8229600" cy="4627586"/>
          </a:xfrm>
          <a:prstGeom prst="rect">
            <a:avLst/>
          </a:prstGeom>
        </p:spPr>
      </p:pic>
    </p:spTree>
    <p:extLst>
      <p:ext uri="{BB962C8B-B14F-4D97-AF65-F5344CB8AC3E}">
        <p14:creationId xmlns:p14="http://schemas.microsoft.com/office/powerpoint/2010/main" val="2494045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Kibernetinis karas</a:t>
            </a:r>
            <a:endParaRPr lang="en-GB" dirty="0">
              <a:solidFill>
                <a:schemeClr val="bg1"/>
              </a:solidFill>
            </a:endParaRPr>
          </a:p>
        </p:txBody>
      </p:sp>
      <p:pic>
        <p:nvPicPr>
          <p:cNvPr id="4" name="Picture 12" descr="Image result for cybernetic warf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6416" y="1600200"/>
            <a:ext cx="727116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88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Ekonominis karas</a:t>
            </a:r>
            <a:endParaRPr lang="en-GB" dirty="0">
              <a:solidFill>
                <a:schemeClr val="bg1"/>
              </a:solidFill>
            </a:endParaRPr>
          </a:p>
        </p:txBody>
      </p:sp>
      <p:pic>
        <p:nvPicPr>
          <p:cNvPr id="4" name="Picture 14" descr="Image result for economic warf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242" y="1828800"/>
            <a:ext cx="825246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915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ilitary operation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3072328" cy="213526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nuclear war oper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4"/>
          <a:stretch>
            <a:fillRect/>
          </a:stretch>
        </p:blipFill>
        <p:spPr>
          <a:xfrm>
            <a:off x="5791200" y="-1770"/>
            <a:ext cx="3352800" cy="2137038"/>
          </a:xfrm>
          <a:prstGeom prst="rect">
            <a:avLst/>
          </a:prstGeom>
        </p:spPr>
      </p:pic>
      <p:pic>
        <p:nvPicPr>
          <p:cNvPr id="1034" name="Picture 10" descr="Image result for partizana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5729" y="4656714"/>
            <a:ext cx="3392391" cy="22012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9883" y="2241898"/>
            <a:ext cx="3876317" cy="2179692"/>
          </a:xfrm>
          <a:prstGeom prst="rect">
            <a:avLst/>
          </a:prstGeom>
        </p:spPr>
      </p:pic>
      <p:pic>
        <p:nvPicPr>
          <p:cNvPr id="1036" name="Picture 12" descr="Image result for cybernetic warfa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5017" y="2214065"/>
            <a:ext cx="3408983" cy="2207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conomic warfa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64" y="4651314"/>
            <a:ext cx="4228898" cy="222573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dw.com/image/0,,18974000_303,0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4646" y="2135267"/>
            <a:ext cx="5103193" cy="2872369"/>
          </a:xfrm>
          <a:prstGeom prst="rect">
            <a:avLst/>
          </a:prstGeom>
          <a:noFill/>
          <a:extLst>
            <a:ext uri="{909E8E84-426E-40DD-AFC4-6F175D3DCCD1}">
              <a14:hiddenFill xmlns:a14="http://schemas.microsoft.com/office/drawing/2010/main">
                <a:solidFill>
                  <a:srgbClr val="FFFFFF"/>
                </a:solidFill>
              </a14:hiddenFill>
            </a:ext>
          </a:extLst>
        </p:spPr>
      </p:pic>
      <p:sp>
        <p:nvSpPr>
          <p:cNvPr id="9" name="Up Arrow 8"/>
          <p:cNvSpPr/>
          <p:nvPr/>
        </p:nvSpPr>
        <p:spPr>
          <a:xfrm rot="8185852">
            <a:off x="5999567" y="4518432"/>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rot="16200000">
            <a:off x="1828722" y="314538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Up Arrow 15"/>
          <p:cNvSpPr/>
          <p:nvPr/>
        </p:nvSpPr>
        <p:spPr>
          <a:xfrm rot="13223117">
            <a:off x="2361113" y="4436728"/>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rot="19205370">
            <a:off x="2328459" y="152297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rot="2735806">
            <a:off x="5492701" y="1607299"/>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Up Arrow 18"/>
          <p:cNvSpPr/>
          <p:nvPr/>
        </p:nvSpPr>
        <p:spPr>
          <a:xfrm rot="5400000">
            <a:off x="6795372" y="314538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2046663" y="228600"/>
            <a:ext cx="4669869" cy="1323439"/>
          </a:xfrm>
          <a:prstGeom prst="rect">
            <a:avLst/>
          </a:prstGeom>
          <a:solidFill>
            <a:schemeClr val="tx1"/>
          </a:solidFill>
        </p:spPr>
        <p:txBody>
          <a:bodyPr wrap="none" rtlCol="0">
            <a:spAutoFit/>
          </a:bodyPr>
          <a:lstStyle/>
          <a:p>
            <a:pPr algn="ctr"/>
            <a:r>
              <a:rPr lang="en-GB" sz="4000" dirty="0" smtClean="0">
                <a:solidFill>
                  <a:schemeClr val="bg1"/>
                </a:solidFill>
              </a:rPr>
              <a:t>PILIETINIS </a:t>
            </a:r>
          </a:p>
          <a:p>
            <a:pPr algn="ctr"/>
            <a:r>
              <a:rPr lang="en-GB" sz="4000" dirty="0" smtClean="0">
                <a:solidFill>
                  <a:schemeClr val="bg1"/>
                </a:solidFill>
              </a:rPr>
              <a:t>PASIPRIE</a:t>
            </a:r>
            <a:r>
              <a:rPr lang="lt-LT" sz="4000" dirty="0" smtClean="0">
                <a:solidFill>
                  <a:schemeClr val="bg1"/>
                </a:solidFill>
              </a:rPr>
              <a:t>ŠINIMAS</a:t>
            </a:r>
            <a:endParaRPr lang="en-GB" sz="4000" dirty="0">
              <a:solidFill>
                <a:schemeClr val="bg1"/>
              </a:solidFill>
            </a:endParaRPr>
          </a:p>
        </p:txBody>
      </p:sp>
      <p:pic>
        <p:nvPicPr>
          <p:cNvPr id="20" name="Picture 6" descr="Image result for pelė ir drambly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652" y="1521027"/>
            <a:ext cx="3733799" cy="53268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Related imag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2842" y="1787163"/>
            <a:ext cx="4287380" cy="4215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09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8" grpId="0" animBg="1"/>
      <p:bldP spid="19"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Turinys </a:t>
            </a:r>
            <a:endParaRPr lang="en-GB" b="1" dirty="0">
              <a:solidFill>
                <a:schemeClr val="bg1"/>
              </a:solidFill>
            </a:endParaRPr>
          </a:p>
        </p:txBody>
      </p:sp>
      <p:sp>
        <p:nvSpPr>
          <p:cNvPr id="3" name="Content Placeholder 2"/>
          <p:cNvSpPr>
            <a:spLocks noGrp="1"/>
          </p:cNvSpPr>
          <p:nvPr>
            <p:ph idx="1"/>
          </p:nvPr>
        </p:nvSpPr>
        <p:spPr>
          <a:xfrm>
            <a:off x="0" y="1905000"/>
            <a:ext cx="9144000" cy="4709160"/>
          </a:xfrm>
        </p:spPr>
        <p:txBody>
          <a:bodyPr>
            <a:normAutofit/>
          </a:bodyPr>
          <a:lstStyle/>
          <a:p>
            <a:r>
              <a:rPr lang="lt-LT" sz="3000" dirty="0" smtClean="0">
                <a:solidFill>
                  <a:schemeClr val="bg1"/>
                </a:solidFill>
              </a:rPr>
              <a:t>PP/ nesmurtinės </a:t>
            </a:r>
            <a:r>
              <a:rPr lang="lt-LT" sz="3000" dirty="0">
                <a:solidFill>
                  <a:schemeClr val="bg1"/>
                </a:solidFill>
              </a:rPr>
              <a:t>kovos/pilietinės gynybos tikslai/priežastys</a:t>
            </a:r>
          </a:p>
          <a:p>
            <a:r>
              <a:rPr lang="lt-LT" sz="3000" dirty="0" smtClean="0">
                <a:solidFill>
                  <a:srgbClr val="00B0F0"/>
                </a:solidFill>
              </a:rPr>
              <a:t>PP strategijos</a:t>
            </a:r>
          </a:p>
          <a:p>
            <a:r>
              <a:rPr lang="lt-LT" sz="3000" dirty="0" smtClean="0">
                <a:solidFill>
                  <a:srgbClr val="00B0F0"/>
                </a:solidFill>
              </a:rPr>
              <a:t>PP taikiniai</a:t>
            </a:r>
          </a:p>
          <a:p>
            <a:r>
              <a:rPr lang="lt-LT" sz="3000" dirty="0" smtClean="0">
                <a:solidFill>
                  <a:srgbClr val="00B0F0"/>
                </a:solidFill>
              </a:rPr>
              <a:t>PP taktika</a:t>
            </a:r>
          </a:p>
          <a:p>
            <a:r>
              <a:rPr lang="lt-LT" sz="3000" dirty="0" smtClean="0">
                <a:solidFill>
                  <a:srgbClr val="00B0F0"/>
                </a:solidFill>
              </a:rPr>
              <a:t>PP ginklų rūšys ir ,,šaudmenys“ jiems</a:t>
            </a:r>
          </a:p>
          <a:p>
            <a:r>
              <a:rPr lang="lt-LT" sz="3000" dirty="0" smtClean="0">
                <a:solidFill>
                  <a:schemeClr val="bg1"/>
                </a:solidFill>
              </a:rPr>
              <a:t>PP potencialas</a:t>
            </a:r>
          </a:p>
          <a:p>
            <a:r>
              <a:rPr lang="lt-LT" sz="3000" dirty="0" smtClean="0">
                <a:solidFill>
                  <a:schemeClr val="bg1"/>
                </a:solidFill>
              </a:rPr>
              <a:t>Apibendrinimas </a:t>
            </a:r>
            <a:endParaRPr lang="en-GB" sz="3000" dirty="0">
              <a:solidFill>
                <a:schemeClr val="bg1"/>
              </a:solidFill>
            </a:endParaRPr>
          </a:p>
        </p:txBody>
      </p:sp>
      <p:pic>
        <p:nvPicPr>
          <p:cNvPr id="4" name="Picture 2" descr="Image result for gene shar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624876"/>
            <a:ext cx="2641855" cy="17597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094802" y="3273915"/>
            <a:ext cx="2056973" cy="461665"/>
          </a:xfrm>
          <a:prstGeom prst="rect">
            <a:avLst/>
          </a:prstGeom>
          <a:solidFill>
            <a:schemeClr val="tx1"/>
          </a:solidFill>
        </p:spPr>
        <p:txBody>
          <a:bodyPr wrap="none" rtlCol="0">
            <a:spAutoFit/>
          </a:bodyPr>
          <a:lstStyle/>
          <a:p>
            <a:r>
              <a:rPr lang="lt-LT" sz="2400" dirty="0" smtClean="0">
                <a:solidFill>
                  <a:schemeClr val="bg1"/>
                </a:solidFill>
              </a:rPr>
              <a:t>Gene Sharpas</a:t>
            </a:r>
            <a:endParaRPr lang="en-GB" sz="2400" dirty="0">
              <a:solidFill>
                <a:schemeClr val="bg1"/>
              </a:solidFill>
            </a:endParaRPr>
          </a:p>
        </p:txBody>
      </p:sp>
    </p:spTree>
    <p:extLst>
      <p:ext uri="{BB962C8B-B14F-4D97-AF65-F5344CB8AC3E}">
        <p14:creationId xmlns:p14="http://schemas.microsoft.com/office/powerpoint/2010/main" val="154371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33600"/>
            <a:ext cx="8229600" cy="1143000"/>
          </a:xfrm>
        </p:spPr>
        <p:txBody>
          <a:bodyPr>
            <a:noAutofit/>
          </a:bodyPr>
          <a:lstStyle/>
          <a:p>
            <a:r>
              <a:rPr lang="lt-LT" sz="4400" dirty="0" smtClean="0">
                <a:solidFill>
                  <a:schemeClr val="bg1"/>
                </a:solidFill>
              </a:rPr>
              <a:t>Pilietinio pasipriešinimo tikslai/priežastys	</a:t>
            </a:r>
            <a:endParaRPr lang="en-GB" sz="4400" dirty="0">
              <a:solidFill>
                <a:schemeClr val="bg1"/>
              </a:solidFill>
            </a:endParaRPr>
          </a:p>
        </p:txBody>
      </p:sp>
      <p:sp>
        <p:nvSpPr>
          <p:cNvPr id="4" name="Flowchart: Extract 3"/>
          <p:cNvSpPr/>
          <p:nvPr/>
        </p:nvSpPr>
        <p:spPr>
          <a:xfrm>
            <a:off x="3429000" y="3886200"/>
            <a:ext cx="2133600" cy="1676400"/>
          </a:xfrm>
          <a:prstGeom prst="flowChartExtra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6000" dirty="0" smtClean="0"/>
              <a:t>3</a:t>
            </a:r>
            <a:endParaRPr lang="en-GB" sz="6000" dirty="0"/>
          </a:p>
        </p:txBody>
      </p:sp>
    </p:spTree>
    <p:extLst>
      <p:ext uri="{BB962C8B-B14F-4D97-AF65-F5344CB8AC3E}">
        <p14:creationId xmlns:p14="http://schemas.microsoft.com/office/powerpoint/2010/main" val="402707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sausio 13 nuotrauk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990600" y="2035557"/>
            <a:ext cx="7246840" cy="4822443"/>
          </a:xfrm>
          <a:prstGeom prst="rect">
            <a:avLst/>
          </a:prstGeom>
        </p:spPr>
      </p:pic>
      <p:sp>
        <p:nvSpPr>
          <p:cNvPr id="6" name="Title 5"/>
          <p:cNvSpPr>
            <a:spLocks noGrp="1"/>
          </p:cNvSpPr>
          <p:nvPr>
            <p:ph type="title"/>
          </p:nvPr>
        </p:nvSpPr>
        <p:spPr>
          <a:xfrm>
            <a:off x="155575" y="533400"/>
            <a:ext cx="8686800" cy="1143000"/>
          </a:xfrm>
        </p:spPr>
        <p:txBody>
          <a:bodyPr>
            <a:normAutofit fontScale="90000"/>
          </a:bodyPr>
          <a:lstStyle/>
          <a:p>
            <a:pPr marL="742950" indent="-742950">
              <a:buFont typeface="+mj-lt"/>
              <a:buAutoNum type="arabicPeriod"/>
            </a:pPr>
            <a:r>
              <a:rPr lang="lt-LT" sz="4400" dirty="0">
                <a:solidFill>
                  <a:schemeClr val="bg1"/>
                </a:solidFill>
              </a:rPr>
              <a:t>Sulaikyti ir įveikti svetimus karinius užpuolėjus, okupantus</a:t>
            </a:r>
            <a:endParaRPr lang="en-GB" dirty="0">
              <a:solidFill>
                <a:schemeClr val="bg1"/>
              </a:solidFill>
            </a:endParaRPr>
          </a:p>
        </p:txBody>
      </p:sp>
    </p:spTree>
    <p:extLst>
      <p:ext uri="{BB962C8B-B14F-4D97-AF65-F5344CB8AC3E}">
        <p14:creationId xmlns:p14="http://schemas.microsoft.com/office/powerpoint/2010/main" val="2240191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rosovietinÄ organizacija jedinst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69" y="1905000"/>
            <a:ext cx="7178261"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199" y="381000"/>
            <a:ext cx="8229600" cy="1143000"/>
          </a:xfrm>
        </p:spPr>
        <p:txBody>
          <a:bodyPr>
            <a:normAutofit fontScale="90000"/>
          </a:bodyPr>
          <a:lstStyle/>
          <a:p>
            <a:r>
              <a:rPr lang="en-GB" sz="4400" dirty="0" smtClean="0">
                <a:solidFill>
                  <a:schemeClr val="bg1"/>
                </a:solidFill>
              </a:rPr>
              <a:t>2. </a:t>
            </a:r>
            <a:r>
              <a:rPr lang="lt-LT" sz="4400" dirty="0" smtClean="0">
                <a:solidFill>
                  <a:schemeClr val="bg1"/>
                </a:solidFill>
              </a:rPr>
              <a:t>Sulaikyti </a:t>
            </a:r>
            <a:r>
              <a:rPr lang="lt-LT" sz="4400" dirty="0">
                <a:solidFill>
                  <a:schemeClr val="bg1"/>
                </a:solidFill>
              </a:rPr>
              <a:t>ir įveikti vidaus valdžios užgrobėjus</a:t>
            </a:r>
            <a:endParaRPr lang="en-GB" dirty="0">
              <a:solidFill>
                <a:schemeClr val="bg1"/>
              </a:solidFill>
            </a:endParaRPr>
          </a:p>
        </p:txBody>
      </p:sp>
    </p:spTree>
    <p:extLst>
      <p:ext uri="{BB962C8B-B14F-4D97-AF65-F5344CB8AC3E}">
        <p14:creationId xmlns:p14="http://schemas.microsoft.com/office/powerpoint/2010/main" val="1128102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normAutofit fontScale="90000"/>
          </a:bodyPr>
          <a:lstStyle/>
          <a:p>
            <a:r>
              <a:rPr lang="en-GB" sz="4400" u="sng" dirty="0" smtClean="0">
                <a:solidFill>
                  <a:schemeClr val="bg1"/>
                </a:solidFill>
              </a:rPr>
              <a:t>3. </a:t>
            </a:r>
            <a:r>
              <a:rPr lang="lt-LT" sz="4400" u="sng" dirty="0" smtClean="0">
                <a:solidFill>
                  <a:schemeClr val="bg1"/>
                </a:solidFill>
              </a:rPr>
              <a:t>Užkardyti </a:t>
            </a:r>
            <a:r>
              <a:rPr lang="lt-LT" sz="4400" u="sng" dirty="0">
                <a:solidFill>
                  <a:schemeClr val="bg1"/>
                </a:solidFill>
              </a:rPr>
              <a:t>valstybės saugumui kylančias grėsmes taikos metu</a:t>
            </a:r>
            <a:endParaRPr lang="en-GB" dirty="0">
              <a:solidFill>
                <a:schemeClr val="bg1"/>
              </a:solidFill>
            </a:endParaRPr>
          </a:p>
        </p:txBody>
      </p:sp>
      <p:pic>
        <p:nvPicPr>
          <p:cNvPr id="2054" name="Picture 6" descr="https://klaipeda.diena.lt/sites/default/files/styles/940x000/public/Vilniausdiena/Vartotoju%20zona/rutaa/es_2015-02-15_162537_1_0.jpg?itok=SV0OT5_l"/>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2170922"/>
            <a:ext cx="6249437" cy="468707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8250" y="4122561"/>
            <a:ext cx="4114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68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6343650" cy="3571875"/>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p:cNvPicPr>
            <a:picLocks noGrp="1" noChangeAspect="1"/>
          </p:cNvPicPr>
          <p:nvPr>
            <p:ph idx="4294967295"/>
          </p:nvPr>
        </p:nvPicPr>
        <p:blipFill>
          <a:blip r:embed="rId3"/>
          <a:stretch>
            <a:fillRect/>
          </a:stretch>
        </p:blipFill>
        <p:spPr>
          <a:xfrm>
            <a:off x="3505200" y="3098800"/>
            <a:ext cx="5638800" cy="3759200"/>
          </a:xfrm>
          <a:prstGeom prst="rect">
            <a:avLst/>
          </a:prstGeom>
        </p:spPr>
      </p:pic>
    </p:spTree>
    <p:extLst>
      <p:ext uri="{BB962C8B-B14F-4D97-AF65-F5344CB8AC3E}">
        <p14:creationId xmlns:p14="http://schemas.microsoft.com/office/powerpoint/2010/main" val="1135467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229600" cy="1143000"/>
          </a:xfrm>
        </p:spPr>
        <p:txBody>
          <a:bodyPr/>
          <a:lstStyle/>
          <a:p>
            <a:r>
              <a:rPr lang="lt-LT" dirty="0" smtClean="0">
                <a:solidFill>
                  <a:schemeClr val="bg1"/>
                </a:solidFill>
              </a:rPr>
              <a:t>Pavyzdžiai </a:t>
            </a:r>
            <a:endParaRPr lang="en-GB" dirty="0">
              <a:solidFill>
                <a:schemeClr val="bg1"/>
              </a:solidFill>
            </a:endParaRPr>
          </a:p>
        </p:txBody>
      </p:sp>
    </p:spTree>
    <p:extLst>
      <p:ext uri="{BB962C8B-B14F-4D97-AF65-F5344CB8AC3E}">
        <p14:creationId xmlns:p14="http://schemas.microsoft.com/office/powerpoint/2010/main" val="3662704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Čekoslovakija</a:t>
            </a:r>
            <a:br>
              <a:rPr lang="lt-LT" dirty="0" smtClean="0">
                <a:solidFill>
                  <a:schemeClr val="bg1"/>
                </a:solidFill>
              </a:rPr>
            </a:br>
            <a:r>
              <a:rPr lang="lt-LT" dirty="0" smtClean="0">
                <a:solidFill>
                  <a:schemeClr val="bg1"/>
                </a:solidFill>
              </a:rPr>
              <a:t>1968-1969</a:t>
            </a:r>
            <a:endParaRPr lang="en-GB" dirty="0">
              <a:solidFill>
                <a:schemeClr val="bg1"/>
              </a:solidFill>
            </a:endParaRPr>
          </a:p>
        </p:txBody>
      </p:sp>
      <p:pic>
        <p:nvPicPr>
          <p:cNvPr id="2050"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6408825" cy="4708525"/>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Process 4"/>
          <p:cNvSpPr/>
          <p:nvPr/>
        </p:nvSpPr>
        <p:spPr>
          <a:xfrm rot="19652436">
            <a:off x="1981200" y="3505200"/>
            <a:ext cx="5486400" cy="993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IŠORĖS AGRESIJA</a:t>
            </a:r>
            <a:endParaRPr lang="en-GB" sz="3600" dirty="0"/>
          </a:p>
        </p:txBody>
      </p:sp>
    </p:spTree>
    <p:extLst>
      <p:ext uri="{BB962C8B-B14F-4D97-AF65-F5344CB8AC3E}">
        <p14:creationId xmlns:p14="http://schemas.microsoft.com/office/powerpoint/2010/main" val="207885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Prancūzija/Alžyras</a:t>
            </a:r>
            <a:br>
              <a:rPr lang="lt-LT" dirty="0" smtClean="0">
                <a:solidFill>
                  <a:schemeClr val="bg1"/>
                </a:solidFill>
              </a:rPr>
            </a:br>
            <a:r>
              <a:rPr lang="lt-LT" dirty="0" smtClean="0">
                <a:solidFill>
                  <a:schemeClr val="bg1"/>
                </a:solidFill>
              </a:rPr>
              <a:t>1961 m.</a:t>
            </a:r>
            <a:endParaRPr lang="en-GB" dirty="0">
              <a:solidFill>
                <a:schemeClr val="bg1"/>
              </a:solidFill>
            </a:endParaRPr>
          </a:p>
        </p:txBody>
      </p:sp>
      <p:pic>
        <p:nvPicPr>
          <p:cNvPr id="1026"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7080226" cy="4708525"/>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Process 3"/>
          <p:cNvSpPr/>
          <p:nvPr/>
        </p:nvSpPr>
        <p:spPr>
          <a:xfrm rot="19652436">
            <a:off x="1981200" y="3505200"/>
            <a:ext cx="5486400" cy="993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VIDAUS PERVERSMAS</a:t>
            </a:r>
            <a:endParaRPr lang="en-GB" sz="3600" dirty="0"/>
          </a:p>
        </p:txBody>
      </p:sp>
    </p:spTree>
    <p:extLst>
      <p:ext uri="{BB962C8B-B14F-4D97-AF65-F5344CB8AC3E}">
        <p14:creationId xmlns:p14="http://schemas.microsoft.com/office/powerpoint/2010/main" val="311388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iketas prie Prezidentūros_11"/>
          <p:cNvPicPr>
            <a:picLocks noChangeAspect="1" noChangeArrowheads="1"/>
          </p:cNvPicPr>
          <p:nvPr/>
        </p:nvPicPr>
        <p:blipFill rotWithShape="1">
          <a:blip r:embed="rId3">
            <a:extLst>
              <a:ext uri="{28A0092B-C50C-407E-A947-70E740481C1C}">
                <a14:useLocalDpi xmlns:a14="http://schemas.microsoft.com/office/drawing/2010/main" val="0"/>
              </a:ext>
            </a:extLst>
          </a:blip>
          <a:srcRect l="29053" t="23273" r="29128" b="22909"/>
          <a:stretch/>
        </p:blipFill>
        <p:spPr bwMode="auto">
          <a:xfrm>
            <a:off x="914400" y="735495"/>
            <a:ext cx="4038600" cy="324843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iketas prie Prezidentūros_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3192272"/>
            <a:ext cx="3048000" cy="366572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Koncertas Rotušės aikštėj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201636"/>
            <a:ext cx="4038600" cy="2656364"/>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vytautas grigaraviči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4099" y="735495"/>
            <a:ext cx="1816039" cy="2445599"/>
          </a:xfrm>
          <a:prstGeom prst="rect">
            <a:avLst/>
          </a:prstGeom>
          <a:noFill/>
          <a:extLst>
            <a:ext uri="{909E8E84-426E-40DD-AFC4-6F175D3DCCD1}">
              <a14:hiddenFill xmlns:a14="http://schemas.microsoft.com/office/drawing/2010/main">
                <a:solidFill>
                  <a:srgbClr val="FFFFFF"/>
                </a:solidFill>
              </a14:hiddenFill>
            </a:ext>
          </a:extLst>
        </p:spPr>
      </p:pic>
      <p:sp>
        <p:nvSpPr>
          <p:cNvPr id="6" name="Flowchart: Process 5"/>
          <p:cNvSpPr/>
          <p:nvPr/>
        </p:nvSpPr>
        <p:spPr>
          <a:xfrm rot="19652436">
            <a:off x="1462234" y="2699478"/>
            <a:ext cx="5743402" cy="168185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GRĖSMĖ SAUGUMUI TAIKOS METU</a:t>
            </a:r>
            <a:endParaRPr lang="en-GB" sz="3600" dirty="0"/>
          </a:p>
        </p:txBody>
      </p:sp>
      <p:sp>
        <p:nvSpPr>
          <p:cNvPr id="4" name="Title 3"/>
          <p:cNvSpPr>
            <a:spLocks noGrp="1"/>
          </p:cNvSpPr>
          <p:nvPr>
            <p:ph type="title"/>
          </p:nvPr>
        </p:nvSpPr>
        <p:spPr>
          <a:xfrm>
            <a:off x="457200" y="-76200"/>
            <a:ext cx="8229600" cy="811695"/>
          </a:xfrm>
        </p:spPr>
        <p:txBody>
          <a:bodyPr>
            <a:normAutofit/>
          </a:bodyPr>
          <a:lstStyle/>
          <a:p>
            <a:r>
              <a:rPr lang="lt-LT" dirty="0" smtClean="0">
                <a:solidFill>
                  <a:schemeClr val="bg1"/>
                </a:solidFill>
              </a:rPr>
              <a:t>Lietuva, Vilnius, 2003 m.</a:t>
            </a:r>
            <a:endParaRPr lang="en-GB" dirty="0">
              <a:solidFill>
                <a:schemeClr val="bg1"/>
              </a:solidFill>
            </a:endParaRPr>
          </a:p>
        </p:txBody>
      </p:sp>
    </p:spTree>
    <p:extLst>
      <p:ext uri="{BB962C8B-B14F-4D97-AF65-F5344CB8AC3E}">
        <p14:creationId xmlns:p14="http://schemas.microsoft.com/office/powerpoint/2010/main" val="101406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Pirmas apibendrinimas</a:t>
            </a:r>
            <a:endParaRPr lang="en-GB" dirty="0">
              <a:solidFill>
                <a:schemeClr val="bg1"/>
              </a:solidFill>
            </a:endParaRPr>
          </a:p>
        </p:txBody>
      </p:sp>
      <p:sp>
        <p:nvSpPr>
          <p:cNvPr id="3" name="Content Placeholder 2"/>
          <p:cNvSpPr>
            <a:spLocks noGrp="1"/>
          </p:cNvSpPr>
          <p:nvPr>
            <p:ph idx="1"/>
          </p:nvPr>
        </p:nvSpPr>
        <p:spPr>
          <a:noFill/>
        </p:spPr>
        <p:txBody>
          <a:bodyPr>
            <a:normAutofit/>
          </a:bodyPr>
          <a:lstStyle/>
          <a:p>
            <a:pPr>
              <a:buFont typeface="Arial" panose="020B0604020202020204" pitchFamily="34" charset="0"/>
              <a:buChar char="•"/>
            </a:pPr>
            <a:r>
              <a:rPr lang="lt-LT" sz="3600" dirty="0" smtClean="0">
                <a:solidFill>
                  <a:schemeClr val="bg1"/>
                </a:solidFill>
              </a:rPr>
              <a:t>PP turi būti aktyvuotas itin greitai</a:t>
            </a:r>
          </a:p>
          <a:p>
            <a:pPr>
              <a:buFont typeface="Arial" panose="020B0604020202020204" pitchFamily="34" charset="0"/>
              <a:buChar char="•"/>
            </a:pPr>
            <a:r>
              <a:rPr lang="lt-LT" sz="3600" dirty="0" smtClean="0">
                <a:solidFill>
                  <a:schemeClr val="bg1"/>
                </a:solidFill>
              </a:rPr>
              <a:t>Lyderiai</a:t>
            </a:r>
          </a:p>
          <a:p>
            <a:pPr>
              <a:buFont typeface="Arial" panose="020B0604020202020204" pitchFamily="34" charset="0"/>
              <a:buChar char="•"/>
            </a:pPr>
            <a:r>
              <a:rPr lang="lt-LT" sz="3600" dirty="0" smtClean="0">
                <a:solidFill>
                  <a:schemeClr val="bg1"/>
                </a:solidFill>
              </a:rPr>
              <a:t>Masiškumas </a:t>
            </a:r>
          </a:p>
          <a:p>
            <a:pPr>
              <a:buFont typeface="Arial" panose="020B0604020202020204" pitchFamily="34" charset="0"/>
              <a:buChar char="•"/>
            </a:pPr>
            <a:r>
              <a:rPr lang="lt-LT" sz="3600" dirty="0" smtClean="0">
                <a:solidFill>
                  <a:schemeClr val="bg1"/>
                </a:solidFill>
              </a:rPr>
              <a:t>Svarbu išankstinis pasirengimas</a:t>
            </a:r>
          </a:p>
          <a:p>
            <a:pPr>
              <a:buFont typeface="Arial" panose="020B0604020202020204" pitchFamily="34" charset="0"/>
              <a:buChar char="•"/>
            </a:pPr>
            <a:endParaRPr lang="en-GB" sz="3600" dirty="0">
              <a:solidFill>
                <a:schemeClr val="bg1"/>
              </a:solidFill>
            </a:endParaRPr>
          </a:p>
        </p:txBody>
      </p:sp>
      <p:pic>
        <p:nvPicPr>
          <p:cNvPr id="4" name="Picture 2" descr="Image result for lt72.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4297" y="4419600"/>
            <a:ext cx="2215405" cy="221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02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ilitary operation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3059208" cy="21261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nuclear war oper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4"/>
          <a:stretch>
            <a:fillRect/>
          </a:stretch>
        </p:blipFill>
        <p:spPr>
          <a:xfrm>
            <a:off x="2895600" y="0"/>
            <a:ext cx="3352800" cy="2137038"/>
          </a:xfrm>
          <a:prstGeom prst="rect">
            <a:avLst/>
          </a:prstGeom>
        </p:spPr>
      </p:pic>
      <p:pic>
        <p:nvPicPr>
          <p:cNvPr id="1034" name="Picture 10" descr="Image result for partizana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50621" y="0"/>
            <a:ext cx="3293379" cy="21370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0" y="2155592"/>
            <a:ext cx="4625975" cy="2601233"/>
          </a:xfrm>
          <a:prstGeom prst="rect">
            <a:avLst/>
          </a:prstGeom>
        </p:spPr>
      </p:pic>
      <p:pic>
        <p:nvPicPr>
          <p:cNvPr id="1036" name="Picture 12" descr="Image result for cybernetic warfa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0327" y="2155592"/>
            <a:ext cx="3833673" cy="248253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conomic warfa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4677078"/>
            <a:ext cx="4179947" cy="21999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dw.com/image/0,,18974000_303,0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69266" y="4677078"/>
            <a:ext cx="3874734" cy="2180922"/>
          </a:xfrm>
          <a:prstGeom prst="rect">
            <a:avLst/>
          </a:prstGeom>
          <a:noFill/>
          <a:extLst>
            <a:ext uri="{909E8E84-426E-40DD-AFC4-6F175D3DCCD1}">
              <a14:hiddenFill xmlns:a14="http://schemas.microsoft.com/office/drawing/2010/main">
                <a:solidFill>
                  <a:srgbClr val="FFFFFF"/>
                </a:solidFill>
              </a14:hiddenFill>
            </a:ext>
          </a:extLst>
        </p:spPr>
      </p:pic>
      <p:sp>
        <p:nvSpPr>
          <p:cNvPr id="2" name="Quad Arrow Callout 1"/>
          <p:cNvSpPr/>
          <p:nvPr/>
        </p:nvSpPr>
        <p:spPr>
          <a:xfrm>
            <a:off x="2362200" y="1828800"/>
            <a:ext cx="4263101" cy="4191000"/>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dirty="0" smtClean="0"/>
              <a:t>Kas bendra tarp šių kovos būdų ir kas skiriasi?</a:t>
            </a:r>
            <a:endParaRPr lang="en-GB" sz="2800" dirty="0"/>
          </a:p>
        </p:txBody>
      </p:sp>
    </p:spTree>
    <p:extLst>
      <p:ext uri="{BB962C8B-B14F-4D97-AF65-F5344CB8AC3E}">
        <p14:creationId xmlns:p14="http://schemas.microsoft.com/office/powerpoint/2010/main" val="5343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16158" y="3331039"/>
            <a:ext cx="2408032" cy="646331"/>
          </a:xfrm>
          <a:prstGeom prst="rect">
            <a:avLst/>
          </a:prstGeom>
          <a:solidFill>
            <a:srgbClr val="FFC000"/>
          </a:solidFill>
        </p:spPr>
        <p:txBody>
          <a:bodyPr wrap="none" rtlCol="0">
            <a:spAutoFit/>
          </a:bodyPr>
          <a:lstStyle/>
          <a:p>
            <a:r>
              <a:rPr lang="en-GB" sz="3600" dirty="0" smtClean="0"/>
              <a:t>TAKTIKA</a:t>
            </a:r>
            <a:r>
              <a:rPr lang="lt-LT" sz="3600" dirty="0" smtClean="0"/>
              <a:t> </a:t>
            </a:r>
            <a:endParaRPr lang="en-GB" sz="3600" dirty="0"/>
          </a:p>
        </p:txBody>
      </p:sp>
      <p:sp>
        <p:nvSpPr>
          <p:cNvPr id="5" name="TextBox 4"/>
          <p:cNvSpPr txBox="1"/>
          <p:nvPr/>
        </p:nvSpPr>
        <p:spPr>
          <a:xfrm>
            <a:off x="2580755" y="4776412"/>
            <a:ext cx="3591048" cy="646331"/>
          </a:xfrm>
          <a:prstGeom prst="rect">
            <a:avLst/>
          </a:prstGeom>
          <a:solidFill>
            <a:srgbClr val="00B0F0"/>
          </a:solidFill>
        </p:spPr>
        <p:txBody>
          <a:bodyPr wrap="none" rtlCol="0">
            <a:spAutoFit/>
          </a:bodyPr>
          <a:lstStyle/>
          <a:p>
            <a:r>
              <a:rPr lang="en-GB" sz="3600" dirty="0" smtClean="0"/>
              <a:t>GINKL</a:t>
            </a:r>
            <a:r>
              <a:rPr lang="lt-LT" sz="3600" dirty="0" smtClean="0"/>
              <a:t>Ų RŪŠIS </a:t>
            </a:r>
            <a:endParaRPr lang="en-GB" sz="3600" dirty="0"/>
          </a:p>
        </p:txBody>
      </p:sp>
      <p:sp>
        <p:nvSpPr>
          <p:cNvPr id="6" name="TextBox 5"/>
          <p:cNvSpPr txBox="1"/>
          <p:nvPr/>
        </p:nvSpPr>
        <p:spPr>
          <a:xfrm>
            <a:off x="1752600" y="6047719"/>
            <a:ext cx="5572359" cy="646331"/>
          </a:xfrm>
          <a:prstGeom prst="rect">
            <a:avLst/>
          </a:prstGeom>
          <a:solidFill>
            <a:srgbClr val="00B0F0"/>
          </a:solidFill>
        </p:spPr>
        <p:txBody>
          <a:bodyPr wrap="none" rtlCol="0">
            <a:spAutoFit/>
          </a:bodyPr>
          <a:lstStyle/>
          <a:p>
            <a:r>
              <a:rPr lang="lt-LT" sz="3600" dirty="0" smtClean="0"/>
              <a:t>ŠAUDMENYS/GINKLAI </a:t>
            </a:r>
            <a:endParaRPr lang="en-GB" sz="3600" dirty="0"/>
          </a:p>
        </p:txBody>
      </p:sp>
      <p:sp>
        <p:nvSpPr>
          <p:cNvPr id="7" name="TextBox 6"/>
          <p:cNvSpPr txBox="1"/>
          <p:nvPr/>
        </p:nvSpPr>
        <p:spPr>
          <a:xfrm>
            <a:off x="2838038" y="609695"/>
            <a:ext cx="3076483" cy="646331"/>
          </a:xfrm>
          <a:prstGeom prst="rect">
            <a:avLst/>
          </a:prstGeom>
          <a:solidFill>
            <a:srgbClr val="00B050"/>
          </a:solidFill>
        </p:spPr>
        <p:txBody>
          <a:bodyPr wrap="none" rtlCol="0">
            <a:spAutoFit/>
          </a:bodyPr>
          <a:lstStyle/>
          <a:p>
            <a:r>
              <a:rPr lang="lt-LT" sz="3600" dirty="0" smtClean="0"/>
              <a:t>STRATEGIJA </a:t>
            </a:r>
            <a:endParaRPr lang="en-GB" sz="3600" dirty="0"/>
          </a:p>
        </p:txBody>
      </p:sp>
      <p:sp>
        <p:nvSpPr>
          <p:cNvPr id="8" name="TextBox 7"/>
          <p:cNvSpPr txBox="1"/>
          <p:nvPr/>
        </p:nvSpPr>
        <p:spPr>
          <a:xfrm>
            <a:off x="3116158" y="1885667"/>
            <a:ext cx="2520242" cy="646331"/>
          </a:xfrm>
          <a:prstGeom prst="rect">
            <a:avLst/>
          </a:prstGeom>
          <a:solidFill>
            <a:srgbClr val="FF0000"/>
          </a:solidFill>
        </p:spPr>
        <p:txBody>
          <a:bodyPr wrap="none" rtlCol="0">
            <a:spAutoFit/>
          </a:bodyPr>
          <a:lstStyle/>
          <a:p>
            <a:r>
              <a:rPr lang="lt-LT" sz="3600" dirty="0" smtClean="0"/>
              <a:t>TAIKINYS </a:t>
            </a:r>
            <a:endParaRPr lang="en-GB" sz="3600" dirty="0"/>
          </a:p>
        </p:txBody>
      </p:sp>
    </p:spTree>
    <p:extLst>
      <p:ext uri="{BB962C8B-B14F-4D97-AF65-F5344CB8AC3E}">
        <p14:creationId xmlns:p14="http://schemas.microsoft.com/office/powerpoint/2010/main" val="371343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lstStyle/>
          <a:p>
            <a:pPr algn="ctr"/>
            <a:r>
              <a:rPr lang="lt-LT" b="1" dirty="0" smtClean="0">
                <a:solidFill>
                  <a:schemeClr val="bg1"/>
                </a:solidFill>
              </a:rPr>
              <a:t>Nesmurtinės strategijos	</a:t>
            </a:r>
            <a:endParaRPr lang="en-GB" b="1" dirty="0">
              <a:solidFill>
                <a:schemeClr val="bg1"/>
              </a:solidFill>
            </a:endParaRPr>
          </a:p>
        </p:txBody>
      </p:sp>
      <p:sp>
        <p:nvSpPr>
          <p:cNvPr id="3" name="Content Placeholder 2"/>
          <p:cNvSpPr>
            <a:spLocks noGrp="1"/>
          </p:cNvSpPr>
          <p:nvPr>
            <p:ph idx="1"/>
          </p:nvPr>
        </p:nvSpPr>
        <p:spPr/>
        <p:txBody>
          <a:bodyPr>
            <a:normAutofit/>
          </a:bodyPr>
          <a:lstStyle/>
          <a:p>
            <a:pPr algn="ctr">
              <a:buFont typeface="Wingdings" panose="05000000000000000000" pitchFamily="2" charset="2"/>
              <a:buChar char="Ø"/>
            </a:pPr>
            <a:r>
              <a:rPr lang="lt-LT" sz="4800" dirty="0">
                <a:solidFill>
                  <a:schemeClr val="bg1"/>
                </a:solidFill>
              </a:rPr>
              <a:t>Atvertimas </a:t>
            </a:r>
          </a:p>
          <a:p>
            <a:pPr algn="ctr">
              <a:buFont typeface="Wingdings" panose="05000000000000000000" pitchFamily="2" charset="2"/>
              <a:buChar char="Ø"/>
            </a:pPr>
            <a:r>
              <a:rPr lang="lt-LT" sz="4800" dirty="0" smtClean="0">
                <a:solidFill>
                  <a:schemeClr val="bg1"/>
                </a:solidFill>
              </a:rPr>
              <a:t>Nesmurtinis </a:t>
            </a:r>
            <a:r>
              <a:rPr lang="lt-LT" sz="4800" dirty="0">
                <a:solidFill>
                  <a:schemeClr val="bg1"/>
                </a:solidFill>
              </a:rPr>
              <a:t>privertimas</a:t>
            </a:r>
          </a:p>
          <a:p>
            <a:pPr algn="ctr">
              <a:buFont typeface="Wingdings" panose="05000000000000000000" pitchFamily="2" charset="2"/>
              <a:buChar char="Ø"/>
            </a:pPr>
            <a:r>
              <a:rPr lang="lt-LT" sz="4800" dirty="0" smtClean="0">
                <a:solidFill>
                  <a:schemeClr val="bg1"/>
                </a:solidFill>
              </a:rPr>
              <a:t>Prisitaikymas </a:t>
            </a:r>
          </a:p>
          <a:p>
            <a:pPr algn="ctr">
              <a:buFont typeface="Wingdings" panose="05000000000000000000" pitchFamily="2" charset="2"/>
              <a:buChar char="Ø"/>
            </a:pPr>
            <a:r>
              <a:rPr lang="lt-LT" sz="4800" dirty="0" smtClean="0">
                <a:solidFill>
                  <a:schemeClr val="bg1"/>
                </a:solidFill>
              </a:rPr>
              <a:t>Suirimas</a:t>
            </a:r>
            <a:endParaRPr lang="lt-LT" sz="4800" dirty="0">
              <a:solidFill>
                <a:schemeClr val="bg1"/>
              </a:solidFill>
            </a:endParaRPr>
          </a:p>
          <a:p>
            <a:pPr algn="ctr">
              <a:buFont typeface="Wingdings" panose="05000000000000000000" pitchFamily="2" charset="2"/>
              <a:buChar char="Ø"/>
            </a:pPr>
            <a:endParaRPr lang="en-GB" sz="4800" dirty="0">
              <a:solidFill>
                <a:schemeClr val="bg1"/>
              </a:solidFill>
            </a:endParaRPr>
          </a:p>
        </p:txBody>
      </p:sp>
    </p:spTree>
    <p:extLst>
      <p:ext uri="{BB962C8B-B14F-4D97-AF65-F5344CB8AC3E}">
        <p14:creationId xmlns:p14="http://schemas.microsoft.com/office/powerpoint/2010/main" val="148395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Atvertimas </a:t>
            </a:r>
            <a:endParaRPr lang="en-GB" b="1"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lt-LT" sz="3200" dirty="0">
                <a:solidFill>
                  <a:schemeClr val="bg1"/>
                </a:solidFill>
              </a:rPr>
              <a:t>Tai toks </a:t>
            </a:r>
            <a:r>
              <a:rPr lang="lt-LT" sz="3200" dirty="0" smtClean="0">
                <a:solidFill>
                  <a:schemeClr val="bg1"/>
                </a:solidFill>
              </a:rPr>
              <a:t>priešininkų</a:t>
            </a:r>
            <a:r>
              <a:rPr lang="en-GB" sz="3200" dirty="0" smtClean="0">
                <a:solidFill>
                  <a:schemeClr val="bg1"/>
                </a:solidFill>
              </a:rPr>
              <a:t> </a:t>
            </a:r>
            <a:r>
              <a:rPr lang="lt-LT" sz="3200" dirty="0" smtClean="0">
                <a:solidFill>
                  <a:schemeClr val="bg1"/>
                </a:solidFill>
              </a:rPr>
              <a:t>pažiūrų </a:t>
            </a:r>
            <a:r>
              <a:rPr lang="lt-LT" sz="3200" dirty="0">
                <a:solidFill>
                  <a:schemeClr val="bg1"/>
                </a:solidFill>
              </a:rPr>
              <a:t>pasikeitimas, kai jie ima pripažinti nesmurtingos grupės tikslus.</a:t>
            </a:r>
            <a:endParaRPr lang="en-GB" sz="3200" dirty="0">
              <a:solidFill>
                <a:schemeClr val="bg1"/>
              </a:solidFill>
            </a:endParaRPr>
          </a:p>
        </p:txBody>
      </p:sp>
      <p:pic>
        <p:nvPicPr>
          <p:cNvPr id="4" name="Picture 3"/>
          <p:cNvPicPr>
            <a:picLocks noChangeAspect="1"/>
          </p:cNvPicPr>
          <p:nvPr/>
        </p:nvPicPr>
        <p:blipFill>
          <a:blip r:embed="rId3"/>
          <a:stretch>
            <a:fillRect/>
          </a:stretch>
        </p:blipFill>
        <p:spPr>
          <a:xfrm>
            <a:off x="2529646" y="3919013"/>
            <a:ext cx="4084707" cy="2718491"/>
          </a:xfrm>
          <a:prstGeom prst="rect">
            <a:avLst/>
          </a:prstGeom>
        </p:spPr>
      </p:pic>
    </p:spTree>
    <p:extLst>
      <p:ext uri="{BB962C8B-B14F-4D97-AF65-F5344CB8AC3E}">
        <p14:creationId xmlns:p14="http://schemas.microsoft.com/office/powerpoint/2010/main" val="30939365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lt-LT" b="1" dirty="0" smtClean="0">
                <a:solidFill>
                  <a:schemeClr val="bg1"/>
                </a:solidFill>
              </a:rPr>
              <a:t>Nesmurtinis privertimas	</a:t>
            </a:r>
            <a:endParaRPr lang="en-GB" b="1" dirty="0">
              <a:solidFill>
                <a:schemeClr val="bg1"/>
              </a:solidFill>
            </a:endParaRPr>
          </a:p>
        </p:txBody>
      </p:sp>
      <p:sp>
        <p:nvSpPr>
          <p:cNvPr id="3" name="Content Placeholder 2"/>
          <p:cNvSpPr>
            <a:spLocks noGrp="1"/>
          </p:cNvSpPr>
          <p:nvPr>
            <p:ph idx="1"/>
          </p:nvPr>
        </p:nvSpPr>
        <p:spPr>
          <a:xfrm>
            <a:off x="441649" y="1295400"/>
            <a:ext cx="8229600" cy="4709160"/>
          </a:xfrm>
        </p:spPr>
        <p:txBody>
          <a:bodyPr>
            <a:noAutofit/>
          </a:bodyPr>
          <a:lstStyle/>
          <a:p>
            <a:r>
              <a:rPr lang="lt-LT" sz="3200" dirty="0">
                <a:solidFill>
                  <a:schemeClr val="bg1"/>
                </a:solidFill>
              </a:rPr>
              <a:t>Tai strategija, kuria pasiekiami tikslai </a:t>
            </a:r>
            <a:r>
              <a:rPr lang="lt-LT" sz="3200" dirty="0">
                <a:solidFill>
                  <a:srgbClr val="FF0000"/>
                </a:solidFill>
              </a:rPr>
              <a:t>prieš</a:t>
            </a:r>
            <a:r>
              <a:rPr lang="lt-LT" sz="3200" dirty="0">
                <a:solidFill>
                  <a:srgbClr val="92D050"/>
                </a:solidFill>
              </a:rPr>
              <a:t> </a:t>
            </a:r>
            <a:r>
              <a:rPr lang="lt-LT" sz="3200" dirty="0">
                <a:solidFill>
                  <a:srgbClr val="FF0000"/>
                </a:solidFill>
              </a:rPr>
              <a:t>priešininkų valią</a:t>
            </a:r>
            <a:r>
              <a:rPr lang="lt-LT" sz="3200" dirty="0">
                <a:solidFill>
                  <a:schemeClr val="bg1"/>
                </a:solidFill>
              </a:rPr>
              <a:t>, tačiau jų santvarka nesuyra.</a:t>
            </a:r>
          </a:p>
          <a:p>
            <a:r>
              <a:rPr lang="lt-LT" sz="3200" dirty="0">
                <a:solidFill>
                  <a:schemeClr val="bg1"/>
                </a:solidFill>
              </a:rPr>
              <a:t>Tai </a:t>
            </a:r>
            <a:r>
              <a:rPr lang="lt-LT" sz="3200" dirty="0">
                <a:solidFill>
                  <a:srgbClr val="FF0000"/>
                </a:solidFill>
              </a:rPr>
              <a:t>permainų įgyvendinimas </a:t>
            </a:r>
            <a:r>
              <a:rPr lang="lt-LT" sz="3200" dirty="0">
                <a:solidFill>
                  <a:schemeClr val="bg1"/>
                </a:solidFill>
              </a:rPr>
              <a:t>arba – prieš priešininkų valią – </a:t>
            </a:r>
            <a:r>
              <a:rPr lang="lt-LT" sz="3200" dirty="0">
                <a:solidFill>
                  <a:srgbClr val="FF0000"/>
                </a:solidFill>
              </a:rPr>
              <a:t>trukdymas jas pasiekti</a:t>
            </a:r>
            <a:r>
              <a:rPr lang="lt-LT" sz="3200" dirty="0">
                <a:solidFill>
                  <a:schemeClr val="bg1"/>
                </a:solidFill>
              </a:rPr>
              <a:t>.</a:t>
            </a:r>
          </a:p>
          <a:p>
            <a:r>
              <a:rPr lang="lt-LT" sz="3200" dirty="0">
                <a:solidFill>
                  <a:schemeClr val="bg1"/>
                </a:solidFill>
              </a:rPr>
              <a:t>Priešininkai nebesugeba efektyviai veikti, bet dar turi galios išsilaikyti.</a:t>
            </a:r>
          </a:p>
          <a:p>
            <a:r>
              <a:rPr lang="lt-LT" sz="3200" dirty="0">
                <a:solidFill>
                  <a:srgbClr val="FF0000"/>
                </a:solidFill>
              </a:rPr>
              <a:t>Strategija pasiteisina, kai pavyksta pašalinti daugumą galios šaltinių.</a:t>
            </a:r>
            <a:endParaRPr lang="en-GB" sz="3200" dirty="0">
              <a:solidFill>
                <a:srgbClr val="FF0000"/>
              </a:solidFill>
            </a:endParaRPr>
          </a:p>
        </p:txBody>
      </p:sp>
    </p:spTree>
    <p:extLst>
      <p:ext uri="{BB962C8B-B14F-4D97-AF65-F5344CB8AC3E}">
        <p14:creationId xmlns:p14="http://schemas.microsoft.com/office/powerpoint/2010/main" val="66346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Prisitaikymas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3200" dirty="0" smtClean="0">
                <a:solidFill>
                  <a:schemeClr val="bg1"/>
                </a:solidFill>
              </a:rPr>
              <a:t>Nors </a:t>
            </a:r>
            <a:r>
              <a:rPr lang="lt-LT" sz="3200" dirty="0">
                <a:solidFill>
                  <a:schemeClr val="bg1"/>
                </a:solidFill>
              </a:rPr>
              <a:t>priešininkai </a:t>
            </a:r>
            <a:r>
              <a:rPr lang="lt-LT" sz="3200" b="1" dirty="0">
                <a:solidFill>
                  <a:srgbClr val="FF0000"/>
                </a:solidFill>
              </a:rPr>
              <a:t>neatverčiami</a:t>
            </a:r>
            <a:r>
              <a:rPr lang="lt-LT" sz="3200" dirty="0">
                <a:solidFill>
                  <a:srgbClr val="FF0000"/>
                </a:solidFill>
              </a:rPr>
              <a:t> </a:t>
            </a:r>
            <a:r>
              <a:rPr lang="lt-LT" sz="3200" dirty="0">
                <a:solidFill>
                  <a:schemeClr val="bg1"/>
                </a:solidFill>
              </a:rPr>
              <a:t>ir nekapituliuoja prieš </a:t>
            </a:r>
            <a:r>
              <a:rPr lang="lt-LT" sz="3200" b="1" dirty="0">
                <a:solidFill>
                  <a:srgbClr val="FF0000"/>
                </a:solidFill>
              </a:rPr>
              <a:t>nesmurtinę prievartą</a:t>
            </a:r>
            <a:r>
              <a:rPr lang="lt-LT" sz="3200" dirty="0">
                <a:solidFill>
                  <a:schemeClr val="bg1"/>
                </a:solidFill>
              </a:rPr>
              <a:t>, abiejų šių strategijų elementai </a:t>
            </a:r>
            <a:r>
              <a:rPr lang="lt-LT" sz="3200" b="1" dirty="0">
                <a:solidFill>
                  <a:srgbClr val="FF0000"/>
                </a:solidFill>
              </a:rPr>
              <a:t>nulemia priešininkų sprendimą padaryti nuolaidų nesmurtinei grupei.</a:t>
            </a:r>
          </a:p>
          <a:p>
            <a:r>
              <a:rPr lang="lt-LT" sz="3200" dirty="0">
                <a:solidFill>
                  <a:schemeClr val="bg1"/>
                </a:solidFill>
              </a:rPr>
              <a:t>Keičiama visuomeninė, ekonominė, politinė padėtis, o ne priešininkų vadovybės pažiūros ir simpatijos.</a:t>
            </a:r>
          </a:p>
          <a:p>
            <a:r>
              <a:rPr lang="lt-LT" sz="3200" dirty="0">
                <a:solidFill>
                  <a:schemeClr val="bg1"/>
                </a:solidFill>
              </a:rPr>
              <a:t>Priešininkai nuolaidas daro savanoriškai.</a:t>
            </a:r>
            <a:endParaRPr lang="en-GB" sz="3200" dirty="0">
              <a:solidFill>
                <a:schemeClr val="bg1"/>
              </a:solidFill>
            </a:endParaRPr>
          </a:p>
        </p:txBody>
      </p:sp>
    </p:spTree>
    <p:extLst>
      <p:ext uri="{BB962C8B-B14F-4D97-AF65-F5344CB8AC3E}">
        <p14:creationId xmlns:p14="http://schemas.microsoft.com/office/powerpoint/2010/main" val="345541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solidFill>
                  <a:schemeClr val="bg1"/>
                </a:solidFill>
              </a:rPr>
              <a:t>Suirimas</a:t>
            </a:r>
            <a:endParaRPr lang="en-GB" b="1"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lt-LT" sz="3200" dirty="0">
                <a:solidFill>
                  <a:schemeClr val="bg1"/>
                </a:solidFill>
              </a:rPr>
              <a:t>Kai priešininkai </a:t>
            </a:r>
            <a:r>
              <a:rPr lang="lt-LT" sz="3200" dirty="0">
                <a:solidFill>
                  <a:srgbClr val="FF0000"/>
                </a:solidFill>
              </a:rPr>
              <a:t>beveik visiškai atskiriami nuo galios šaltinių, jie </a:t>
            </a:r>
            <a:r>
              <a:rPr lang="lt-LT" sz="3200" dirty="0">
                <a:solidFill>
                  <a:schemeClr val="bg1"/>
                </a:solidFill>
              </a:rPr>
              <a:t>nėra priverčiami nusileisti, tačiau jų valdžia faktiškai sugriūva.</a:t>
            </a:r>
            <a:endParaRPr lang="en-GB" sz="3200" dirty="0">
              <a:solidFill>
                <a:schemeClr val="bg1"/>
              </a:solidFill>
            </a:endParaRPr>
          </a:p>
        </p:txBody>
      </p:sp>
    </p:spTree>
    <p:extLst>
      <p:ext uri="{BB962C8B-B14F-4D97-AF65-F5344CB8AC3E}">
        <p14:creationId xmlns:p14="http://schemas.microsoft.com/office/powerpoint/2010/main" val="3257680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814" y="113378"/>
            <a:ext cx="3448050" cy="658017"/>
          </a:xfrm>
          <a:ln>
            <a:solidFill>
              <a:schemeClr val="bg1"/>
            </a:solidFill>
          </a:ln>
        </p:spPr>
        <p:txBody>
          <a:bodyPr>
            <a:normAutofit fontScale="90000"/>
          </a:bodyPr>
          <a:lstStyle/>
          <a:p>
            <a:r>
              <a:rPr lang="lt-LT" dirty="0" smtClean="0">
                <a:solidFill>
                  <a:schemeClr val="bg1"/>
                </a:solidFill>
              </a:rPr>
              <a:t>Taikinys </a:t>
            </a:r>
            <a:endParaRPr lang="en-GB" dirty="0">
              <a:solidFill>
                <a:schemeClr val="bg1"/>
              </a:solidFill>
            </a:endParaRPr>
          </a:p>
        </p:txBody>
      </p:sp>
      <p:pic>
        <p:nvPicPr>
          <p:cNvPr id="4098" name="Picture 2" descr="Image result for achilo kulna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74193" y="1600200"/>
            <a:ext cx="5195613" cy="4708525"/>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Process 3"/>
          <p:cNvSpPr/>
          <p:nvPr/>
        </p:nvSpPr>
        <p:spPr>
          <a:xfrm>
            <a:off x="152400" y="1600200"/>
            <a:ext cx="1524000" cy="6126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Autoritetas</a:t>
            </a:r>
            <a:endParaRPr lang="en-GB" sz="2000" dirty="0">
              <a:solidFill>
                <a:schemeClr val="bg1"/>
              </a:solidFill>
            </a:endParaRPr>
          </a:p>
        </p:txBody>
      </p:sp>
      <p:sp>
        <p:nvSpPr>
          <p:cNvPr id="6" name="Flowchart: Process 5"/>
          <p:cNvSpPr/>
          <p:nvPr/>
        </p:nvSpPr>
        <p:spPr>
          <a:xfrm>
            <a:off x="152400" y="2667000"/>
            <a:ext cx="15240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Žmonių ištekliai</a:t>
            </a:r>
            <a:endParaRPr lang="en-GB" sz="2000" dirty="0">
              <a:solidFill>
                <a:schemeClr val="bg1"/>
              </a:solidFill>
            </a:endParaRPr>
          </a:p>
        </p:txBody>
      </p:sp>
      <p:sp>
        <p:nvSpPr>
          <p:cNvPr id="7" name="Flowchart: Process 6"/>
          <p:cNvSpPr/>
          <p:nvPr/>
        </p:nvSpPr>
        <p:spPr>
          <a:xfrm>
            <a:off x="152400" y="3821112"/>
            <a:ext cx="15240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Įgūdžiai ir žinios</a:t>
            </a:r>
            <a:endParaRPr lang="en-GB" sz="2000" dirty="0">
              <a:solidFill>
                <a:schemeClr val="bg1"/>
              </a:solidFill>
            </a:endParaRPr>
          </a:p>
        </p:txBody>
      </p:sp>
      <p:sp>
        <p:nvSpPr>
          <p:cNvPr id="8" name="Flowchart: Process 7"/>
          <p:cNvSpPr/>
          <p:nvPr/>
        </p:nvSpPr>
        <p:spPr>
          <a:xfrm>
            <a:off x="152400" y="4975224"/>
            <a:ext cx="1524000"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Dvasiniai veiksniai</a:t>
            </a:r>
            <a:endParaRPr lang="en-GB" sz="2000" dirty="0">
              <a:solidFill>
                <a:schemeClr val="bg1"/>
              </a:solidFill>
            </a:endParaRPr>
          </a:p>
        </p:txBody>
      </p:sp>
      <p:sp>
        <p:nvSpPr>
          <p:cNvPr id="9" name="Flowchart: Process 8"/>
          <p:cNvSpPr/>
          <p:nvPr/>
        </p:nvSpPr>
        <p:spPr>
          <a:xfrm>
            <a:off x="7315198" y="1600200"/>
            <a:ext cx="1676401"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Materialiniai ištekliai</a:t>
            </a:r>
            <a:endParaRPr lang="en-GB" sz="2000" dirty="0">
              <a:solidFill>
                <a:schemeClr val="bg1"/>
              </a:solidFill>
            </a:endParaRPr>
          </a:p>
        </p:txBody>
      </p:sp>
      <p:sp>
        <p:nvSpPr>
          <p:cNvPr id="10" name="Flowchart: Process 9"/>
          <p:cNvSpPr/>
          <p:nvPr/>
        </p:nvSpPr>
        <p:spPr>
          <a:xfrm>
            <a:off x="7315199" y="3124200"/>
            <a:ext cx="1676400" cy="100171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Sankcijos</a:t>
            </a:r>
            <a:endParaRPr lang="en-GB" sz="2000" dirty="0">
              <a:solidFill>
                <a:schemeClr val="bg1"/>
              </a:solidFill>
            </a:endParaRPr>
          </a:p>
        </p:txBody>
      </p:sp>
      <p:sp>
        <p:nvSpPr>
          <p:cNvPr id="12" name="Flowchart: Process 11"/>
          <p:cNvSpPr/>
          <p:nvPr/>
        </p:nvSpPr>
        <p:spPr>
          <a:xfrm>
            <a:off x="2034848" y="6140958"/>
            <a:ext cx="5173058" cy="612648"/>
          </a:xfrm>
          <a:prstGeom prst="flowChartProcess">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smtClean="0">
                <a:solidFill>
                  <a:schemeClr val="bg1"/>
                </a:solidFill>
              </a:rPr>
              <a:t>Per nevalstybines organizacijas ir institucijas – galios židinius</a:t>
            </a:r>
            <a:endParaRPr lang="en-GB" sz="2000" dirty="0">
              <a:solidFill>
                <a:schemeClr val="bg1"/>
              </a:solidFill>
            </a:endParaRPr>
          </a:p>
        </p:txBody>
      </p:sp>
      <p:sp>
        <p:nvSpPr>
          <p:cNvPr id="3" name="Rectangle 2"/>
          <p:cNvSpPr/>
          <p:nvPr/>
        </p:nvSpPr>
        <p:spPr>
          <a:xfrm>
            <a:off x="5001336" y="133450"/>
            <a:ext cx="3609264" cy="6580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solidFill>
                  <a:schemeClr val="bg1"/>
                </a:solidFill>
                <a:latin typeface="+mj-lt"/>
              </a:rPr>
              <a:t>Galios šaltiniai</a:t>
            </a:r>
            <a:endParaRPr lang="en-GB" sz="3600" dirty="0">
              <a:solidFill>
                <a:schemeClr val="bg1"/>
              </a:solidFill>
              <a:latin typeface="+mj-lt"/>
            </a:endParaRPr>
          </a:p>
        </p:txBody>
      </p:sp>
      <p:sp>
        <p:nvSpPr>
          <p:cNvPr id="11" name="Down Arrow 10"/>
          <p:cNvSpPr/>
          <p:nvPr/>
        </p:nvSpPr>
        <p:spPr>
          <a:xfrm rot="10800000">
            <a:off x="4419600" y="5108448"/>
            <a:ext cx="484632" cy="978408"/>
          </a:xfrm>
          <a:prstGeom prst="downArrow">
            <a:avLst/>
          </a:prstGeom>
          <a:solidFill>
            <a:srgbClr val="00B0F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Right Arrow 4"/>
          <p:cNvSpPr/>
          <p:nvPr/>
        </p:nvSpPr>
        <p:spPr>
          <a:xfrm>
            <a:off x="3930396" y="200069"/>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Multiply 12"/>
          <p:cNvSpPr/>
          <p:nvPr/>
        </p:nvSpPr>
        <p:spPr>
          <a:xfrm>
            <a:off x="172616" y="1225547"/>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ultiply 14"/>
          <p:cNvSpPr/>
          <p:nvPr/>
        </p:nvSpPr>
        <p:spPr>
          <a:xfrm>
            <a:off x="3657600" y="1600200"/>
            <a:ext cx="3020136" cy="409587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ultiply 15"/>
          <p:cNvSpPr/>
          <p:nvPr/>
        </p:nvSpPr>
        <p:spPr>
          <a:xfrm>
            <a:off x="237153" y="249791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ultiply 16"/>
          <p:cNvSpPr/>
          <p:nvPr/>
        </p:nvSpPr>
        <p:spPr>
          <a:xfrm>
            <a:off x="237153" y="366480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Multiply 17"/>
          <p:cNvSpPr/>
          <p:nvPr/>
        </p:nvSpPr>
        <p:spPr>
          <a:xfrm>
            <a:off x="266700" y="4775165"/>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y 18"/>
          <p:cNvSpPr/>
          <p:nvPr/>
        </p:nvSpPr>
        <p:spPr>
          <a:xfrm>
            <a:off x="7505698" y="1438432"/>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Multiply 19"/>
          <p:cNvSpPr/>
          <p:nvPr/>
        </p:nvSpPr>
        <p:spPr>
          <a:xfrm>
            <a:off x="7505698" y="2967893"/>
            <a:ext cx="1295400" cy="122701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4313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3" grpId="0" animBg="1"/>
      <p:bldP spid="11" grpId="0" animBg="1"/>
      <p:bldP spid="13" grpId="0" animBg="1"/>
      <p:bldP spid="15" grpId="0" animBg="1"/>
      <p:bldP spid="16" grpId="0" animBg="1"/>
      <p:bldP spid="17" grpId="0" animBg="1"/>
      <p:bldP spid="18" grpId="0" animBg="1"/>
      <p:bldP spid="19"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016" y="68092"/>
            <a:ext cx="8229600" cy="1143000"/>
          </a:xfrm>
        </p:spPr>
        <p:txBody>
          <a:bodyPr>
            <a:normAutofit/>
          </a:bodyPr>
          <a:lstStyle/>
          <a:p>
            <a:pPr algn="ctr"/>
            <a:r>
              <a:rPr lang="lt-LT" b="1" dirty="0" smtClean="0">
                <a:solidFill>
                  <a:schemeClr val="bg1"/>
                </a:solidFill>
              </a:rPr>
              <a:t>Nesmurtinės kovos taktika</a:t>
            </a:r>
            <a:endParaRPr lang="en-GB" b="1" dirty="0">
              <a:solidFill>
                <a:schemeClr val="bg1"/>
              </a:solidFill>
            </a:endParaRPr>
          </a:p>
        </p:txBody>
      </p:sp>
      <p:sp>
        <p:nvSpPr>
          <p:cNvPr id="3" name="Content Placeholder 2"/>
          <p:cNvSpPr>
            <a:spLocks noGrp="1"/>
          </p:cNvSpPr>
          <p:nvPr>
            <p:ph idx="1"/>
          </p:nvPr>
        </p:nvSpPr>
        <p:spPr>
          <a:xfrm>
            <a:off x="695908" y="1372175"/>
            <a:ext cx="8088232" cy="2129008"/>
          </a:xfrm>
        </p:spPr>
        <p:txBody>
          <a:bodyPr>
            <a:noAutofit/>
          </a:bodyPr>
          <a:lstStyle/>
          <a:p>
            <a:pPr marL="385763" indent="-385763">
              <a:buFont typeface="+mj-lt"/>
              <a:buAutoNum type="arabicPeriod"/>
            </a:pPr>
            <a:r>
              <a:rPr lang="lt-LT" sz="3600" dirty="0" smtClean="0">
                <a:solidFill>
                  <a:schemeClr val="bg1"/>
                </a:solidFill>
              </a:rPr>
              <a:t>Neprievartinio </a:t>
            </a:r>
            <a:r>
              <a:rPr lang="lt-LT" sz="3600" dirty="0">
                <a:solidFill>
                  <a:schemeClr val="bg1"/>
                </a:solidFill>
              </a:rPr>
              <a:t>protesto ir įtikinimo</a:t>
            </a:r>
          </a:p>
          <a:p>
            <a:pPr marL="385763" indent="-385763">
              <a:buFont typeface="+mj-lt"/>
              <a:buAutoNum type="arabicPeriod"/>
            </a:pPr>
            <a:r>
              <a:rPr lang="lt-LT" sz="3600" dirty="0">
                <a:solidFill>
                  <a:schemeClr val="bg1"/>
                </a:solidFill>
              </a:rPr>
              <a:t>Nebendradarbiavimo </a:t>
            </a:r>
          </a:p>
          <a:p>
            <a:pPr marL="385763" indent="-385763">
              <a:buFont typeface="+mj-lt"/>
              <a:buAutoNum type="arabicPeriod"/>
            </a:pPr>
            <a:r>
              <a:rPr lang="lt-LT" sz="3600" dirty="0" smtClean="0">
                <a:solidFill>
                  <a:schemeClr val="bg1"/>
                </a:solidFill>
              </a:rPr>
              <a:t>Neprievartinio </a:t>
            </a:r>
            <a:r>
              <a:rPr lang="lt-LT" sz="3600" dirty="0">
                <a:solidFill>
                  <a:schemeClr val="bg1"/>
                </a:solidFill>
              </a:rPr>
              <a:t>įsikišimo</a:t>
            </a:r>
            <a:endParaRPr lang="en-GB" sz="3600" dirty="0">
              <a:solidFill>
                <a:schemeClr val="bg1"/>
              </a:solidFill>
            </a:endParaRPr>
          </a:p>
        </p:txBody>
      </p:sp>
      <p:pic>
        <p:nvPicPr>
          <p:cNvPr id="2050" name="Picture 2" descr="Image result for military tactics flan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824" y="3733800"/>
            <a:ext cx="4724400"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01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lt-LT" dirty="0" smtClean="0">
                <a:solidFill>
                  <a:schemeClr val="bg1"/>
                </a:solidFill>
              </a:rPr>
              <a:t>Pilietinės gynybos ,,ginklų“ rūšys </a:t>
            </a:r>
            <a:br>
              <a:rPr lang="lt-LT" dirty="0" smtClean="0">
                <a:solidFill>
                  <a:schemeClr val="bg1"/>
                </a:solidFill>
              </a:rPr>
            </a:br>
            <a:r>
              <a:rPr lang="lt-LT" dirty="0" smtClean="0">
                <a:solidFill>
                  <a:schemeClr val="bg1"/>
                </a:solidFill>
              </a:rPr>
              <a:t>PSEP</a:t>
            </a:r>
            <a:endParaRPr lang="en-GB" dirty="0">
              <a:solidFill>
                <a:schemeClr val="bg1"/>
              </a:solidFill>
            </a:endParaRPr>
          </a:p>
        </p:txBody>
      </p:sp>
      <p:sp>
        <p:nvSpPr>
          <p:cNvPr id="3" name="Content Placeholder 2"/>
          <p:cNvSpPr>
            <a:spLocks noGrp="1"/>
          </p:cNvSpPr>
          <p:nvPr>
            <p:ph idx="1"/>
          </p:nvPr>
        </p:nvSpPr>
        <p:spPr>
          <a:xfrm>
            <a:off x="475861" y="1905000"/>
            <a:ext cx="8229600" cy="3505200"/>
          </a:xfrm>
        </p:spPr>
        <p:txBody>
          <a:bodyPr>
            <a:normAutofit/>
          </a:bodyPr>
          <a:lstStyle/>
          <a:p>
            <a:r>
              <a:rPr lang="lt-LT" sz="4800" b="1" dirty="0" smtClean="0">
                <a:solidFill>
                  <a:schemeClr val="bg1"/>
                </a:solidFill>
              </a:rPr>
              <a:t>P</a:t>
            </a:r>
            <a:r>
              <a:rPr lang="lt-LT" sz="4800" dirty="0" smtClean="0">
                <a:solidFill>
                  <a:schemeClr val="bg1"/>
                </a:solidFill>
              </a:rPr>
              <a:t>sichologiniai</a:t>
            </a:r>
          </a:p>
          <a:p>
            <a:r>
              <a:rPr lang="lt-LT" sz="4800" b="1" dirty="0" smtClean="0">
                <a:solidFill>
                  <a:schemeClr val="bg1"/>
                </a:solidFill>
              </a:rPr>
              <a:t>S</a:t>
            </a:r>
            <a:r>
              <a:rPr lang="lt-LT" sz="4800" dirty="0" smtClean="0">
                <a:solidFill>
                  <a:schemeClr val="bg1"/>
                </a:solidFill>
              </a:rPr>
              <a:t>ocialiniai-visuomeniniai</a:t>
            </a:r>
          </a:p>
          <a:p>
            <a:r>
              <a:rPr lang="lt-LT" sz="4800" b="1" dirty="0" smtClean="0">
                <a:solidFill>
                  <a:schemeClr val="bg1"/>
                </a:solidFill>
              </a:rPr>
              <a:t>E</a:t>
            </a:r>
            <a:r>
              <a:rPr lang="lt-LT" sz="4800" dirty="0" smtClean="0">
                <a:solidFill>
                  <a:schemeClr val="bg1"/>
                </a:solidFill>
              </a:rPr>
              <a:t>konominiai</a:t>
            </a:r>
          </a:p>
          <a:p>
            <a:r>
              <a:rPr lang="lt-LT" sz="4800" b="1" dirty="0" smtClean="0">
                <a:solidFill>
                  <a:schemeClr val="bg1"/>
                </a:solidFill>
              </a:rPr>
              <a:t>P</a:t>
            </a:r>
            <a:r>
              <a:rPr lang="lt-LT" sz="4800" dirty="0" smtClean="0">
                <a:solidFill>
                  <a:schemeClr val="bg1"/>
                </a:solidFill>
              </a:rPr>
              <a:t>olitiniai</a:t>
            </a:r>
            <a:endParaRPr lang="en-GB" sz="4800" dirty="0">
              <a:solidFill>
                <a:schemeClr val="bg1"/>
              </a:solidFill>
            </a:endParaRPr>
          </a:p>
        </p:txBody>
      </p:sp>
      <p:pic>
        <p:nvPicPr>
          <p:cNvPr id="1028" name="Picture 4" descr="Image result for tan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8326" y="3886200"/>
            <a:ext cx="3588474" cy="2378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rtille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773" y="3886200"/>
            <a:ext cx="3200400" cy="28243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ilitary aviation A-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8326" y="3886200"/>
            <a:ext cx="3588474" cy="243745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nav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9673" y="3886200"/>
            <a:ext cx="4038600" cy="26924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infantry"/>
          <p:cNvPicPr>
            <a:picLocks noChangeAspect="1" noChangeArrowheads="1"/>
          </p:cNvPicPr>
          <p:nvPr/>
        </p:nvPicPr>
        <p:blipFill rotWithShape="1">
          <a:blip r:embed="rId6">
            <a:extLst>
              <a:ext uri="{28A0092B-C50C-407E-A947-70E740481C1C}">
                <a14:useLocalDpi xmlns:a14="http://schemas.microsoft.com/office/drawing/2010/main" val="0"/>
              </a:ext>
            </a:extLst>
          </a:blip>
          <a:srcRect r="4143" b="630"/>
          <a:stretch/>
        </p:blipFill>
        <p:spPr bwMode="auto">
          <a:xfrm>
            <a:off x="4973254" y="3886200"/>
            <a:ext cx="3962362"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22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abrams m1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7" y="7776"/>
            <a:ext cx="9132336" cy="60882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anks ammun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257675"/>
            <a:ext cx="5553075" cy="2600325"/>
          </a:xfrm>
          <a:prstGeom prst="rect">
            <a:avLst/>
          </a:prstGeom>
          <a:solidFill>
            <a:srgbClr val="00B0F0"/>
          </a:solidFill>
          <a:extLst/>
        </p:spPr>
      </p:pic>
      <p:sp>
        <p:nvSpPr>
          <p:cNvPr id="2" name="Curved Down Arrow 1"/>
          <p:cNvSpPr/>
          <p:nvPr/>
        </p:nvSpPr>
        <p:spPr>
          <a:xfrm>
            <a:off x="4038600" y="304800"/>
            <a:ext cx="4568597" cy="1600200"/>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TAKTIKA</a:t>
            </a:r>
            <a:endParaRPr lang="en-GB" dirty="0">
              <a:solidFill>
                <a:schemeClr val="tx1"/>
              </a:solidFill>
            </a:endParaRPr>
          </a:p>
        </p:txBody>
      </p:sp>
      <p:sp>
        <p:nvSpPr>
          <p:cNvPr id="3" name="Right Arrow Callout 2"/>
          <p:cNvSpPr/>
          <p:nvPr/>
        </p:nvSpPr>
        <p:spPr>
          <a:xfrm>
            <a:off x="304800" y="165618"/>
            <a:ext cx="2410894" cy="914400"/>
          </a:xfrm>
          <a:prstGeom prst="rightArrow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STRATEGIJA</a:t>
            </a:r>
            <a:endParaRPr lang="en-GB" dirty="0"/>
          </a:p>
        </p:txBody>
      </p:sp>
      <p:sp>
        <p:nvSpPr>
          <p:cNvPr id="4" name="Flowchart: Magnetic Disk 3"/>
          <p:cNvSpPr/>
          <p:nvPr/>
        </p:nvSpPr>
        <p:spPr>
          <a:xfrm>
            <a:off x="2774010" y="279918"/>
            <a:ext cx="1407367" cy="685800"/>
          </a:xfrm>
          <a:prstGeom prst="flowChartMagneticDisk">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TAIKINYS</a:t>
            </a:r>
            <a:endParaRPr lang="en-GB" dirty="0"/>
          </a:p>
        </p:txBody>
      </p:sp>
      <p:sp>
        <p:nvSpPr>
          <p:cNvPr id="5" name="TextBox 4"/>
          <p:cNvSpPr txBox="1"/>
          <p:nvPr/>
        </p:nvSpPr>
        <p:spPr>
          <a:xfrm>
            <a:off x="2999781" y="3631168"/>
            <a:ext cx="1834156" cy="369332"/>
          </a:xfrm>
          <a:prstGeom prst="rect">
            <a:avLst/>
          </a:prstGeom>
          <a:solidFill>
            <a:srgbClr val="00B0F0"/>
          </a:solidFill>
        </p:spPr>
        <p:txBody>
          <a:bodyPr wrap="none" rtlCol="0">
            <a:spAutoFit/>
          </a:bodyPr>
          <a:lstStyle/>
          <a:p>
            <a:r>
              <a:rPr lang="lt-LT" dirty="0" smtClean="0"/>
              <a:t>GINKLŲ RŪŠIS</a:t>
            </a:r>
            <a:endParaRPr lang="en-GB" dirty="0"/>
          </a:p>
        </p:txBody>
      </p:sp>
    </p:spTree>
    <p:extLst>
      <p:ext uri="{BB962C8B-B14F-4D97-AF65-F5344CB8AC3E}">
        <p14:creationId xmlns:p14="http://schemas.microsoft.com/office/powerpoint/2010/main" val="294045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15400" cy="1309793"/>
          </a:xfrm>
        </p:spPr>
        <p:txBody>
          <a:bodyPr>
            <a:normAutofit fontScale="90000"/>
          </a:bodyPr>
          <a:lstStyle/>
          <a:p>
            <a:r>
              <a:rPr lang="lt-LT" sz="3200" b="1" dirty="0" smtClean="0">
                <a:solidFill>
                  <a:schemeClr val="bg1"/>
                </a:solidFill>
              </a:rPr>
              <a:t>Taktika – Nesmurtinis protestas ir įtikinimas – ginklų rūšis PSEP... – </a:t>
            </a:r>
            <a:r>
              <a:rPr lang="lt-LT" sz="3200" dirty="0" smtClean="0">
                <a:solidFill>
                  <a:schemeClr val="bg1"/>
                </a:solidFill>
              </a:rPr>
              <a:t>šaudmenys/ginklai</a:t>
            </a:r>
            <a:r>
              <a:rPr lang="lt-LT" sz="3200" b="1" dirty="0" smtClean="0">
                <a:solidFill>
                  <a:schemeClr val="bg1"/>
                </a:solidFill>
              </a:rPr>
              <a:t>:		</a:t>
            </a:r>
            <a:endParaRPr lang="en-GB" sz="3200" b="1" dirty="0">
              <a:solidFill>
                <a:schemeClr val="bg1"/>
              </a:solidFill>
            </a:endParaRPr>
          </a:p>
        </p:txBody>
      </p:sp>
      <p:sp>
        <p:nvSpPr>
          <p:cNvPr id="3" name="Content Placeholder 2"/>
          <p:cNvSpPr>
            <a:spLocks noGrp="1"/>
          </p:cNvSpPr>
          <p:nvPr>
            <p:ph idx="1"/>
          </p:nvPr>
        </p:nvSpPr>
        <p:spPr>
          <a:xfrm>
            <a:off x="514350" y="1462192"/>
            <a:ext cx="7886700" cy="5243407"/>
          </a:xfrm>
        </p:spPr>
        <p:txBody>
          <a:bodyPr>
            <a:noAutofit/>
          </a:bodyPr>
          <a:lstStyle/>
          <a:p>
            <a:r>
              <a:rPr lang="lt-LT" sz="3600" dirty="0">
                <a:solidFill>
                  <a:schemeClr val="bg1"/>
                </a:solidFill>
              </a:rPr>
              <a:t>Lapelių </a:t>
            </a:r>
            <a:r>
              <a:rPr lang="lt-LT" sz="3600" dirty="0" smtClean="0">
                <a:solidFill>
                  <a:schemeClr val="bg1"/>
                </a:solidFill>
              </a:rPr>
              <a:t>platinimas</a:t>
            </a:r>
            <a:endParaRPr lang="lt-LT" sz="3600" dirty="0">
              <a:solidFill>
                <a:schemeClr val="bg1"/>
              </a:solidFill>
            </a:endParaRPr>
          </a:p>
          <a:p>
            <a:r>
              <a:rPr lang="lt-LT" sz="3600" dirty="0">
                <a:solidFill>
                  <a:schemeClr val="bg1"/>
                </a:solidFill>
              </a:rPr>
              <a:t>Piketavimas </a:t>
            </a:r>
          </a:p>
          <a:p>
            <a:r>
              <a:rPr lang="lt-LT" sz="3600" dirty="0">
                <a:solidFill>
                  <a:schemeClr val="bg1"/>
                </a:solidFill>
              </a:rPr>
              <a:t>Plakatų nešiojimas</a:t>
            </a:r>
          </a:p>
          <a:p>
            <a:r>
              <a:rPr lang="lt-LT" sz="3600" dirty="0">
                <a:solidFill>
                  <a:schemeClr val="bg1"/>
                </a:solidFill>
              </a:rPr>
              <a:t>Demonstracijų rengimas</a:t>
            </a:r>
          </a:p>
          <a:p>
            <a:r>
              <a:rPr lang="lt-LT" sz="3600" dirty="0">
                <a:solidFill>
                  <a:schemeClr val="bg1"/>
                </a:solidFill>
              </a:rPr>
              <a:t>Budėjimai </a:t>
            </a:r>
          </a:p>
          <a:p>
            <a:r>
              <a:rPr lang="lt-LT" sz="3600" dirty="0">
                <a:solidFill>
                  <a:schemeClr val="bg1"/>
                </a:solidFill>
              </a:rPr>
              <a:t>Organizacijų pareiškimai</a:t>
            </a:r>
          </a:p>
          <a:p>
            <a:r>
              <a:rPr lang="lt-LT" sz="3600" dirty="0">
                <a:solidFill>
                  <a:schemeClr val="bg1"/>
                </a:solidFill>
              </a:rPr>
              <a:t>Atsisakymas priimti </a:t>
            </a:r>
            <a:r>
              <a:rPr lang="lt-LT" sz="3600" dirty="0" smtClean="0">
                <a:solidFill>
                  <a:schemeClr val="bg1"/>
                </a:solidFill>
              </a:rPr>
              <a:t>apdovanojimus</a:t>
            </a:r>
            <a:endParaRPr lang="lt-LT" sz="3600" dirty="0">
              <a:solidFill>
                <a:schemeClr val="bg1"/>
              </a:solidFill>
            </a:endParaRPr>
          </a:p>
        </p:txBody>
      </p:sp>
    </p:spTree>
    <p:extLst>
      <p:ext uri="{BB962C8B-B14F-4D97-AF65-F5344CB8AC3E}">
        <p14:creationId xmlns:p14="http://schemas.microsoft.com/office/powerpoint/2010/main" val="14638856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t-LT" dirty="0" smtClean="0">
                <a:solidFill>
                  <a:schemeClr val="bg1"/>
                </a:solidFill>
              </a:rPr>
              <a:t>1946 m. vasario 10 d. rinkimai į SSRS Aukščiausiąją tarybą</a:t>
            </a:r>
            <a:endParaRPr lang="en-GB" dirty="0">
              <a:solidFill>
                <a:schemeClr val="bg1"/>
              </a:solidFill>
            </a:endParaRPr>
          </a:p>
        </p:txBody>
      </p:sp>
      <p:pic>
        <p:nvPicPr>
          <p:cNvPr id="3074"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2343" y="1600200"/>
            <a:ext cx="6799314" cy="4708525"/>
          </a:xfrm>
          <a:prstGeom prst="rect">
            <a:avLst/>
          </a:prstGeom>
          <a:noFill/>
          <a:extLst>
            <a:ext uri="{909E8E84-426E-40DD-AFC4-6F175D3DCCD1}">
              <a14:hiddenFill xmlns:a14="http://schemas.microsoft.com/office/drawing/2010/main">
                <a:solidFill>
                  <a:srgbClr val="FFFFFF"/>
                </a:solidFill>
              </a14:hiddenFill>
            </a:ext>
          </a:extLst>
        </p:spPr>
      </p:pic>
      <p:sp>
        <p:nvSpPr>
          <p:cNvPr id="6" name="Vertical Scroll 5"/>
          <p:cNvSpPr/>
          <p:nvPr/>
        </p:nvSpPr>
        <p:spPr>
          <a:xfrm>
            <a:off x="1752600" y="1447800"/>
            <a:ext cx="5715000" cy="5410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dirty="0" smtClean="0">
                <a:solidFill>
                  <a:schemeClr val="bg1"/>
                </a:solidFill>
              </a:rPr>
              <a:t>Rinkimų komedija ruošiama tik tam, kad tu legalizuotum jų jau atliktą darbą, kad atsakomybę nuo jų nuimtum</a:t>
            </a:r>
            <a:r>
              <a:rPr lang="ru-RU" sz="2400" dirty="0" smtClean="0">
                <a:solidFill>
                  <a:schemeClr val="bg1"/>
                </a:solidFill>
              </a:rPr>
              <a:t>!</a:t>
            </a:r>
            <a:r>
              <a:rPr lang="lt-LT" sz="2400" dirty="0" smtClean="0">
                <a:solidFill>
                  <a:schemeClr val="bg1"/>
                </a:solidFill>
              </a:rPr>
              <a:t> Nepamiršk, lietuvi, kad įėjimas į rinkiminę salę nemokamas, tik išeidamas iš jos tu pasijusi netekęs savo sąžinės – pardavęs Lietuvą</a:t>
            </a:r>
            <a:r>
              <a:rPr lang="ru-RU" sz="2400" dirty="0" smtClean="0">
                <a:solidFill>
                  <a:schemeClr val="bg1"/>
                </a:solidFill>
              </a:rPr>
              <a:t>!</a:t>
            </a:r>
            <a:endParaRPr lang="en-GB" sz="2400" dirty="0">
              <a:solidFill>
                <a:schemeClr val="bg1"/>
              </a:solidFill>
            </a:endParaRPr>
          </a:p>
        </p:txBody>
      </p:sp>
    </p:spTree>
    <p:extLst>
      <p:ext uri="{BB962C8B-B14F-4D97-AF65-F5344CB8AC3E}">
        <p14:creationId xmlns:p14="http://schemas.microsoft.com/office/powerpoint/2010/main" val="230717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smtClean="0">
                <a:solidFill>
                  <a:schemeClr val="bg1"/>
                </a:solidFill>
              </a:rPr>
              <a:t>1988 m. A. Andreikos, P. Cidziko bado streikas</a:t>
            </a:r>
            <a:endParaRPr lang="lt-LT"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878" y="3314700"/>
            <a:ext cx="5483679" cy="3543300"/>
          </a:xfrm>
          <a:prstGeom prst="rect">
            <a:avLst/>
          </a:prstGeom>
        </p:spPr>
      </p:pic>
      <p:pic>
        <p:nvPicPr>
          <p:cNvPr id="6" name="Content Placeholder 5"/>
          <p:cNvPicPr>
            <a:picLocks noGrp="1" noChangeAspect="1"/>
          </p:cNvPicPr>
          <p:nvPr>
            <p:ph idx="1"/>
          </p:nvPr>
        </p:nvPicPr>
        <p:blipFill>
          <a:blip r:embed="rId4"/>
          <a:stretch>
            <a:fillRect/>
          </a:stretch>
        </p:blipFill>
        <p:spPr>
          <a:xfrm>
            <a:off x="1" y="1417639"/>
            <a:ext cx="4572000" cy="3030166"/>
          </a:xfrm>
          <a:prstGeom prst="rect">
            <a:avLst/>
          </a:prstGeom>
        </p:spPr>
      </p:pic>
    </p:spTree>
    <p:extLst>
      <p:ext uri="{BB962C8B-B14F-4D97-AF65-F5344CB8AC3E}">
        <p14:creationId xmlns:p14="http://schemas.microsoft.com/office/powerpoint/2010/main" val="8340240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9144000" cy="5715000"/>
          </a:xfrm>
          <a:prstGeom prst="rect">
            <a:avLst/>
          </a:prstGeom>
        </p:spPr>
      </p:pic>
      <p:pic>
        <p:nvPicPr>
          <p:cNvPr id="1026" name="Picture 2" descr="Image result for могильный памятник Путину"/>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1" y="3375723"/>
            <a:ext cx="4648200" cy="3482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13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b="1" dirty="0" smtClean="0">
                <a:solidFill>
                  <a:schemeClr val="bg1"/>
                </a:solidFill>
              </a:rPr>
              <a:t>Taktika – Nebendradarbiavimas – ginklų rūšis PSEP... – šaudmenys:</a:t>
            </a:r>
            <a:endParaRPr lang="en-GB" b="1" dirty="0">
              <a:solidFill>
                <a:schemeClr val="bg1"/>
              </a:solidFill>
            </a:endParaRPr>
          </a:p>
        </p:txBody>
      </p:sp>
      <p:sp>
        <p:nvSpPr>
          <p:cNvPr id="3" name="Content Placeholder 2"/>
          <p:cNvSpPr>
            <a:spLocks noGrp="1"/>
          </p:cNvSpPr>
          <p:nvPr>
            <p:ph idx="1"/>
          </p:nvPr>
        </p:nvSpPr>
        <p:spPr>
          <a:xfrm>
            <a:off x="457200" y="1981200"/>
            <a:ext cx="8229600" cy="4709160"/>
          </a:xfrm>
        </p:spPr>
        <p:txBody>
          <a:bodyPr>
            <a:normAutofit/>
          </a:bodyPr>
          <a:lstStyle/>
          <a:p>
            <a:r>
              <a:rPr lang="lt-LT" sz="3600" dirty="0" smtClean="0">
                <a:solidFill>
                  <a:schemeClr val="bg1"/>
                </a:solidFill>
              </a:rPr>
              <a:t>Studentų protestai</a:t>
            </a:r>
          </a:p>
          <a:p>
            <a:r>
              <a:rPr lang="lt-LT" sz="3600" dirty="0" smtClean="0">
                <a:solidFill>
                  <a:schemeClr val="bg1"/>
                </a:solidFill>
              </a:rPr>
              <a:t>Emigracija dėl protesto</a:t>
            </a:r>
          </a:p>
          <a:p>
            <a:r>
              <a:rPr lang="lt-LT" sz="3600" dirty="0" smtClean="0">
                <a:solidFill>
                  <a:schemeClr val="bg1"/>
                </a:solidFill>
              </a:rPr>
              <a:t>Boikotuojamų prekių nevartojimas</a:t>
            </a:r>
          </a:p>
          <a:p>
            <a:r>
              <a:rPr lang="lt-LT" sz="3600" dirty="0" smtClean="0">
                <a:solidFill>
                  <a:schemeClr val="bg1"/>
                </a:solidFill>
              </a:rPr>
              <a:t>Rinkimų boikotas</a:t>
            </a:r>
          </a:p>
          <a:p>
            <a:r>
              <a:rPr lang="lt-LT" sz="3600" dirty="0" smtClean="0">
                <a:solidFill>
                  <a:schemeClr val="bg1"/>
                </a:solidFill>
              </a:rPr>
              <a:t>Atsisakymas pripažinti oficialų asmenų paskyrimą</a:t>
            </a:r>
            <a:endParaRPr lang="en-GB" sz="3600" dirty="0">
              <a:solidFill>
                <a:schemeClr val="bg1"/>
              </a:solidFill>
            </a:endParaRPr>
          </a:p>
        </p:txBody>
      </p:sp>
    </p:spTree>
    <p:extLst>
      <p:ext uri="{BB962C8B-B14F-4D97-AF65-F5344CB8AC3E}">
        <p14:creationId xmlns:p14="http://schemas.microsoft.com/office/powerpoint/2010/main" val="464790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Futbolo fanų eitynės</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1930400"/>
            <a:ext cx="6096000" cy="4048125"/>
          </a:xfrm>
          <a:prstGeom prst="rect">
            <a:avLst/>
          </a:prstGeom>
        </p:spPr>
      </p:pic>
      <p:sp>
        <p:nvSpPr>
          <p:cNvPr id="5" name="TextBox 4"/>
          <p:cNvSpPr txBox="1"/>
          <p:nvPr/>
        </p:nvSpPr>
        <p:spPr>
          <a:xfrm>
            <a:off x="2590800" y="6214546"/>
            <a:ext cx="1268296" cy="369332"/>
          </a:xfrm>
          <a:prstGeom prst="rect">
            <a:avLst/>
          </a:prstGeom>
          <a:noFill/>
        </p:spPr>
        <p:txBody>
          <a:bodyPr wrap="none" rtlCol="0">
            <a:spAutoFit/>
          </a:bodyPr>
          <a:lstStyle/>
          <a:p>
            <a:r>
              <a:rPr lang="lt-LT" dirty="0" smtClean="0"/>
              <a:t>ŽALGIRIS</a:t>
            </a:r>
            <a:endParaRPr lang="en-GB" dirty="0"/>
          </a:p>
        </p:txBody>
      </p:sp>
      <p:pic>
        <p:nvPicPr>
          <p:cNvPr id="6" name="Picture 5"/>
          <p:cNvPicPr>
            <a:picLocks noChangeAspect="1"/>
          </p:cNvPicPr>
          <p:nvPr/>
        </p:nvPicPr>
        <p:blipFill rotWithShape="1">
          <a:blip r:embed="rId4"/>
          <a:srcRect l="8519" t="11111"/>
          <a:stretch/>
        </p:blipFill>
        <p:spPr>
          <a:xfrm>
            <a:off x="5391632" y="1930400"/>
            <a:ext cx="3774083" cy="4889500"/>
          </a:xfrm>
          <a:prstGeom prst="rect">
            <a:avLst/>
          </a:prstGeom>
        </p:spPr>
      </p:pic>
    </p:spTree>
    <p:extLst>
      <p:ext uri="{BB962C8B-B14F-4D97-AF65-F5344CB8AC3E}">
        <p14:creationId xmlns:p14="http://schemas.microsoft.com/office/powerpoint/2010/main" val="37887670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ŽALGIRIS IR CSKA</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891540" y="1395867"/>
            <a:ext cx="7360919" cy="5334000"/>
          </a:xfrm>
          <a:prstGeom prst="rect">
            <a:avLst/>
          </a:prstGeom>
        </p:spPr>
      </p:pic>
    </p:spTree>
    <p:extLst>
      <p:ext uri="{BB962C8B-B14F-4D97-AF65-F5344CB8AC3E}">
        <p14:creationId xmlns:p14="http://schemas.microsoft.com/office/powerpoint/2010/main" val="3748019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kÄÄiÅ³ protesto akcij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762001"/>
            <a:ext cx="9148666"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studentų protestai honkon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6675" cy="34346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otesto akcija Baltarusijoj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4728" y="3093640"/>
            <a:ext cx="6022975" cy="3764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88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 y="76200"/>
            <a:ext cx="9144000" cy="1143000"/>
          </a:xfrm>
        </p:spPr>
        <p:txBody>
          <a:bodyPr>
            <a:noAutofit/>
          </a:bodyPr>
          <a:lstStyle/>
          <a:p>
            <a:pPr algn="ctr"/>
            <a:r>
              <a:rPr lang="lt-LT" sz="2800" b="1" dirty="0" err="1" smtClean="0">
                <a:solidFill>
                  <a:schemeClr val="bg1"/>
                </a:solidFill>
              </a:rPr>
              <a:t>Takatika</a:t>
            </a:r>
            <a:r>
              <a:rPr lang="lt-LT" sz="2800" b="1" dirty="0" smtClean="0">
                <a:solidFill>
                  <a:schemeClr val="bg1"/>
                </a:solidFill>
              </a:rPr>
              <a:t> – Nesmurtinis įsikišimas į situaciją ir jos sugriovimas – ginklų rūšis PSEP...– šaudmenys: </a:t>
            </a:r>
            <a:endParaRPr lang="en-GB" sz="2800" b="1" dirty="0">
              <a:solidFill>
                <a:schemeClr val="bg1"/>
              </a:solidFill>
            </a:endParaRPr>
          </a:p>
        </p:txBody>
      </p:sp>
      <p:sp>
        <p:nvSpPr>
          <p:cNvPr id="3" name="Content Placeholder 2"/>
          <p:cNvSpPr>
            <a:spLocks noGrp="1"/>
          </p:cNvSpPr>
          <p:nvPr>
            <p:ph idx="1"/>
          </p:nvPr>
        </p:nvSpPr>
        <p:spPr>
          <a:xfrm>
            <a:off x="457200" y="1295400"/>
            <a:ext cx="8229600" cy="4709160"/>
          </a:xfrm>
        </p:spPr>
        <p:txBody>
          <a:bodyPr>
            <a:noAutofit/>
          </a:bodyPr>
          <a:lstStyle/>
          <a:p>
            <a:r>
              <a:rPr lang="lt-LT" sz="4400" dirty="0" smtClean="0">
                <a:solidFill>
                  <a:schemeClr val="bg1"/>
                </a:solidFill>
              </a:rPr>
              <a:t>Patalpų </a:t>
            </a:r>
            <a:r>
              <a:rPr lang="lt-LT" sz="4400" dirty="0">
                <a:solidFill>
                  <a:schemeClr val="bg1"/>
                </a:solidFill>
              </a:rPr>
              <a:t>užėmimas</a:t>
            </a:r>
          </a:p>
          <a:p>
            <a:r>
              <a:rPr lang="lt-LT" sz="4400" dirty="0">
                <a:solidFill>
                  <a:schemeClr val="bg1"/>
                </a:solidFill>
              </a:rPr>
              <a:t>Nesmurtiniai trukdymai</a:t>
            </a:r>
          </a:p>
          <a:p>
            <a:r>
              <a:rPr lang="lt-LT" sz="4400" dirty="0">
                <a:solidFill>
                  <a:schemeClr val="bg1"/>
                </a:solidFill>
              </a:rPr>
              <a:t>Naujų visuomeninio elgesio normų nustatymas</a:t>
            </a:r>
          </a:p>
          <a:p>
            <a:r>
              <a:rPr lang="lt-LT" sz="4400" dirty="0">
                <a:solidFill>
                  <a:schemeClr val="bg1"/>
                </a:solidFill>
              </a:rPr>
              <a:t>Alternatyvios ekonominės, švietimo institucijos</a:t>
            </a:r>
          </a:p>
          <a:p>
            <a:r>
              <a:rPr lang="lt-LT" sz="4400" dirty="0">
                <a:solidFill>
                  <a:schemeClr val="bg1"/>
                </a:solidFill>
              </a:rPr>
              <a:t>Alternatyvi valdžia</a:t>
            </a:r>
            <a:endParaRPr lang="en-GB" sz="4400" dirty="0">
              <a:solidFill>
                <a:schemeClr val="bg1"/>
              </a:solidFill>
            </a:endParaRPr>
          </a:p>
        </p:txBody>
      </p:sp>
    </p:spTree>
    <p:extLst>
      <p:ext uri="{BB962C8B-B14F-4D97-AF65-F5344CB8AC3E}">
        <p14:creationId xmlns:p14="http://schemas.microsoft.com/office/powerpoint/2010/main" val="16838483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antinacinis laikraštis lietuvos ju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671"/>
            <a:ext cx="4953001" cy="68846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g4.dcdn.lt/images/pix/1-62809033.jpg"/>
          <p:cNvPicPr>
            <a:picLocks noChangeAspect="1" noChangeArrowheads="1"/>
          </p:cNvPicPr>
          <p:nvPr/>
        </p:nvPicPr>
        <p:blipFill rotWithShape="1">
          <a:blip r:embed="rId3">
            <a:extLst>
              <a:ext uri="{28A0092B-C50C-407E-A947-70E740481C1C}">
                <a14:useLocalDpi xmlns:a14="http://schemas.microsoft.com/office/drawing/2010/main" val="0"/>
              </a:ext>
            </a:extLst>
          </a:blip>
          <a:srcRect l="19894" r="33903"/>
          <a:stretch/>
        </p:blipFill>
        <p:spPr bwMode="auto">
          <a:xfrm>
            <a:off x="5072743" y="2057400"/>
            <a:ext cx="4038600" cy="4800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ÑÐ»Ð°Ð²Ð° ÑÐ°Ð±Ð¾ÑÐµÐ¹ Ð¿Ð°ÑÑÐ¸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3986" y="129540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5754186" y="0"/>
            <a:ext cx="1535988" cy="1755414"/>
          </a:xfrm>
          <a:prstGeom prst="rect">
            <a:avLst/>
          </a:prstGeom>
        </p:spPr>
      </p:pic>
      <p:pic>
        <p:nvPicPr>
          <p:cNvPr id="6" name="Picture 5" descr="Image result for ÑÐ»Ð°Ð²Ð° ÑÐ°Ð±Ð¾ÑÐµÐ¹ Ð¿Ð°ÑÑÐ¸Ð¸"/>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09946" y="1295400"/>
            <a:ext cx="1950365" cy="1732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11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Folkoro judėjimas</a:t>
            </a:r>
            <a:endParaRPr lang="en-GB" dirty="0">
              <a:solidFill>
                <a:schemeClr val="bg1"/>
              </a:solidFill>
            </a:endParaRPr>
          </a:p>
        </p:txBody>
      </p:sp>
      <p:pic>
        <p:nvPicPr>
          <p:cNvPr id="8194" name="Picture 2" descr="Image result for folkoras sovietmeÄiu"/>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06526" y="1600200"/>
            <a:ext cx="6930948"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3066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mage result for sėdimas protest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587998" cy="4191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mokytojai užėmė ministeriją"/>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379018"/>
            <a:ext cx="5470977" cy="365018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sėdimasis protest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082247"/>
            <a:ext cx="5334000" cy="3775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13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ene shar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4214813" cy="28074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gene sharpas pilietinÄ gynyba"/>
          <p:cNvPicPr>
            <a:picLocks noChangeAspect="1" noChangeArrowheads="1"/>
          </p:cNvPicPr>
          <p:nvPr/>
        </p:nvPicPr>
        <p:blipFill rotWithShape="1">
          <a:blip r:embed="rId3">
            <a:extLst>
              <a:ext uri="{28A0092B-C50C-407E-A947-70E740481C1C}">
                <a14:useLocalDpi xmlns:a14="http://schemas.microsoft.com/office/drawing/2010/main" val="0"/>
              </a:ext>
            </a:extLst>
          </a:blip>
          <a:srcRect l="7514" t="14559" r="10973" b="20426"/>
          <a:stretch/>
        </p:blipFill>
        <p:spPr bwMode="auto">
          <a:xfrm>
            <a:off x="4724400" y="838200"/>
            <a:ext cx="4114800" cy="58346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609600" y="4495800"/>
            <a:ext cx="3352800" cy="1143000"/>
          </a:xfrm>
        </p:spPr>
        <p:txBody>
          <a:bodyPr>
            <a:noAutofit/>
          </a:bodyPr>
          <a:lstStyle/>
          <a:p>
            <a:r>
              <a:rPr lang="lt-LT" sz="9600" dirty="0" smtClean="0">
                <a:solidFill>
                  <a:schemeClr val="bg1"/>
                </a:solidFill>
              </a:rPr>
              <a:t>198 </a:t>
            </a:r>
            <a:endParaRPr lang="en-GB" sz="9600" dirty="0">
              <a:solidFill>
                <a:schemeClr val="bg1"/>
              </a:solidFill>
            </a:endParaRPr>
          </a:p>
        </p:txBody>
      </p:sp>
    </p:spTree>
    <p:extLst>
      <p:ext uri="{BB962C8B-B14F-4D97-AF65-F5344CB8AC3E}">
        <p14:creationId xmlns:p14="http://schemas.microsoft.com/office/powerpoint/2010/main" val="312935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lt-LT" dirty="0" smtClean="0">
                <a:solidFill>
                  <a:schemeClr val="bg1"/>
                </a:solidFill>
              </a:rPr>
              <a:t>Sėkmingo PP realizavimo sąlygos</a:t>
            </a:r>
            <a:endParaRPr lang="en-GB" dirty="0">
              <a:solidFill>
                <a:schemeClr val="bg1"/>
              </a:solidFill>
            </a:endParaRPr>
          </a:p>
        </p:txBody>
      </p:sp>
      <p:pic>
        <p:nvPicPr>
          <p:cNvPr id="5122"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01700" y="2540000"/>
            <a:ext cx="8204200" cy="431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petras cidzik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9201"/>
            <a:ext cx="5638800" cy="296779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kantrybÄ"/>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4171949"/>
            <a:ext cx="4048125" cy="26860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86400" y="6172200"/>
            <a:ext cx="2167581" cy="584775"/>
          </a:xfrm>
          <a:prstGeom prst="rect">
            <a:avLst/>
          </a:prstGeom>
          <a:noFill/>
        </p:spPr>
        <p:txBody>
          <a:bodyPr wrap="none" rtlCol="0">
            <a:spAutoFit/>
          </a:bodyPr>
          <a:lstStyle/>
          <a:p>
            <a:r>
              <a:rPr lang="lt-LT" sz="3200" b="1" dirty="0" smtClean="0"/>
              <a:t>1940 - 1991</a:t>
            </a:r>
            <a:endParaRPr lang="en-GB" sz="3200" b="1" dirty="0"/>
          </a:p>
        </p:txBody>
      </p:sp>
    </p:spTree>
    <p:extLst>
      <p:ext uri="{BB962C8B-B14F-4D97-AF65-F5344CB8AC3E}">
        <p14:creationId xmlns:p14="http://schemas.microsoft.com/office/powerpoint/2010/main" val="180796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229600" cy="1143000"/>
          </a:xfrm>
        </p:spPr>
        <p:txBody>
          <a:bodyPr/>
          <a:lstStyle/>
          <a:p>
            <a:r>
              <a:rPr lang="lt-LT" dirty="0" smtClean="0">
                <a:solidFill>
                  <a:schemeClr val="bg1"/>
                </a:solidFill>
              </a:rPr>
              <a:t>Romas Kalanta, 1972</a:t>
            </a:r>
            <a:endParaRPr lang="en-GB" dirty="0">
              <a:solidFill>
                <a:schemeClr val="bg1"/>
              </a:solidFill>
            </a:endParaRPr>
          </a:p>
        </p:txBody>
      </p:sp>
      <p:pic>
        <p:nvPicPr>
          <p:cNvPr id="4" name="Content Placeholder 3"/>
          <p:cNvPicPr>
            <a:picLocks noGrp="1" noChangeAspect="1"/>
          </p:cNvPicPr>
          <p:nvPr>
            <p:ph idx="1"/>
          </p:nvPr>
        </p:nvPicPr>
        <p:blipFill>
          <a:blip r:embed="rId3"/>
          <a:stretch>
            <a:fillRect/>
          </a:stretch>
        </p:blipFill>
        <p:spPr>
          <a:xfrm>
            <a:off x="-5443" y="0"/>
            <a:ext cx="1800225" cy="2543175"/>
          </a:xfrm>
          <a:prstGeom prst="rect">
            <a:avLst/>
          </a:prstGeom>
        </p:spPr>
      </p:pic>
      <p:pic>
        <p:nvPicPr>
          <p:cNvPr id="5" name="Picture 4"/>
          <p:cNvPicPr>
            <a:picLocks noChangeAspect="1"/>
          </p:cNvPicPr>
          <p:nvPr/>
        </p:nvPicPr>
        <p:blipFill>
          <a:blip r:embed="rId4"/>
          <a:stretch>
            <a:fillRect/>
          </a:stretch>
        </p:blipFill>
        <p:spPr>
          <a:xfrm>
            <a:off x="228600" y="2543175"/>
            <a:ext cx="8629649" cy="4314825"/>
          </a:xfrm>
          <a:prstGeom prst="rect">
            <a:avLst/>
          </a:prstGeom>
        </p:spPr>
      </p:pic>
      <p:sp>
        <p:nvSpPr>
          <p:cNvPr id="3" name="TextBox 2"/>
          <p:cNvSpPr txBox="1"/>
          <p:nvPr/>
        </p:nvSpPr>
        <p:spPr>
          <a:xfrm>
            <a:off x="4543424" y="1449355"/>
            <a:ext cx="1210588" cy="707886"/>
          </a:xfrm>
          <a:prstGeom prst="rect">
            <a:avLst/>
          </a:prstGeom>
          <a:noFill/>
        </p:spPr>
        <p:txBody>
          <a:bodyPr wrap="none" rtlCol="0">
            <a:spAutoFit/>
          </a:bodyPr>
          <a:lstStyle/>
          <a:p>
            <a:r>
              <a:rPr lang="lt-LT" sz="4000" b="1" dirty="0" smtClean="0"/>
              <a:t>1988</a:t>
            </a:r>
            <a:endParaRPr lang="en-GB" sz="4000" b="1" dirty="0"/>
          </a:p>
        </p:txBody>
      </p:sp>
    </p:spTree>
    <p:extLst>
      <p:ext uri="{BB962C8B-B14F-4D97-AF65-F5344CB8AC3E}">
        <p14:creationId xmlns:p14="http://schemas.microsoft.com/office/powerpoint/2010/main" val="180768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1495" y="3342052"/>
            <a:ext cx="5633273" cy="461665"/>
          </a:xfrm>
          <a:prstGeom prst="rect">
            <a:avLst/>
          </a:prstGeom>
          <a:solidFill>
            <a:srgbClr val="FFC000"/>
          </a:solidFill>
        </p:spPr>
        <p:txBody>
          <a:bodyPr wrap="none" rtlCol="0">
            <a:spAutoFit/>
          </a:bodyPr>
          <a:lstStyle/>
          <a:p>
            <a:r>
              <a:rPr lang="en-GB" sz="2400" dirty="0" smtClean="0"/>
              <a:t>TAKTIKA</a:t>
            </a:r>
            <a:r>
              <a:rPr lang="lt-LT" sz="2400" dirty="0" smtClean="0"/>
              <a:t>– NESMURTINIO ĮSIKIŠIMO</a:t>
            </a:r>
            <a:endParaRPr lang="en-GB" sz="2400" dirty="0"/>
          </a:p>
        </p:txBody>
      </p:sp>
      <p:sp>
        <p:nvSpPr>
          <p:cNvPr id="5" name="TextBox 4"/>
          <p:cNvSpPr txBox="1"/>
          <p:nvPr/>
        </p:nvSpPr>
        <p:spPr>
          <a:xfrm>
            <a:off x="856406" y="4393688"/>
            <a:ext cx="7675499" cy="461665"/>
          </a:xfrm>
          <a:prstGeom prst="rect">
            <a:avLst/>
          </a:prstGeom>
          <a:solidFill>
            <a:srgbClr val="00B0F0"/>
          </a:solidFill>
        </p:spPr>
        <p:txBody>
          <a:bodyPr wrap="none" rtlCol="0">
            <a:spAutoFit/>
          </a:bodyPr>
          <a:lstStyle/>
          <a:p>
            <a:r>
              <a:rPr lang="en-GB" sz="2400" dirty="0" smtClean="0"/>
              <a:t>GINKL</a:t>
            </a:r>
            <a:r>
              <a:rPr lang="lt-LT" sz="2400" dirty="0" smtClean="0"/>
              <a:t>Ų RŪŠIS – PSICHOLOGINIAI, SOCIALINIAI...</a:t>
            </a:r>
            <a:endParaRPr lang="en-GB" sz="2400" dirty="0"/>
          </a:p>
        </p:txBody>
      </p:sp>
      <p:sp>
        <p:nvSpPr>
          <p:cNvPr id="6" name="TextBox 5"/>
          <p:cNvSpPr txBox="1"/>
          <p:nvPr/>
        </p:nvSpPr>
        <p:spPr>
          <a:xfrm>
            <a:off x="1138534" y="5573631"/>
            <a:ext cx="7111242" cy="461665"/>
          </a:xfrm>
          <a:prstGeom prst="rect">
            <a:avLst/>
          </a:prstGeom>
          <a:solidFill>
            <a:srgbClr val="00B0F0"/>
          </a:solidFill>
        </p:spPr>
        <p:txBody>
          <a:bodyPr wrap="none" rtlCol="0">
            <a:spAutoFit/>
          </a:bodyPr>
          <a:lstStyle/>
          <a:p>
            <a:r>
              <a:rPr lang="lt-LT" sz="2400" dirty="0" smtClean="0"/>
              <a:t>ŠAUDMENYS/GINKLAI – VIEŠA BADO AKCIJA</a:t>
            </a:r>
            <a:endParaRPr lang="en-GB" sz="2400" dirty="0"/>
          </a:p>
        </p:txBody>
      </p:sp>
      <p:sp>
        <p:nvSpPr>
          <p:cNvPr id="7" name="TextBox 6"/>
          <p:cNvSpPr txBox="1"/>
          <p:nvPr/>
        </p:nvSpPr>
        <p:spPr>
          <a:xfrm>
            <a:off x="2425418" y="1443335"/>
            <a:ext cx="4293163" cy="461665"/>
          </a:xfrm>
          <a:prstGeom prst="rect">
            <a:avLst/>
          </a:prstGeom>
          <a:solidFill>
            <a:srgbClr val="00B050"/>
          </a:solidFill>
        </p:spPr>
        <p:txBody>
          <a:bodyPr wrap="none" rtlCol="0">
            <a:spAutoFit/>
          </a:bodyPr>
          <a:lstStyle/>
          <a:p>
            <a:r>
              <a:rPr lang="lt-LT" sz="2400" dirty="0" smtClean="0"/>
              <a:t>STRATEGIJA – ATVERTIMO </a:t>
            </a:r>
            <a:endParaRPr lang="en-GB" sz="2400" dirty="0"/>
          </a:p>
        </p:txBody>
      </p:sp>
      <p:sp>
        <p:nvSpPr>
          <p:cNvPr id="8" name="TextBox 7"/>
          <p:cNvSpPr txBox="1"/>
          <p:nvPr/>
        </p:nvSpPr>
        <p:spPr>
          <a:xfrm>
            <a:off x="973898" y="2409019"/>
            <a:ext cx="7196201" cy="461665"/>
          </a:xfrm>
          <a:prstGeom prst="rect">
            <a:avLst/>
          </a:prstGeom>
          <a:solidFill>
            <a:srgbClr val="FF0000"/>
          </a:solidFill>
        </p:spPr>
        <p:txBody>
          <a:bodyPr wrap="none" rtlCol="0">
            <a:spAutoFit/>
          </a:bodyPr>
          <a:lstStyle/>
          <a:p>
            <a:r>
              <a:rPr lang="lt-LT" sz="2400" dirty="0" smtClean="0"/>
              <a:t>TAIKINYS – GALIOS ŠALTINIS ,,AUTORITETAS“</a:t>
            </a:r>
            <a:endParaRPr lang="en-GB" sz="2400" dirty="0"/>
          </a:p>
        </p:txBody>
      </p:sp>
      <p:sp>
        <p:nvSpPr>
          <p:cNvPr id="9" name="Title 8"/>
          <p:cNvSpPr>
            <a:spLocks noGrp="1"/>
          </p:cNvSpPr>
          <p:nvPr>
            <p:ph type="title"/>
          </p:nvPr>
        </p:nvSpPr>
        <p:spPr>
          <a:xfrm>
            <a:off x="457200" y="76200"/>
            <a:ext cx="8229600" cy="1143000"/>
          </a:xfrm>
        </p:spPr>
        <p:txBody>
          <a:bodyPr>
            <a:normAutofit fontScale="90000"/>
          </a:bodyPr>
          <a:lstStyle/>
          <a:p>
            <a:r>
              <a:rPr lang="lt-LT" dirty="0" smtClean="0">
                <a:solidFill>
                  <a:schemeClr val="bg1"/>
                </a:solidFill>
              </a:rPr>
              <a:t>Antras apibendrinimas – tai lygiavertis kovos būdas, kur...</a:t>
            </a:r>
            <a:endParaRPr lang="en-GB" dirty="0">
              <a:solidFill>
                <a:schemeClr val="bg1"/>
              </a:solidFill>
            </a:endParaRPr>
          </a:p>
        </p:txBody>
      </p:sp>
    </p:spTree>
    <p:extLst>
      <p:ext uri="{BB962C8B-B14F-4D97-AF65-F5344CB8AC3E}">
        <p14:creationId xmlns:p14="http://schemas.microsoft.com/office/powerpoint/2010/main" val="155929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marL="137160" indent="0" algn="ctr">
              <a:buNone/>
            </a:pPr>
            <a:r>
              <a:rPr lang="lt-LT" sz="4000" dirty="0" smtClean="0"/>
              <a:t>                                                   </a:t>
            </a:r>
            <a:endParaRPr lang="lt-LT" sz="4000" dirty="0"/>
          </a:p>
        </p:txBody>
      </p:sp>
      <p:sp>
        <p:nvSpPr>
          <p:cNvPr id="4" name="TextBox 3"/>
          <p:cNvSpPr txBox="1"/>
          <p:nvPr/>
        </p:nvSpPr>
        <p:spPr>
          <a:xfrm>
            <a:off x="489857" y="1066800"/>
            <a:ext cx="8370240" cy="4154984"/>
          </a:xfrm>
          <a:prstGeom prst="rect">
            <a:avLst/>
          </a:prstGeom>
          <a:noFill/>
        </p:spPr>
        <p:txBody>
          <a:bodyPr wrap="none" rtlCol="0">
            <a:spAutoFit/>
          </a:bodyPr>
          <a:lstStyle/>
          <a:p>
            <a:pPr marL="137160" indent="0" algn="ctr">
              <a:buNone/>
            </a:pPr>
            <a:r>
              <a:rPr lang="en-US" sz="4400" dirty="0">
                <a:solidFill>
                  <a:schemeClr val="bg1"/>
                </a:solidFill>
              </a:rPr>
              <a:t>,,</a:t>
            </a:r>
            <a:r>
              <a:rPr lang="lt-LT" sz="4400" dirty="0">
                <a:solidFill>
                  <a:schemeClr val="bg1"/>
                </a:solidFill>
              </a:rPr>
              <a:t>Iš pradžių jie tave ignoruos, </a:t>
            </a:r>
            <a:endParaRPr lang="en-US" sz="4400" dirty="0" smtClean="0">
              <a:solidFill>
                <a:schemeClr val="bg1"/>
              </a:solidFill>
            </a:endParaRPr>
          </a:p>
          <a:p>
            <a:pPr marL="137160" indent="0" algn="ctr">
              <a:buNone/>
            </a:pPr>
            <a:r>
              <a:rPr lang="lt-LT" sz="4400" dirty="0" smtClean="0">
                <a:solidFill>
                  <a:schemeClr val="bg1"/>
                </a:solidFill>
              </a:rPr>
              <a:t>paskui </a:t>
            </a:r>
            <a:r>
              <a:rPr lang="lt-LT" sz="4400" dirty="0">
                <a:solidFill>
                  <a:schemeClr val="bg1"/>
                </a:solidFill>
              </a:rPr>
              <a:t>iš tavęs juoksis, </a:t>
            </a:r>
            <a:endParaRPr lang="en-US" sz="4400" dirty="0" smtClean="0">
              <a:solidFill>
                <a:schemeClr val="bg1"/>
              </a:solidFill>
            </a:endParaRPr>
          </a:p>
          <a:p>
            <a:pPr marL="137160" indent="0" algn="ctr">
              <a:buNone/>
            </a:pPr>
            <a:r>
              <a:rPr lang="lt-LT" sz="4400" dirty="0" smtClean="0">
                <a:solidFill>
                  <a:schemeClr val="bg1"/>
                </a:solidFill>
              </a:rPr>
              <a:t>vėliau </a:t>
            </a:r>
            <a:r>
              <a:rPr lang="lt-LT" sz="4400" dirty="0">
                <a:solidFill>
                  <a:schemeClr val="bg1"/>
                </a:solidFill>
              </a:rPr>
              <a:t>su tavimi kovos, </a:t>
            </a:r>
            <a:endParaRPr lang="en-US" sz="4400" dirty="0" smtClean="0">
              <a:solidFill>
                <a:schemeClr val="bg1"/>
              </a:solidFill>
            </a:endParaRPr>
          </a:p>
          <a:p>
            <a:pPr marL="137160" indent="0" algn="ctr">
              <a:buNone/>
            </a:pPr>
            <a:r>
              <a:rPr lang="lt-LT" sz="4400" dirty="0" smtClean="0">
                <a:solidFill>
                  <a:schemeClr val="bg1"/>
                </a:solidFill>
              </a:rPr>
              <a:t>o </a:t>
            </a:r>
            <a:r>
              <a:rPr lang="lt-LT" sz="4400" dirty="0">
                <a:solidFill>
                  <a:schemeClr val="bg1"/>
                </a:solidFill>
              </a:rPr>
              <a:t>tada tu laimėsi.“ </a:t>
            </a:r>
          </a:p>
          <a:p>
            <a:pPr marL="1362456" lvl="4" indent="0">
              <a:buNone/>
            </a:pPr>
            <a:r>
              <a:rPr lang="lt-LT" sz="4400" dirty="0">
                <a:solidFill>
                  <a:schemeClr val="bg1"/>
                </a:solidFill>
              </a:rPr>
              <a:t>                          </a:t>
            </a:r>
            <a:endParaRPr lang="lt-LT" sz="4400" dirty="0" smtClean="0">
              <a:solidFill>
                <a:schemeClr val="bg1"/>
              </a:solidFill>
            </a:endParaRPr>
          </a:p>
          <a:p>
            <a:pPr marL="1362456" lvl="4" indent="0">
              <a:buNone/>
            </a:pPr>
            <a:r>
              <a:rPr lang="lt-LT" sz="4400" dirty="0">
                <a:solidFill>
                  <a:schemeClr val="bg1"/>
                </a:solidFill>
              </a:rPr>
              <a:t> </a:t>
            </a:r>
            <a:r>
              <a:rPr lang="lt-LT" sz="4400" dirty="0" smtClean="0">
                <a:solidFill>
                  <a:schemeClr val="bg1"/>
                </a:solidFill>
              </a:rPr>
              <a:t>                Mahatma </a:t>
            </a:r>
            <a:r>
              <a:rPr lang="lt-LT" sz="4400" dirty="0">
                <a:solidFill>
                  <a:schemeClr val="bg1"/>
                </a:solidFill>
              </a:rPr>
              <a:t>Ghandi</a:t>
            </a:r>
          </a:p>
        </p:txBody>
      </p:sp>
    </p:spTree>
    <p:extLst>
      <p:ext uri="{BB962C8B-B14F-4D97-AF65-F5344CB8AC3E}">
        <p14:creationId xmlns:p14="http://schemas.microsoft.com/office/powerpoint/2010/main" val="3055081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PP </a:t>
            </a:r>
            <a:r>
              <a:rPr lang="en-GB" dirty="0" err="1" smtClean="0">
                <a:solidFill>
                  <a:schemeClr val="bg1"/>
                </a:solidFill>
              </a:rPr>
              <a:t>paj</a:t>
            </a:r>
            <a:r>
              <a:rPr lang="lt-LT" dirty="0" smtClean="0">
                <a:solidFill>
                  <a:schemeClr val="bg1"/>
                </a:solidFill>
              </a:rPr>
              <a:t>ėgumų </a:t>
            </a:r>
            <a:r>
              <a:rPr lang="en-GB" dirty="0" err="1" smtClean="0">
                <a:solidFill>
                  <a:schemeClr val="bg1"/>
                </a:solidFill>
              </a:rPr>
              <a:t>potencialas</a:t>
            </a:r>
            <a:endParaRPr lang="en-GB"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173" t="80075" r="16546" b="3985"/>
          <a:stretch/>
        </p:blipFill>
        <p:spPr>
          <a:xfrm rot="10800000">
            <a:off x="27718" y="2007078"/>
            <a:ext cx="9116282" cy="3784120"/>
          </a:xfrm>
        </p:spPr>
      </p:pic>
    </p:spTree>
    <p:extLst>
      <p:ext uri="{BB962C8B-B14F-4D97-AF65-F5344CB8AC3E}">
        <p14:creationId xmlns:p14="http://schemas.microsoft.com/office/powerpoint/2010/main" val="409551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5132" t="54866" r="21147" b="26319"/>
          <a:stretch/>
        </p:blipFill>
        <p:spPr>
          <a:xfrm>
            <a:off x="1" y="1295400"/>
            <a:ext cx="9144000" cy="4526902"/>
          </a:xfrm>
        </p:spPr>
      </p:pic>
    </p:spTree>
    <p:extLst>
      <p:ext uri="{BB962C8B-B14F-4D97-AF65-F5344CB8AC3E}">
        <p14:creationId xmlns:p14="http://schemas.microsoft.com/office/powerpoint/2010/main" val="716069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Pilietinio pasipriešinimo organizacija</a:t>
            </a:r>
            <a:endParaRPr lang="en-GB"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5170658"/>
              </p:ext>
            </p:extLst>
          </p:nvPr>
        </p:nvGraphicFramePr>
        <p:xfrm>
          <a:off x="152400" y="1600200"/>
          <a:ext cx="85344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own Arrow Callout 2"/>
          <p:cNvSpPr/>
          <p:nvPr/>
        </p:nvSpPr>
        <p:spPr>
          <a:xfrm rot="1815960">
            <a:off x="6466526" y="2516793"/>
            <a:ext cx="914400" cy="1112838"/>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PPK1</a:t>
            </a:r>
            <a:endParaRPr lang="en-GB" dirty="0"/>
          </a:p>
        </p:txBody>
      </p:sp>
      <p:sp>
        <p:nvSpPr>
          <p:cNvPr id="5" name="Down Arrow Callout 4"/>
          <p:cNvSpPr/>
          <p:nvPr/>
        </p:nvSpPr>
        <p:spPr>
          <a:xfrm rot="3454131">
            <a:off x="7654518" y="3440435"/>
            <a:ext cx="914400" cy="1193731"/>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PPK2</a:t>
            </a:r>
            <a:endParaRPr lang="en-GB" dirty="0"/>
          </a:p>
        </p:txBody>
      </p:sp>
      <p:sp>
        <p:nvSpPr>
          <p:cNvPr id="6" name="Down Arrow Callout 5"/>
          <p:cNvSpPr/>
          <p:nvPr/>
        </p:nvSpPr>
        <p:spPr>
          <a:xfrm rot="17035678">
            <a:off x="1165880" y="2828322"/>
            <a:ext cx="914400" cy="1233527"/>
          </a:xfrm>
          <a:prstGeom prst="down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PPK3</a:t>
            </a:r>
            <a:endParaRPr lang="en-GB" dirty="0"/>
          </a:p>
        </p:txBody>
      </p:sp>
    </p:spTree>
    <p:extLst>
      <p:ext uri="{BB962C8B-B14F-4D97-AF65-F5344CB8AC3E}">
        <p14:creationId xmlns:p14="http://schemas.microsoft.com/office/powerpoint/2010/main" val="89710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685800" y="18046"/>
            <a:ext cx="8229600" cy="1143000"/>
          </a:xfrm>
        </p:spPr>
        <p:txBody>
          <a:bodyPr>
            <a:normAutofit fontScale="90000"/>
          </a:bodyPr>
          <a:lstStyle/>
          <a:p>
            <a:pPr eaLnBrk="1" hangingPunct="1"/>
            <a:r>
              <a:rPr lang="lt-LT" altLang="lt-LT" dirty="0" smtClean="0">
                <a:solidFill>
                  <a:schemeClr val="bg1"/>
                </a:solidFill>
              </a:rPr>
              <a:t>2017 m. Lietuvos visuomenės tyrimas (1300 žm.)</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8313" y="1500188"/>
            <a:ext cx="2968625" cy="4330700"/>
          </a:xfrm>
          <a:noFill/>
        </p:spPr>
      </p:pic>
      <p:sp>
        <p:nvSpPr>
          <p:cNvPr id="3077" name="TextBox 6"/>
          <p:cNvSpPr txBox="1">
            <a:spLocks noChangeArrowheads="1"/>
          </p:cNvSpPr>
          <p:nvPr/>
        </p:nvSpPr>
        <p:spPr bwMode="auto">
          <a:xfrm>
            <a:off x="3436938" y="1417638"/>
            <a:ext cx="570706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lt-LT" dirty="0" smtClean="0">
                <a:solidFill>
                  <a:schemeClr val="bg1"/>
                </a:solidFill>
                <a:latin typeface="Arial" panose="020B0604020202020204" pitchFamily="34" charset="0"/>
              </a:rPr>
              <a:t>11 </a:t>
            </a:r>
            <a:r>
              <a:rPr lang="en-US" altLang="lt-LT" dirty="0" smtClean="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 </a:t>
            </a:r>
            <a:r>
              <a:rPr lang="lt-LT" altLang="lt-LT" dirty="0">
                <a:solidFill>
                  <a:schemeClr val="bg1"/>
                </a:solidFill>
                <a:latin typeface="Arial" panose="020B0604020202020204" pitchFamily="34" charset="0"/>
              </a:rPr>
              <a:t>- </a:t>
            </a:r>
            <a:r>
              <a:rPr lang="en-GB" altLang="lt-LT" dirty="0" err="1" smtClean="0">
                <a:solidFill>
                  <a:schemeClr val="bg1"/>
                </a:solidFill>
                <a:latin typeface="Arial" panose="020B0604020202020204" pitchFamily="34" charset="0"/>
              </a:rPr>
              <a:t>jokia</a:t>
            </a:r>
            <a:r>
              <a:rPr lang="en-GB" altLang="lt-LT" dirty="0" smtClean="0">
                <a:solidFill>
                  <a:schemeClr val="bg1"/>
                </a:solidFill>
                <a:latin typeface="Arial" panose="020B0604020202020204" pitchFamily="34" charset="0"/>
              </a:rPr>
              <a:t> forma </a:t>
            </a:r>
            <a:r>
              <a:rPr lang="en-GB" altLang="lt-LT" dirty="0" err="1" smtClean="0">
                <a:solidFill>
                  <a:schemeClr val="bg1"/>
                </a:solidFill>
                <a:latin typeface="Arial" panose="020B0604020202020204" pitchFamily="34" charset="0"/>
              </a:rPr>
              <a:t>neprisid</a:t>
            </a:r>
            <a:r>
              <a:rPr lang="lt-LT" altLang="lt-LT" dirty="0" smtClean="0">
                <a:solidFill>
                  <a:schemeClr val="bg1"/>
                </a:solidFill>
                <a:latin typeface="Arial" panose="020B0604020202020204" pitchFamily="34" charset="0"/>
              </a:rPr>
              <a:t>ėtų prie pasipriešinimo</a:t>
            </a:r>
            <a:endParaRPr lang="lt-LT" altLang="lt-LT" dirty="0">
              <a:solidFill>
                <a:schemeClr val="bg1"/>
              </a:solidFill>
              <a:latin typeface="Arial" panose="020B0604020202020204" pitchFamily="34" charset="0"/>
            </a:endParaRPr>
          </a:p>
          <a:p>
            <a:pPr>
              <a:spcBef>
                <a:spcPct val="0"/>
              </a:spcBef>
              <a:buFontTx/>
              <a:buNone/>
            </a:pPr>
            <a:endParaRPr lang="lt-LT" altLang="lt-LT" dirty="0">
              <a:solidFill>
                <a:schemeClr val="bg1"/>
              </a:solidFill>
              <a:latin typeface="Arial" panose="020B0604020202020204" pitchFamily="34" charset="0"/>
            </a:endParaRPr>
          </a:p>
          <a:p>
            <a:pPr>
              <a:spcBef>
                <a:spcPct val="0"/>
              </a:spcBef>
              <a:buFontTx/>
              <a:buNone/>
            </a:pPr>
            <a:r>
              <a:rPr lang="lt-LT" altLang="lt-LT" dirty="0" smtClean="0">
                <a:solidFill>
                  <a:schemeClr val="bg1"/>
                </a:solidFill>
                <a:latin typeface="Arial" panose="020B0604020202020204" pitchFamily="34" charset="0"/>
              </a:rPr>
              <a:t>6 </a:t>
            </a:r>
            <a:r>
              <a:rPr lang="en-US" altLang="lt-LT" dirty="0" smtClean="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 </a:t>
            </a:r>
            <a:r>
              <a:rPr lang="lt-LT" altLang="lt-LT" dirty="0">
                <a:solidFill>
                  <a:schemeClr val="bg1"/>
                </a:solidFill>
                <a:latin typeface="Arial" panose="020B0604020202020204" pitchFamily="34" charset="0"/>
              </a:rPr>
              <a:t>- </a:t>
            </a:r>
            <a:r>
              <a:rPr lang="lt-LT" altLang="lt-LT" dirty="0" smtClean="0">
                <a:solidFill>
                  <a:schemeClr val="bg1"/>
                </a:solidFill>
                <a:latin typeface="Arial" panose="020B0604020202020204" pitchFamily="34" charset="0"/>
              </a:rPr>
              <a:t>prie pasipriešinimo prisidėtų bet kokia forma</a:t>
            </a:r>
            <a:endParaRPr lang="lt-LT" altLang="lt-LT" dirty="0">
              <a:solidFill>
                <a:schemeClr val="bg1"/>
              </a:solidFill>
              <a:latin typeface="Arial" panose="020B0604020202020204" pitchFamily="34" charset="0"/>
            </a:endParaRPr>
          </a:p>
          <a:p>
            <a:pPr>
              <a:spcBef>
                <a:spcPct val="0"/>
              </a:spcBef>
              <a:buFontTx/>
              <a:buNone/>
            </a:pPr>
            <a:endParaRPr lang="lt-LT" altLang="lt-LT" dirty="0">
              <a:solidFill>
                <a:schemeClr val="bg1"/>
              </a:solidFill>
              <a:latin typeface="Arial" panose="020B0604020202020204" pitchFamily="34" charset="0"/>
            </a:endParaRPr>
          </a:p>
          <a:p>
            <a:pPr>
              <a:spcBef>
                <a:spcPct val="0"/>
              </a:spcBef>
              <a:buFontTx/>
              <a:buNone/>
            </a:pPr>
            <a:endParaRPr lang="en-US" altLang="lt-LT" dirty="0">
              <a:solidFill>
                <a:schemeClr val="bg1"/>
              </a:solidFill>
              <a:latin typeface="Arial" panose="020B0604020202020204" pitchFamily="34" charset="0"/>
            </a:endParaRPr>
          </a:p>
        </p:txBody>
      </p:sp>
      <p:sp>
        <p:nvSpPr>
          <p:cNvPr id="2" name="TextBox 1"/>
          <p:cNvSpPr txBox="1"/>
          <p:nvPr/>
        </p:nvSpPr>
        <p:spPr>
          <a:xfrm>
            <a:off x="4416226" y="4953725"/>
            <a:ext cx="3377848" cy="1754326"/>
          </a:xfrm>
          <a:prstGeom prst="rect">
            <a:avLst/>
          </a:prstGeom>
          <a:solidFill>
            <a:srgbClr val="FFC000"/>
          </a:solidFill>
        </p:spPr>
        <p:txBody>
          <a:bodyPr wrap="none" rtlCol="0">
            <a:spAutoFit/>
          </a:bodyPr>
          <a:lstStyle/>
          <a:p>
            <a:r>
              <a:rPr lang="lt-LT" sz="5400" dirty="0" smtClean="0">
                <a:solidFill>
                  <a:schemeClr val="bg1"/>
                </a:solidFill>
                <a:latin typeface="Arial" panose="020B0604020202020204" pitchFamily="34" charset="0"/>
                <a:cs typeface="Arial" panose="020B0604020202020204" pitchFamily="34" charset="0"/>
              </a:rPr>
              <a:t>150 tūkst. </a:t>
            </a:r>
          </a:p>
          <a:p>
            <a:r>
              <a:rPr lang="lt-LT" sz="5400" dirty="0" smtClean="0">
                <a:solidFill>
                  <a:schemeClr val="bg1"/>
                </a:solidFill>
                <a:latin typeface="Arial" panose="020B0604020202020204" pitchFamily="34" charset="0"/>
                <a:cs typeface="Arial" panose="020B0604020202020204" pitchFamily="34" charset="0"/>
              </a:rPr>
              <a:t>gyventojų</a:t>
            </a:r>
            <a:endParaRPr lang="en-GB" sz="5400" dirty="0">
              <a:solidFill>
                <a:schemeClr val="bg1"/>
              </a:solidFill>
              <a:latin typeface="Arial" panose="020B0604020202020204" pitchFamily="34" charset="0"/>
              <a:cs typeface="Arial" panose="020B0604020202020204" pitchFamily="34" charset="0"/>
            </a:endParaRPr>
          </a:p>
        </p:txBody>
      </p:sp>
      <p:sp>
        <p:nvSpPr>
          <p:cNvPr id="3" name="Down Arrow 2"/>
          <p:cNvSpPr/>
          <p:nvPr/>
        </p:nvSpPr>
        <p:spPr>
          <a:xfrm>
            <a:off x="5805837" y="3912370"/>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531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2"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669131" y="0"/>
            <a:ext cx="8229600" cy="833437"/>
          </a:xfrm>
        </p:spPr>
        <p:txBody>
          <a:bodyPr>
            <a:normAutofit/>
          </a:bodyPr>
          <a:lstStyle/>
          <a:p>
            <a:pPr eaLnBrk="1" hangingPunct="1"/>
            <a:r>
              <a:rPr lang="lt-LT" altLang="lt-LT" dirty="0" smtClean="0">
                <a:solidFill>
                  <a:schemeClr val="bg1"/>
                </a:solidFill>
              </a:rPr>
              <a:t>Kas tie 6 procentai?</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376363"/>
            <a:ext cx="2968625" cy="4330700"/>
          </a:xfrm>
          <a:noFill/>
        </p:spPr>
      </p:pic>
      <p:sp>
        <p:nvSpPr>
          <p:cNvPr id="3077" name="TextBox 6"/>
          <p:cNvSpPr txBox="1">
            <a:spLocks noChangeArrowheads="1"/>
          </p:cNvSpPr>
          <p:nvPr/>
        </p:nvSpPr>
        <p:spPr bwMode="auto">
          <a:xfrm>
            <a:off x="3436938" y="1143000"/>
            <a:ext cx="5249862"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lt-LT" altLang="lt-LT" sz="2800" dirty="0" smtClean="0">
                <a:solidFill>
                  <a:schemeClr val="bg1"/>
                </a:solidFill>
                <a:latin typeface="Arial" panose="020B0604020202020204" pitchFamily="34" charset="0"/>
              </a:rPr>
              <a:t>78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vyrai / 22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moterys</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91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lietuviai / 9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ne lietuviai</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33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iš didmiesčių / 43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iš miestelių / 24 </a:t>
            </a:r>
            <a:r>
              <a:rPr lang="en-US" altLang="lt-LT" sz="2800" dirty="0" smtClean="0">
                <a:solidFill>
                  <a:schemeClr val="bg1"/>
                </a:solidFill>
                <a:latin typeface="Arial" panose="020B0604020202020204" pitchFamily="34" charset="0"/>
              </a:rPr>
              <a:t>%</a:t>
            </a:r>
            <a:r>
              <a:rPr lang="lt-LT" altLang="lt-LT" sz="2800" dirty="0" smtClean="0">
                <a:solidFill>
                  <a:schemeClr val="bg1"/>
                </a:solidFill>
                <a:latin typeface="Arial" panose="020B0604020202020204" pitchFamily="34" charset="0"/>
              </a:rPr>
              <a:t> iš kaimų</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46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priklauso kokiai nors NVO</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50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turi karinį parengtumą</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42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kvalifikuoti darbininkai </a:t>
            </a:r>
            <a:endParaRPr lang="lt-LT" altLang="lt-LT" sz="2800" dirty="0">
              <a:solidFill>
                <a:schemeClr val="bg1"/>
              </a:solidFill>
              <a:latin typeface="Arial" panose="020B0604020202020204" pitchFamily="34" charset="0"/>
            </a:endParaRPr>
          </a:p>
          <a:p>
            <a:pPr>
              <a:spcBef>
                <a:spcPct val="0"/>
              </a:spcBef>
              <a:buFontTx/>
              <a:buNone/>
            </a:pPr>
            <a:endParaRPr lang="en-US" altLang="lt-LT" sz="2800" dirty="0">
              <a:solidFill>
                <a:schemeClr val="bg1"/>
              </a:solidFill>
              <a:latin typeface="Arial" panose="020B0604020202020204" pitchFamily="34" charset="0"/>
            </a:endParaRPr>
          </a:p>
        </p:txBody>
      </p:sp>
    </p:spTree>
    <p:extLst>
      <p:ext uri="{BB962C8B-B14F-4D97-AF65-F5344CB8AC3E}">
        <p14:creationId xmlns:p14="http://schemas.microsoft.com/office/powerpoint/2010/main" val="13420100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746331" cy="911959"/>
          </a:xfrm>
        </p:spPr>
        <p:txBody>
          <a:bodyPr>
            <a:normAutofit fontScale="90000"/>
          </a:bodyPr>
          <a:lstStyle/>
          <a:p>
            <a:pPr eaLnBrk="1" hangingPunct="1"/>
            <a:r>
              <a:rPr lang="lt-LT" altLang="lt-LT" dirty="0" smtClean="0">
                <a:solidFill>
                  <a:schemeClr val="bg1"/>
                </a:solidFill>
              </a:rPr>
              <a:t>2017 m. Lietuvos visuomenės tyrimas</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448740"/>
            <a:ext cx="2968625" cy="4330700"/>
          </a:xfrm>
          <a:noFill/>
        </p:spPr>
      </p:pic>
      <p:sp>
        <p:nvSpPr>
          <p:cNvPr id="3077" name="TextBox 6"/>
          <p:cNvSpPr txBox="1">
            <a:spLocks noChangeArrowheads="1"/>
          </p:cNvSpPr>
          <p:nvPr/>
        </p:nvSpPr>
        <p:spPr bwMode="auto">
          <a:xfrm>
            <a:off x="3121025" y="1448740"/>
            <a:ext cx="60229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lt-LT" altLang="lt-LT" sz="2800" dirty="0" smtClean="0">
                <a:solidFill>
                  <a:schemeClr val="bg1"/>
                </a:solidFill>
                <a:latin typeface="Arial" panose="020B0604020202020204" pitchFamily="34" charset="0"/>
              </a:rPr>
              <a:t>55-89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ginti</a:t>
            </a:r>
            <a:r>
              <a:rPr lang="en-US" altLang="lt-LT" sz="2800" dirty="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Tėvynę yra kiekvieno </a:t>
            </a:r>
            <a:r>
              <a:rPr lang="lt-LT" altLang="lt-LT" sz="2800" dirty="0">
                <a:solidFill>
                  <a:schemeClr val="bg1"/>
                </a:solidFill>
                <a:latin typeface="Arial" panose="020B0604020202020204" pitchFamily="34" charset="0"/>
              </a:rPr>
              <a:t>piliečio pareiga</a:t>
            </a: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3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organizuot</a:t>
            </a:r>
            <a:r>
              <a:rPr lang="lt-LT" altLang="lt-LT" sz="2800" dirty="0">
                <a:solidFill>
                  <a:schemeClr val="bg1"/>
                </a:solidFill>
                <a:latin typeface="Arial" panose="020B0604020202020204" pitchFamily="34" charset="0"/>
              </a:rPr>
              <a:t>ų</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pilietin</a:t>
            </a:r>
            <a:r>
              <a:rPr lang="lt-LT" altLang="lt-LT" sz="2800" dirty="0">
                <a:solidFill>
                  <a:schemeClr val="bg1"/>
                </a:solidFill>
                <a:latin typeface="Arial" panose="020B0604020202020204" pitchFamily="34" charset="0"/>
              </a:rPr>
              <a:t>į pasipriešinimą</a:t>
            </a: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36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prisid</a:t>
            </a:r>
            <a:r>
              <a:rPr lang="lt-LT" altLang="lt-LT" sz="2800" dirty="0">
                <a:solidFill>
                  <a:schemeClr val="bg1"/>
                </a:solidFill>
                <a:latin typeface="Arial" panose="020B0604020202020204" pitchFamily="34" charset="0"/>
              </a:rPr>
              <a:t>ėtų prie pilietinio pasipriešinimo</a:t>
            </a:r>
          </a:p>
          <a:p>
            <a:pPr>
              <a:spcBef>
                <a:spcPct val="0"/>
              </a:spcBef>
              <a:buFontTx/>
              <a:buNone/>
            </a:pPr>
            <a:endParaRPr lang="en-US" altLang="lt-LT" sz="2800" dirty="0">
              <a:solidFill>
                <a:schemeClr val="bg1"/>
              </a:solidFill>
              <a:latin typeface="Arial" panose="020B0604020202020204" pitchFamily="34" charset="0"/>
            </a:endParaRPr>
          </a:p>
        </p:txBody>
      </p:sp>
    </p:spTree>
    <p:extLst>
      <p:ext uri="{BB962C8B-B14F-4D97-AF65-F5344CB8AC3E}">
        <p14:creationId xmlns:p14="http://schemas.microsoft.com/office/powerpoint/2010/main" val="8738960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991600" cy="911959"/>
          </a:xfrm>
        </p:spPr>
        <p:txBody>
          <a:bodyPr>
            <a:normAutofit fontScale="90000"/>
          </a:bodyPr>
          <a:lstStyle/>
          <a:p>
            <a:r>
              <a:rPr lang="lt-LT" altLang="lt-LT" sz="4400" dirty="0">
                <a:solidFill>
                  <a:schemeClr val="bg1"/>
                </a:solidFill>
                <a:latin typeface="Arial" panose="020B0604020202020204" pitchFamily="34" charset="0"/>
              </a:rPr>
              <a:t>Lietuvos kariuomenės duomenys</a:t>
            </a:r>
            <a:endParaRPr lang="lt-LT" altLang="lt-LT" dirty="0" smtClean="0">
              <a:solidFill>
                <a:schemeClr val="bg1"/>
              </a:solidFill>
            </a:endParaRPr>
          </a:p>
        </p:txBody>
      </p:sp>
      <p:sp>
        <p:nvSpPr>
          <p:cNvPr id="2" name="Content Placeholder 1"/>
          <p:cNvSpPr>
            <a:spLocks noGrp="1"/>
          </p:cNvSpPr>
          <p:nvPr>
            <p:ph idx="1"/>
          </p:nvPr>
        </p:nvSpPr>
        <p:spPr>
          <a:xfrm>
            <a:off x="393441" y="1060914"/>
            <a:ext cx="8229600" cy="914400"/>
          </a:xfrm>
        </p:spPr>
        <p:txBody>
          <a:bodyPr/>
          <a:lstStyle/>
          <a:p>
            <a:r>
              <a:rPr lang="lt-LT" dirty="0" smtClean="0">
                <a:solidFill>
                  <a:schemeClr val="bg1"/>
                </a:solidFill>
                <a:latin typeface="Arial" panose="020B0604020202020204" pitchFamily="34" charset="0"/>
                <a:cs typeface="Arial" panose="020B0604020202020204" pitchFamily="34" charset="0"/>
              </a:rPr>
              <a:t>95 tūkst. gyventojų turi šaunamuosius ginklus </a:t>
            </a:r>
            <a:endParaRPr lang="en-GB" dirty="0">
              <a:solidFill>
                <a:schemeClr val="bg1"/>
              </a:solidFill>
              <a:latin typeface="Arial" panose="020B0604020202020204" pitchFamily="34" charset="0"/>
              <a:cs typeface="Arial" panose="020B0604020202020204" pitchFamily="34" charset="0"/>
            </a:endParaRPr>
          </a:p>
        </p:txBody>
      </p:sp>
      <p:sp>
        <p:nvSpPr>
          <p:cNvPr id="7" name="Content Placeholder 1"/>
          <p:cNvSpPr txBox="1">
            <a:spLocks/>
          </p:cNvSpPr>
          <p:nvPr/>
        </p:nvSpPr>
        <p:spPr>
          <a:xfrm>
            <a:off x="1524000" y="2488055"/>
            <a:ext cx="8229600" cy="9144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dirty="0" smtClean="0">
                <a:solidFill>
                  <a:schemeClr val="bg1"/>
                </a:solidFill>
                <a:latin typeface="Arial" panose="020B0604020202020204" pitchFamily="34" charset="0"/>
                <a:cs typeface="Arial" panose="020B0604020202020204" pitchFamily="34" charset="0"/>
              </a:rPr>
              <a:t>172 tūkst. šaunamųjų ginklų </a:t>
            </a:r>
            <a:endParaRPr lang="en-GB" dirty="0">
              <a:solidFill>
                <a:schemeClr val="bg1"/>
              </a:solidFill>
              <a:latin typeface="Arial" panose="020B0604020202020204" pitchFamily="34" charset="0"/>
              <a:cs typeface="Arial" panose="020B0604020202020204" pitchFamily="34" charset="0"/>
            </a:endParaRPr>
          </a:p>
        </p:txBody>
      </p:sp>
      <p:sp>
        <p:nvSpPr>
          <p:cNvPr id="8" name="Content Placeholder 1"/>
          <p:cNvSpPr txBox="1">
            <a:spLocks/>
          </p:cNvSpPr>
          <p:nvPr/>
        </p:nvSpPr>
        <p:spPr>
          <a:xfrm>
            <a:off x="220824" y="3505200"/>
            <a:ext cx="8574833" cy="9144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lt-LT" dirty="0" smtClean="0">
                <a:solidFill>
                  <a:schemeClr val="bg1"/>
                </a:solidFill>
                <a:latin typeface="Arial" panose="020B0604020202020204" pitchFamily="34" charset="0"/>
                <a:cs typeface="Arial" panose="020B0604020202020204" pitchFamily="34" charset="0"/>
              </a:rPr>
              <a:t>65 tūkst. šaunamųjų ginklų juridinėse struktūrose </a:t>
            </a:r>
            <a:endParaRPr lang="en-GB" dirty="0">
              <a:solidFill>
                <a:schemeClr val="bg1"/>
              </a:solidFill>
              <a:latin typeface="Arial" panose="020B0604020202020204" pitchFamily="34" charset="0"/>
              <a:cs typeface="Arial" panose="020B0604020202020204" pitchFamily="34" charset="0"/>
            </a:endParaRPr>
          </a:p>
        </p:txBody>
      </p:sp>
      <p:sp>
        <p:nvSpPr>
          <p:cNvPr id="9" name="Content Placeholder 1"/>
          <p:cNvSpPr txBox="1">
            <a:spLocks/>
          </p:cNvSpPr>
          <p:nvPr/>
        </p:nvSpPr>
        <p:spPr>
          <a:xfrm>
            <a:off x="5575041" y="4999627"/>
            <a:ext cx="2654559" cy="893325"/>
          </a:xfrm>
          <a:prstGeom prst="rect">
            <a:avLst/>
          </a:prstGeom>
          <a:solidFill>
            <a:srgbClr val="FF0000"/>
          </a:solidFill>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buNone/>
            </a:pPr>
            <a:r>
              <a:rPr lang="lt-LT" sz="4800" dirty="0" smtClean="0">
                <a:solidFill>
                  <a:schemeClr val="bg1"/>
                </a:solidFill>
                <a:latin typeface="Arial" panose="020B0604020202020204" pitchFamily="34" charset="0"/>
                <a:cs typeface="Arial" panose="020B0604020202020204" pitchFamily="34" charset="0"/>
              </a:rPr>
              <a:t>237</a:t>
            </a:r>
            <a:r>
              <a:rPr lang="lt-LT" sz="3600" dirty="0" smtClean="0">
                <a:solidFill>
                  <a:schemeClr val="bg1"/>
                </a:solidFill>
                <a:latin typeface="Arial" panose="020B0604020202020204" pitchFamily="34" charset="0"/>
                <a:cs typeface="Arial" panose="020B0604020202020204" pitchFamily="34" charset="0"/>
              </a:rPr>
              <a:t> </a:t>
            </a:r>
            <a:r>
              <a:rPr lang="lt-LT" sz="4800" dirty="0" smtClean="0">
                <a:solidFill>
                  <a:schemeClr val="bg1"/>
                </a:solidFill>
                <a:latin typeface="Arial" panose="020B0604020202020204" pitchFamily="34" charset="0"/>
                <a:cs typeface="Arial" panose="020B0604020202020204" pitchFamily="34" charset="0"/>
              </a:rPr>
              <a:t>000</a:t>
            </a:r>
            <a:endParaRPr lang="en-GB" sz="3600" dirty="0">
              <a:solidFill>
                <a:schemeClr val="bg1"/>
              </a:solidFill>
              <a:latin typeface="Arial" panose="020B0604020202020204" pitchFamily="34" charset="0"/>
              <a:cs typeface="Arial" panose="020B0604020202020204" pitchFamily="34" charset="0"/>
            </a:endParaRPr>
          </a:p>
        </p:txBody>
      </p:sp>
      <p:sp>
        <p:nvSpPr>
          <p:cNvPr id="3" name="Equal 2"/>
          <p:cNvSpPr/>
          <p:nvPr/>
        </p:nvSpPr>
        <p:spPr>
          <a:xfrm rot="5400000">
            <a:off x="4024604" y="1560771"/>
            <a:ext cx="914400" cy="9144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Image result for ginkla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8704" y="4451644"/>
            <a:ext cx="2132217" cy="2132217"/>
          </a:xfrm>
          <a:prstGeom prst="rect">
            <a:avLst/>
          </a:prstGeom>
          <a:noFill/>
          <a:extLst>
            <a:ext uri="{909E8E84-426E-40DD-AFC4-6F175D3DCCD1}">
              <a14:hiddenFill xmlns:a14="http://schemas.microsoft.com/office/drawing/2010/main">
                <a:solidFill>
                  <a:srgbClr val="FFFFFF"/>
                </a:solidFill>
              </a14:hiddenFill>
            </a:ext>
          </a:extLst>
        </p:spPr>
      </p:pic>
      <p:sp>
        <p:nvSpPr>
          <p:cNvPr id="12" name="Equal 11"/>
          <p:cNvSpPr/>
          <p:nvPr/>
        </p:nvSpPr>
        <p:spPr>
          <a:xfrm rot="10800000">
            <a:off x="4024604" y="4978551"/>
            <a:ext cx="914400" cy="9144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273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8" grpId="0"/>
      <p:bldP spid="9" grpId="0" animBg="1"/>
      <p:bldP spid="3" grpId="0" animBg="1"/>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991600" cy="911959"/>
          </a:xfrm>
        </p:spPr>
        <p:txBody>
          <a:bodyPr>
            <a:normAutofit fontScale="90000"/>
          </a:bodyPr>
          <a:lstStyle/>
          <a:p>
            <a:pPr eaLnBrk="1" hangingPunct="1"/>
            <a:r>
              <a:rPr lang="lt-LT" altLang="lt-LT" dirty="0" smtClean="0">
                <a:solidFill>
                  <a:schemeClr val="bg1"/>
                </a:solidFill>
              </a:rPr>
              <a:t>Spręstini klausimai dėl visuomenės</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447800"/>
            <a:ext cx="2968625" cy="4330700"/>
          </a:xfrm>
          <a:noFill/>
        </p:spPr>
      </p:pic>
      <p:sp>
        <p:nvSpPr>
          <p:cNvPr id="3077" name="TextBox 6"/>
          <p:cNvSpPr txBox="1">
            <a:spLocks noChangeArrowheads="1"/>
          </p:cNvSpPr>
          <p:nvPr/>
        </p:nvSpPr>
        <p:spPr bwMode="auto">
          <a:xfrm>
            <a:off x="4114800" y="1752600"/>
            <a:ext cx="381317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lt-LT" altLang="lt-LT" sz="4000" dirty="0" smtClean="0">
                <a:solidFill>
                  <a:schemeClr val="bg1"/>
                </a:solidFill>
                <a:latin typeface="Arial" panose="020B0604020202020204" pitchFamily="34" charset="0"/>
              </a:rPr>
              <a:t>Amokymas</a:t>
            </a:r>
          </a:p>
          <a:p>
            <a:pPr algn="ctr">
              <a:spcBef>
                <a:spcPct val="0"/>
              </a:spcBef>
              <a:buFontTx/>
              <a:buNone/>
            </a:pPr>
            <a:endParaRPr lang="lt-LT" altLang="lt-LT" sz="4000" dirty="0">
              <a:solidFill>
                <a:schemeClr val="bg1"/>
              </a:solidFill>
              <a:latin typeface="Arial" panose="020B0604020202020204" pitchFamily="34" charset="0"/>
            </a:endParaRPr>
          </a:p>
          <a:p>
            <a:pPr algn="ctr">
              <a:spcBef>
                <a:spcPct val="0"/>
              </a:spcBef>
              <a:buFontTx/>
              <a:buNone/>
            </a:pPr>
            <a:r>
              <a:rPr lang="lt-LT" altLang="lt-LT" sz="4000" dirty="0" smtClean="0">
                <a:solidFill>
                  <a:schemeClr val="bg1"/>
                </a:solidFill>
                <a:latin typeface="Arial" panose="020B0604020202020204" pitchFamily="34" charset="0"/>
              </a:rPr>
              <a:t>Ginklavimas </a:t>
            </a:r>
          </a:p>
          <a:p>
            <a:pPr algn="ctr">
              <a:spcBef>
                <a:spcPct val="0"/>
              </a:spcBef>
              <a:buFontTx/>
              <a:buNone/>
            </a:pPr>
            <a:endParaRPr lang="lt-LT" altLang="lt-LT" sz="4000" dirty="0">
              <a:solidFill>
                <a:schemeClr val="bg1"/>
              </a:solidFill>
              <a:latin typeface="Arial" panose="020B0604020202020204" pitchFamily="34" charset="0"/>
            </a:endParaRPr>
          </a:p>
          <a:p>
            <a:pPr algn="ctr">
              <a:spcBef>
                <a:spcPct val="0"/>
              </a:spcBef>
              <a:buFontTx/>
              <a:buNone/>
            </a:pPr>
            <a:r>
              <a:rPr lang="lt-LT" altLang="lt-LT" sz="4000" dirty="0" smtClean="0">
                <a:solidFill>
                  <a:schemeClr val="bg1"/>
                </a:solidFill>
                <a:latin typeface="Arial" panose="020B0604020202020204" pitchFamily="34" charset="0"/>
              </a:rPr>
              <a:t>Įtraukimas </a:t>
            </a:r>
            <a:endParaRPr lang="lt-LT" altLang="lt-LT" sz="4000" dirty="0">
              <a:solidFill>
                <a:schemeClr val="bg1"/>
              </a:solidFill>
              <a:latin typeface="Arial" panose="020B0604020202020204" pitchFamily="34" charset="0"/>
            </a:endParaRPr>
          </a:p>
          <a:p>
            <a:pPr algn="ctr">
              <a:spcBef>
                <a:spcPct val="0"/>
              </a:spcBef>
              <a:buFontTx/>
              <a:buNone/>
            </a:pPr>
            <a:endParaRPr lang="en-US" altLang="lt-LT" sz="4000" dirty="0">
              <a:solidFill>
                <a:schemeClr val="bg1"/>
              </a:solidFill>
              <a:latin typeface="Arial" panose="020B0604020202020204" pitchFamily="34" charset="0"/>
            </a:endParaRPr>
          </a:p>
        </p:txBody>
      </p:sp>
    </p:spTree>
    <p:extLst>
      <p:ext uri="{BB962C8B-B14F-4D97-AF65-F5344CB8AC3E}">
        <p14:creationId xmlns:p14="http://schemas.microsoft.com/office/powerpoint/2010/main" val="7554772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1112838"/>
          </a:xfrm>
        </p:spPr>
        <p:txBody>
          <a:bodyPr>
            <a:normAutofit fontScale="90000"/>
          </a:bodyPr>
          <a:lstStyle/>
          <a:p>
            <a:r>
              <a:rPr lang="lt-LT" sz="3200" dirty="0" smtClean="0">
                <a:solidFill>
                  <a:schemeClr val="bg1"/>
                </a:solidFill>
              </a:rPr>
              <a:t>Galutinis apibendrinimas – PP yra stiprus ginklas valstybės gynimo arsenale, tačiau...  </a:t>
            </a:r>
            <a:endParaRPr lang="lt-LT" sz="3200"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1119218"/>
              </p:ext>
            </p:extLst>
          </p:nvPr>
        </p:nvGraphicFramePr>
        <p:xfrm>
          <a:off x="838200" y="1524000"/>
          <a:ext cx="7467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4683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F766A466-8E51-4ADA-AD05-A9A1312BA59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A22FAB95-5B6B-4443-BD9C-130C9D00123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116EA1AA-772D-4956-9845-4382B15FFAE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6F0B0BD7-89CA-4EB6-9FB5-F432795BCF2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CBDEC1F9-4779-45A3-8AC3-F30F59BB461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4EB3819E-815A-4E65-959F-E6F1BD259F5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FD25A00B-D24E-4C28-8C90-7A65D5E0EA2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lt-LT" dirty="0" smtClean="0">
                <a:solidFill>
                  <a:schemeClr val="bg1"/>
                </a:solidFill>
              </a:rPr>
              <a:t>Ar vis dar abejojate, kad PP gali būti veiksmingas?</a:t>
            </a:r>
            <a:r>
              <a:rPr lang="lt-LT" dirty="0">
                <a:solidFill>
                  <a:schemeClr val="bg1"/>
                </a:solidFill>
              </a:rPr>
              <a:t/>
            </a:r>
            <a:br>
              <a:rPr lang="lt-LT" dirty="0">
                <a:solidFill>
                  <a:schemeClr val="bg1"/>
                </a:solidFill>
              </a:rPr>
            </a:br>
            <a:endParaRPr lang="en-GB" dirty="0">
              <a:solidFill>
                <a:schemeClr val="bg1"/>
              </a:solidFill>
            </a:endParaRPr>
          </a:p>
        </p:txBody>
      </p:sp>
      <p:pic>
        <p:nvPicPr>
          <p:cNvPr id="4098" name="Picture 2" descr="D:\Users\ausra.kriauciunaite\Desktop\skaidres\faceboo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515818"/>
            <a:ext cx="335962" cy="3359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Users\ausra.kriauciunaite\AppData\Local\Microsoft\Windows\Temporary Internet Files\Content.Outlook\ZKIH269S\tanka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56953"/>
            <a:ext cx="6629400" cy="5303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15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4" descr="Image result for tankai tiananmenio aikštė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9600"/>
            <a:ext cx="8651146"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096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056" y="1812496"/>
            <a:ext cx="5129893" cy="1581551"/>
          </a:xfrm>
        </p:spPr>
        <p:txBody>
          <a:bodyPr>
            <a:noAutofit/>
          </a:bodyPr>
          <a:lstStyle/>
          <a:p>
            <a:pPr marL="0" indent="0">
              <a:buNone/>
            </a:pPr>
            <a:r>
              <a:rPr lang="lt-LT" sz="3300" dirty="0">
                <a:solidFill>
                  <a:schemeClr val="bg1"/>
                </a:solidFill>
              </a:rPr>
              <a:t>„Pasaulyje yra tik dvi jėgos – tai kardas ir kovos dvasia, ir anksčiau ar vėliau kardas bus nugalėtas kovos dvasios.“ </a:t>
            </a:r>
            <a:br>
              <a:rPr lang="lt-LT" sz="3300" dirty="0">
                <a:solidFill>
                  <a:schemeClr val="bg1"/>
                </a:solidFill>
              </a:rPr>
            </a:br>
            <a:r>
              <a:rPr lang="lt-LT" sz="3300" dirty="0">
                <a:solidFill>
                  <a:schemeClr val="bg1"/>
                </a:solidFill>
              </a:rPr>
              <a:t/>
            </a:r>
            <a:br>
              <a:rPr lang="lt-LT" sz="3300" dirty="0">
                <a:solidFill>
                  <a:schemeClr val="bg1"/>
                </a:solidFill>
              </a:rPr>
            </a:br>
            <a:r>
              <a:rPr lang="lt-LT" sz="3300" dirty="0">
                <a:solidFill>
                  <a:schemeClr val="bg1"/>
                </a:solidFill>
              </a:rPr>
              <a:t>	</a:t>
            </a:r>
            <a:r>
              <a:rPr lang="lt-LT" sz="3300" dirty="0" smtClean="0">
                <a:solidFill>
                  <a:schemeClr val="bg1"/>
                </a:solidFill>
              </a:rPr>
              <a:t>Napoleonas</a:t>
            </a:r>
            <a:r>
              <a:rPr lang="lt-LT" sz="3300" dirty="0">
                <a:solidFill>
                  <a:schemeClr val="bg1"/>
                </a:solidFill>
              </a:rPr>
              <a:t>		</a:t>
            </a:r>
            <a:endParaRPr lang="en-GB" sz="3300" dirty="0">
              <a:solidFill>
                <a:schemeClr val="bg1"/>
              </a:solidFill>
            </a:endParaRPr>
          </a:p>
        </p:txBody>
      </p:sp>
      <p:pic>
        <p:nvPicPr>
          <p:cNvPr id="1026"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95400"/>
            <a:ext cx="2637064" cy="3503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114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nonviolent  warf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858000" cy="3619500"/>
          </a:xfrm>
          <a:prstGeom prst="rect">
            <a:avLst/>
          </a:prstGeom>
          <a:noFill/>
          <a:extLst>
            <a:ext uri="{909E8E84-426E-40DD-AFC4-6F175D3DCCD1}">
              <a14:hiddenFill xmlns:a14="http://schemas.microsoft.com/office/drawing/2010/main">
                <a:solidFill>
                  <a:srgbClr val="FFFFFF"/>
                </a:solidFill>
              </a14:hiddenFill>
            </a:ext>
          </a:extLst>
        </p:spPr>
      </p:pic>
      <p:sp>
        <p:nvSpPr>
          <p:cNvPr id="2" name="Action Button: Help 1">
            <a:hlinkClick r:id="" action="ppaction://noaction" highlightClick="1"/>
          </p:cNvPr>
          <p:cNvSpPr/>
          <p:nvPr/>
        </p:nvSpPr>
        <p:spPr>
          <a:xfrm>
            <a:off x="3429000" y="2209800"/>
            <a:ext cx="1575816" cy="1752600"/>
          </a:xfrm>
          <a:prstGeom prst="actionButtonHel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solidFill>
                <a:srgbClr val="FF0000"/>
              </a:solidFill>
            </a:endParaRPr>
          </a:p>
        </p:txBody>
      </p:sp>
    </p:spTree>
    <p:extLst>
      <p:ext uri="{BB962C8B-B14F-4D97-AF65-F5344CB8AC3E}">
        <p14:creationId xmlns:p14="http://schemas.microsoft.com/office/powerpoint/2010/main" val="310418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err="1" smtClean="0">
                <a:solidFill>
                  <a:schemeClr val="bg1"/>
                </a:solidFill>
              </a:rPr>
              <a:t>Apibendrinimas</a:t>
            </a:r>
            <a:r>
              <a:rPr lang="en-GB" b="1" dirty="0" smtClean="0">
                <a:solidFill>
                  <a:schemeClr val="bg1"/>
                </a:solidFill>
              </a:rPr>
              <a:t> – s</a:t>
            </a:r>
            <a:r>
              <a:rPr lang="lt-LT" b="1" dirty="0" smtClean="0">
                <a:solidFill>
                  <a:schemeClr val="bg1"/>
                </a:solidFill>
              </a:rPr>
              <a:t>trategijos svarba	</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lt-LT" sz="3000" dirty="0">
                <a:solidFill>
                  <a:schemeClr val="bg1"/>
                </a:solidFill>
              </a:rPr>
              <a:t>Strategijos tikslas – maksimaliai išnaudojant savo galimybes, pasiekti tikslus minimalia kaina.</a:t>
            </a:r>
          </a:p>
          <a:p>
            <a:pPr marL="585216" lvl="1" indent="0">
              <a:buNone/>
            </a:pPr>
            <a:r>
              <a:rPr lang="lt-LT" sz="3000" dirty="0">
                <a:solidFill>
                  <a:schemeClr val="bg1"/>
                </a:solidFill>
              </a:rPr>
              <a:t>Galios židinių svarba </a:t>
            </a:r>
          </a:p>
          <a:p>
            <a:pPr marL="585216" lvl="1" indent="0">
              <a:buNone/>
            </a:pPr>
            <a:r>
              <a:rPr lang="lt-LT" sz="3000" dirty="0">
                <a:solidFill>
                  <a:schemeClr val="bg1"/>
                </a:solidFill>
              </a:rPr>
              <a:t>Kovinė nesmurtinė drausmė (represijų problema)</a:t>
            </a:r>
            <a:endParaRPr lang="en-GB" sz="3000" dirty="0">
              <a:solidFill>
                <a:schemeClr val="bg1"/>
              </a:solidFill>
            </a:endParaRPr>
          </a:p>
        </p:txBody>
      </p:sp>
    </p:spTree>
    <p:extLst>
      <p:ext uri="{BB962C8B-B14F-4D97-AF65-F5344CB8AC3E}">
        <p14:creationId xmlns:p14="http://schemas.microsoft.com/office/powerpoint/2010/main" val="2715678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ntraštė 1"/>
          <p:cNvSpPr>
            <a:spLocks noGrp="1"/>
          </p:cNvSpPr>
          <p:nvPr>
            <p:ph type="title"/>
          </p:nvPr>
        </p:nvSpPr>
        <p:spPr>
          <a:xfrm>
            <a:off x="152400" y="0"/>
            <a:ext cx="8746331" cy="911959"/>
          </a:xfrm>
        </p:spPr>
        <p:txBody>
          <a:bodyPr>
            <a:normAutofit fontScale="90000"/>
          </a:bodyPr>
          <a:lstStyle/>
          <a:p>
            <a:pPr eaLnBrk="1" hangingPunct="1"/>
            <a:r>
              <a:rPr lang="lt-LT" altLang="lt-LT" dirty="0" smtClean="0">
                <a:solidFill>
                  <a:schemeClr val="bg1"/>
                </a:solidFill>
              </a:rPr>
              <a:t>2017 m. Lietuvos visuomenės tyrimas</a:t>
            </a:r>
          </a:p>
        </p:txBody>
      </p:sp>
      <p:pic>
        <p:nvPicPr>
          <p:cNvPr id="307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448740"/>
            <a:ext cx="2968625" cy="4330700"/>
          </a:xfrm>
          <a:noFill/>
        </p:spPr>
      </p:pic>
      <p:sp>
        <p:nvSpPr>
          <p:cNvPr id="3077" name="TextBox 6"/>
          <p:cNvSpPr txBox="1">
            <a:spLocks noChangeArrowheads="1"/>
          </p:cNvSpPr>
          <p:nvPr/>
        </p:nvSpPr>
        <p:spPr bwMode="auto">
          <a:xfrm>
            <a:off x="3142796" y="1558266"/>
            <a:ext cx="602297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64 </a:t>
            </a:r>
            <a:r>
              <a:rPr lang="en-US" altLang="lt-LT" sz="2800" dirty="0" smtClean="0">
                <a:solidFill>
                  <a:schemeClr val="bg1"/>
                </a:solidFill>
                <a:latin typeface="Arial" panose="020B0604020202020204" pitchFamily="34" charset="0"/>
              </a:rPr>
              <a:t>% </a:t>
            </a:r>
            <a:r>
              <a:rPr lang="lt-LT" altLang="lt-LT" sz="2800" dirty="0" smtClean="0">
                <a:solidFill>
                  <a:schemeClr val="bg1"/>
                </a:solidFill>
                <a:latin typeface="Arial" panose="020B0604020202020204" pitchFamily="34" charset="0"/>
              </a:rPr>
              <a:t> </a:t>
            </a:r>
            <a:r>
              <a:rPr lang="lt-LT"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prie</a:t>
            </a:r>
            <a:r>
              <a:rPr lang="lt-LT" altLang="lt-LT" sz="2800" dirty="0">
                <a:solidFill>
                  <a:schemeClr val="bg1"/>
                </a:solidFill>
                <a:latin typeface="Arial" panose="020B0604020202020204" pitchFamily="34" charset="0"/>
              </a:rPr>
              <a:t>š</a:t>
            </a:r>
            <a:r>
              <a:rPr lang="en-US" altLang="lt-LT" sz="2800" dirty="0">
                <a:solidFill>
                  <a:schemeClr val="bg1"/>
                </a:solidFill>
                <a:latin typeface="Arial" panose="020B0604020202020204" pitchFamily="34" charset="0"/>
              </a:rPr>
              <a:t>intis tur</a:t>
            </a:r>
            <a:r>
              <a:rPr lang="lt-LT" altLang="lt-LT" sz="2800" dirty="0">
                <a:solidFill>
                  <a:schemeClr val="bg1"/>
                </a:solidFill>
                <a:latin typeface="Arial" panose="020B0604020202020204" pitchFamily="34" charset="0"/>
              </a:rPr>
              <a:t>ė</a:t>
            </a:r>
            <a:r>
              <a:rPr lang="en-US" altLang="lt-LT" sz="2800" dirty="0" err="1">
                <a:solidFill>
                  <a:schemeClr val="bg1"/>
                </a:solidFill>
                <a:latin typeface="Arial" panose="020B0604020202020204" pitchFamily="34" charset="0"/>
              </a:rPr>
              <a:t>tume</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ginklu</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46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prisid</a:t>
            </a:r>
            <a:r>
              <a:rPr lang="lt-LT" altLang="lt-LT" sz="2800" dirty="0">
                <a:solidFill>
                  <a:schemeClr val="bg1"/>
                </a:solidFill>
                <a:latin typeface="Arial" panose="020B0604020202020204" pitchFamily="34" charset="0"/>
              </a:rPr>
              <a:t>ėtų prie gynybos</a:t>
            </a: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r>
              <a:rPr lang="lt-LT" altLang="lt-LT" sz="2800" dirty="0" smtClean="0">
                <a:solidFill>
                  <a:schemeClr val="bg1"/>
                </a:solidFill>
                <a:latin typeface="Arial" panose="020B0604020202020204" pitchFamily="34" charset="0"/>
              </a:rPr>
              <a:t>22 </a:t>
            </a:r>
            <a:r>
              <a:rPr lang="en-US" altLang="lt-LT" sz="2800" dirty="0" smtClean="0">
                <a:solidFill>
                  <a:schemeClr val="bg1"/>
                </a:solidFill>
                <a:latin typeface="Arial" panose="020B0604020202020204" pitchFamily="34" charset="0"/>
              </a:rPr>
              <a:t>% </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jungt</a:t>
            </a:r>
            <a:r>
              <a:rPr lang="lt-LT" altLang="lt-LT" sz="2800" dirty="0">
                <a:solidFill>
                  <a:schemeClr val="bg1"/>
                </a:solidFill>
                <a:latin typeface="Arial" panose="020B0604020202020204" pitchFamily="34" charset="0"/>
              </a:rPr>
              <a:t>ų</a:t>
            </a:r>
            <a:r>
              <a:rPr lang="en-US" altLang="lt-LT" sz="2800" dirty="0" err="1">
                <a:solidFill>
                  <a:schemeClr val="bg1"/>
                </a:solidFill>
                <a:latin typeface="Arial" panose="020B0604020202020204" pitchFamily="34" charset="0"/>
              </a:rPr>
              <a:t>si</a:t>
            </a:r>
            <a:r>
              <a:rPr lang="en-US" altLang="lt-LT" sz="2800" dirty="0">
                <a:solidFill>
                  <a:schemeClr val="bg1"/>
                </a:solidFill>
                <a:latin typeface="Arial" panose="020B0604020202020204" pitchFamily="34" charset="0"/>
              </a:rPr>
              <a:t> </a:t>
            </a:r>
            <a:r>
              <a:rPr lang="en-US" altLang="lt-LT" sz="2800" dirty="0" err="1">
                <a:solidFill>
                  <a:schemeClr val="bg1"/>
                </a:solidFill>
                <a:latin typeface="Arial" panose="020B0604020202020204" pitchFamily="34" charset="0"/>
              </a:rPr>
              <a:t>prie</a:t>
            </a:r>
            <a:r>
              <a:rPr lang="en-US" altLang="lt-LT" sz="2800" dirty="0">
                <a:solidFill>
                  <a:schemeClr val="bg1"/>
                </a:solidFill>
                <a:latin typeface="Arial" panose="020B0604020202020204" pitchFamily="34" charset="0"/>
              </a:rPr>
              <a:t> GP</a:t>
            </a:r>
            <a:endParaRPr lang="lt-LT" altLang="lt-LT" sz="2800" dirty="0">
              <a:solidFill>
                <a:schemeClr val="bg1"/>
              </a:solidFill>
              <a:latin typeface="Arial" panose="020B0604020202020204" pitchFamily="34" charset="0"/>
            </a:endParaRPr>
          </a:p>
          <a:p>
            <a:pPr>
              <a:spcBef>
                <a:spcPct val="0"/>
              </a:spcBef>
              <a:buFontTx/>
              <a:buNone/>
            </a:pPr>
            <a:endParaRPr lang="lt-LT" altLang="lt-LT" sz="2800" dirty="0">
              <a:solidFill>
                <a:schemeClr val="bg1"/>
              </a:solidFill>
              <a:latin typeface="Arial" panose="020B0604020202020204" pitchFamily="34" charset="0"/>
            </a:endParaRPr>
          </a:p>
          <a:p>
            <a:pPr>
              <a:spcBef>
                <a:spcPct val="0"/>
              </a:spcBef>
              <a:buFontTx/>
              <a:buNone/>
            </a:pPr>
            <a:endParaRPr lang="en-US" altLang="lt-LT" sz="2800" dirty="0">
              <a:solidFill>
                <a:schemeClr val="bg1"/>
              </a:solidFill>
              <a:latin typeface="Arial" panose="020B0604020202020204" pitchFamily="34" charset="0"/>
            </a:endParaRPr>
          </a:p>
        </p:txBody>
      </p:sp>
    </p:spTree>
    <p:extLst>
      <p:ext uri="{BB962C8B-B14F-4D97-AF65-F5344CB8AC3E}">
        <p14:creationId xmlns:p14="http://schemas.microsoft.com/office/powerpoint/2010/main" val="1786955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4546</TotalTime>
  <Words>4173</Words>
  <Application>Microsoft Office PowerPoint</Application>
  <PresentationFormat>Demonstracija ekrane (4:3)</PresentationFormat>
  <Paragraphs>356</Paragraphs>
  <Slides>63</Slides>
  <Notes>37</Notes>
  <HiddenSlides>5</HiddenSlides>
  <MMClips>0</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63</vt:i4>
      </vt:variant>
    </vt:vector>
  </HeadingPairs>
  <TitlesOfParts>
    <vt:vector size="72" baseType="lpstr">
      <vt:lpstr>Arial</vt:lpstr>
      <vt:lpstr>Book Antiqua</vt:lpstr>
      <vt:lpstr>Calibri</vt:lpstr>
      <vt:lpstr>Lucida Sans</vt:lpstr>
      <vt:lpstr>Times New Roman</vt:lpstr>
      <vt:lpstr>Wingdings</vt:lpstr>
      <vt:lpstr>Wingdings 2</vt:lpstr>
      <vt:lpstr>Wingdings 3</vt:lpstr>
      <vt:lpstr>Apex</vt:lpstr>
      <vt:lpstr>Pilietinio pasipriešinimo  metodai ir galimybės</vt:lpstr>
      <vt:lpstr>Tikslas </vt:lpstr>
      <vt:lpstr>Konvencinis karas </vt:lpstr>
      <vt:lpstr>Branduolinis karas</vt:lpstr>
      <vt:lpstr>Partizaninis karas</vt:lpstr>
      <vt:lpstr>Hibridinis karas</vt:lpstr>
      <vt:lpstr>Kibernetinis karas</vt:lpstr>
      <vt:lpstr>Ekonominis karas</vt:lpstr>
      <vt:lpstr>„PowerPoint“ pateiktis</vt:lpstr>
      <vt:lpstr>Turinys </vt:lpstr>
      <vt:lpstr>Pilietinio pasipriešinimo tikslai/priežastys </vt:lpstr>
      <vt:lpstr>Sulaikyti ir įveikti svetimus karinius užpuolėjus, okupantus</vt:lpstr>
      <vt:lpstr>2. Sulaikyti ir įveikti vidaus valdžios užgrobėjus</vt:lpstr>
      <vt:lpstr>3. Užkardyti valstybės saugumui kylančias grėsmes taikos metu</vt:lpstr>
      <vt:lpstr>„PowerPoint“ pateiktis</vt:lpstr>
      <vt:lpstr>Pavyzdžiai </vt:lpstr>
      <vt:lpstr>Čekoslovakija 1968-1969</vt:lpstr>
      <vt:lpstr>Prancūzija/Alžyras 1961 m.</vt:lpstr>
      <vt:lpstr>Lietuva, Vilnius, 2003 m.</vt:lpstr>
      <vt:lpstr>Pirmas apibendrinimas</vt:lpstr>
      <vt:lpstr>„PowerPoint“ pateiktis</vt:lpstr>
      <vt:lpstr>„PowerPoint“ pateiktis</vt:lpstr>
      <vt:lpstr>Nesmurtinės strategijos </vt:lpstr>
      <vt:lpstr>Atvertimas </vt:lpstr>
      <vt:lpstr>Nesmurtinis privertimas </vt:lpstr>
      <vt:lpstr>Prisitaikymas </vt:lpstr>
      <vt:lpstr>Suirimas</vt:lpstr>
      <vt:lpstr>Taikinys </vt:lpstr>
      <vt:lpstr>Nesmurtinės kovos taktika</vt:lpstr>
      <vt:lpstr>Pilietinės gynybos ,,ginklų“ rūšys  PSEP</vt:lpstr>
      <vt:lpstr>„PowerPoint“ pateiktis</vt:lpstr>
      <vt:lpstr>Taktika – Nesmurtinis protestas ir įtikinimas – ginklų rūšis PSEP... – šaudmenys/ginklai:  </vt:lpstr>
      <vt:lpstr>1946 m. vasario 10 d. rinkimai į SSRS Aukščiausiąją tarybą</vt:lpstr>
      <vt:lpstr>1988 m. A. Andreikos, P. Cidziko bado streikas</vt:lpstr>
      <vt:lpstr>„PowerPoint“ pateiktis</vt:lpstr>
      <vt:lpstr>Taktika – Nebendradarbiavimas – ginklų rūšis PSEP... – šaudmenys:</vt:lpstr>
      <vt:lpstr>Futbolo fanų eitynės</vt:lpstr>
      <vt:lpstr>ŽALGIRIS IR CSKA</vt:lpstr>
      <vt:lpstr>„PowerPoint“ pateiktis</vt:lpstr>
      <vt:lpstr>Takatika – Nesmurtinis įsikišimas į situaciją ir jos sugriovimas – ginklų rūšis PSEP...– šaudmenys: </vt:lpstr>
      <vt:lpstr>„PowerPoint“ pateiktis</vt:lpstr>
      <vt:lpstr>Folkoro judėjimas</vt:lpstr>
      <vt:lpstr>„PowerPoint“ pateiktis</vt:lpstr>
      <vt:lpstr>198 </vt:lpstr>
      <vt:lpstr>Sėkmingo PP realizavimo sąlygos</vt:lpstr>
      <vt:lpstr>Romas Kalanta, 1972</vt:lpstr>
      <vt:lpstr>Antras apibendrinimas – tai lygiavertis kovos būdas, kur...</vt:lpstr>
      <vt:lpstr>„PowerPoint“ pateiktis</vt:lpstr>
      <vt:lpstr>PP pajėgumų potencialas</vt:lpstr>
      <vt:lpstr>„PowerPoint“ pateiktis</vt:lpstr>
      <vt:lpstr>Pilietinio pasipriešinimo organizacija</vt:lpstr>
      <vt:lpstr>2017 m. Lietuvos visuomenės tyrimas (1300 žm.)</vt:lpstr>
      <vt:lpstr>Kas tie 6 procentai?</vt:lpstr>
      <vt:lpstr>2017 m. Lietuvos visuomenės tyrimas</vt:lpstr>
      <vt:lpstr>Lietuvos kariuomenės duomenys</vt:lpstr>
      <vt:lpstr>Spręstini klausimai dėl visuomenės</vt:lpstr>
      <vt:lpstr>Galutinis apibendrinimas – PP yra stiprus ginklas valstybės gynimo arsenale, tačiau...  </vt:lpstr>
      <vt:lpstr>Ar vis dar abejojate, kad PP gali būti veiksmingas? </vt:lpstr>
      <vt:lpstr>„PowerPoint“ pateiktis</vt:lpstr>
      <vt:lpstr>„PowerPoint“ pateiktis</vt:lpstr>
      <vt:lpstr>„PowerPoint“ pateiktis</vt:lpstr>
      <vt:lpstr>Apibendrinimas – strategijos svarba </vt:lpstr>
      <vt:lpstr>2017 m. Lietuvos visuomenės tyrimas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Kompiuteris</dc:creator>
  <cp:lastModifiedBy>Salomėja Bitlieriutė</cp:lastModifiedBy>
  <cp:revision>489</cp:revision>
  <dcterms:created xsi:type="dcterms:W3CDTF">2006-08-16T00:00:00Z</dcterms:created>
  <dcterms:modified xsi:type="dcterms:W3CDTF">2020-09-21T13:06:00Z</dcterms:modified>
</cp:coreProperties>
</file>