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1"/>
  </p:sldMasterIdLst>
  <p:notesMasterIdLst>
    <p:notesMasterId r:id="rId20"/>
  </p:notesMasterIdLst>
  <p:sldIdLst>
    <p:sldId id="256" r:id="rId2"/>
    <p:sldId id="260" r:id="rId3"/>
    <p:sldId id="257" r:id="rId4"/>
    <p:sldId id="266" r:id="rId5"/>
    <p:sldId id="258" r:id="rId6"/>
    <p:sldId id="259" r:id="rId7"/>
    <p:sldId id="261" r:id="rId8"/>
    <p:sldId id="268" r:id="rId9"/>
    <p:sldId id="270" r:id="rId10"/>
    <p:sldId id="264" r:id="rId11"/>
    <p:sldId id="263" r:id="rId12"/>
    <p:sldId id="271" r:id="rId13"/>
    <p:sldId id="274" r:id="rId14"/>
    <p:sldId id="262" r:id="rId15"/>
    <p:sldId id="279" r:id="rId16"/>
    <p:sldId id="265" r:id="rId17"/>
    <p:sldId id="273" r:id="rId18"/>
    <p:sldId id="280" r:id="rId19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nta Orintienė" initials="GO" lastIdx="1" clrIdx="0">
    <p:extLst>
      <p:ext uri="{19B8F6BF-5375-455C-9EA6-DF929625EA0E}">
        <p15:presenceInfo xmlns:p15="http://schemas.microsoft.com/office/powerpoint/2012/main" userId="Ginta Orintienė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utinis stilius 2 – paryškinima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8-21T14:47:04.327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23B56F-68C5-4A07-8D10-FECB11F44A10}" type="datetimeFigureOut">
              <a:rPr lang="lt-LT" smtClean="0"/>
              <a:t>2017-09-04</a:t>
            </a:fld>
            <a:endParaRPr lang="lt-LT"/>
          </a:p>
        </p:txBody>
      </p:sp>
      <p:sp>
        <p:nvSpPr>
          <p:cNvPr id="4" name="Skaidrės vaizdo vietos rezervavimo ženkla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Pastabų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2F4F67-110A-4E36-BE94-296C7B088949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077094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F4F67-110A-4E36-BE94-296C7B088949}" type="slidenum">
              <a:rPr lang="lt-LT" smtClean="0"/>
              <a:t>3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320821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C51246-F60A-436D-8518-B0D8BE76206C}" type="slidenum">
              <a:rPr lang="lt-LT" smtClean="0"/>
              <a:pPr>
                <a:defRPr/>
              </a:pPr>
              <a:t>8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1309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C51246-F60A-436D-8518-B0D8BE76206C}" type="slidenum">
              <a:rPr lang="lt-LT" smtClean="0"/>
              <a:pPr>
                <a:defRPr/>
              </a:pPr>
              <a:t>9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639576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Spustelėję redag. ruoš. paantrš. stilių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FFA4B7D-053B-4CE4-8BC6-342740FD84BB}" type="datetimeFigureOut">
              <a:rPr lang="lt-LT" smtClean="0"/>
              <a:t>2017-09-04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9338A29-2DB7-402D-8886-E408D7BC4C41}" type="slidenum">
              <a:rPr lang="lt-LT" smtClean="0"/>
              <a:t>‹#›</a:t>
            </a:fld>
            <a:endParaRPr lang="lt-LT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6446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nė nuotrauka su antraš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lt-LT" smtClean="0"/>
              <a:t>Spustelėkite piktogr. norėdami įtraukti pav.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A4B7D-053B-4CE4-8BC6-342740FD84BB}" type="datetimeFigureOut">
              <a:rPr lang="lt-LT" smtClean="0"/>
              <a:t>2017-09-04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8A29-2DB7-402D-8886-E408D7BC4C4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0208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vadinima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A4B7D-053B-4CE4-8BC6-342740FD84BB}" type="datetimeFigureOut">
              <a:rPr lang="lt-LT" smtClean="0"/>
              <a:t>2017-09-04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8A29-2DB7-402D-8886-E408D7BC4C41}" type="slidenum">
              <a:rPr lang="lt-LT" smtClean="0"/>
              <a:t>‹#›</a:t>
            </a:fld>
            <a:endParaRPr lang="lt-LT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3292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siūlymas su antraš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A4B7D-053B-4CE4-8BC6-342740FD84BB}" type="datetimeFigureOut">
              <a:rPr lang="lt-LT" smtClean="0"/>
              <a:t>2017-09-04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8A29-2DB7-402D-8886-E408D7BC4C41}" type="slidenum">
              <a:rPr lang="lt-LT" smtClean="0"/>
              <a:t>‹#›</a:t>
            </a:fld>
            <a:endParaRPr lang="lt-LT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132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ortelės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A4B7D-053B-4CE4-8BC6-342740FD84BB}" type="datetimeFigureOut">
              <a:rPr lang="lt-LT" smtClean="0"/>
              <a:t>2017-09-04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8A29-2DB7-402D-8886-E408D7BC4C4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5723217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siūlymo pavadinimas kortelė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A4B7D-053B-4CE4-8BC6-342740FD84BB}" type="datetimeFigureOut">
              <a:rPr lang="lt-LT" smtClean="0"/>
              <a:t>2017-09-04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8A29-2DB7-402D-8886-E408D7BC4C41}" type="slidenum">
              <a:rPr lang="lt-LT" smtClean="0"/>
              <a:t>‹#›</a:t>
            </a:fld>
            <a:endParaRPr lang="lt-LT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53382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arba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A4B7D-053B-4CE4-8BC6-342740FD84BB}" type="datetimeFigureOut">
              <a:rPr lang="lt-LT" smtClean="0"/>
              <a:t>2017-09-04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8A29-2DB7-402D-8886-E408D7BC4C41}" type="slidenum">
              <a:rPr lang="lt-LT" smtClean="0"/>
              <a:t>‹#›</a:t>
            </a:fld>
            <a:endParaRPr lang="lt-LT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8087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A4B7D-053B-4CE4-8BC6-342740FD84BB}" type="datetimeFigureOut">
              <a:rPr lang="lt-LT" smtClean="0"/>
              <a:t>2017-09-04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8A29-2DB7-402D-8886-E408D7BC4C41}" type="slidenum">
              <a:rPr lang="lt-LT" smtClean="0"/>
              <a:t>‹#›</a:t>
            </a:fld>
            <a:endParaRPr lang="lt-LT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5707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A4B7D-053B-4CE4-8BC6-342740FD84BB}" type="datetimeFigureOut">
              <a:rPr lang="lt-LT" smtClean="0"/>
              <a:t>2017-09-04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8A29-2DB7-402D-8886-E408D7BC4C41}" type="slidenum">
              <a:rPr lang="lt-LT" smtClean="0"/>
              <a:t>‹#›</a:t>
            </a:fld>
            <a:endParaRPr lang="lt-LT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932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A4B7D-053B-4CE4-8BC6-342740FD84BB}" type="datetimeFigureOut">
              <a:rPr lang="lt-LT" smtClean="0"/>
              <a:t>2017-09-04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8A29-2DB7-402D-8886-E408D7BC4C4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1955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A4B7D-053B-4CE4-8BC6-342740FD84BB}" type="datetimeFigureOut">
              <a:rPr lang="lt-LT" smtClean="0"/>
              <a:t>2017-09-04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8A29-2DB7-402D-8886-E408D7BC4C41}" type="slidenum">
              <a:rPr lang="lt-LT" smtClean="0"/>
              <a:t>‹#›</a:t>
            </a:fld>
            <a:endParaRPr lang="lt-LT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653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A4B7D-053B-4CE4-8BC6-342740FD84BB}" type="datetimeFigureOut">
              <a:rPr lang="lt-LT" smtClean="0"/>
              <a:t>2017-09-04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8A29-2DB7-402D-8886-E408D7BC4C4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352293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A4B7D-053B-4CE4-8BC6-342740FD84BB}" type="datetimeFigureOut">
              <a:rPr lang="lt-LT" smtClean="0"/>
              <a:t>2017-09-04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8A29-2DB7-402D-8886-E408D7BC4C41}" type="slidenum">
              <a:rPr lang="lt-LT" smtClean="0"/>
              <a:t>‹#›</a:t>
            </a:fld>
            <a:endParaRPr lang="lt-LT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5633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A4B7D-053B-4CE4-8BC6-342740FD84BB}" type="datetimeFigureOut">
              <a:rPr lang="lt-LT" smtClean="0"/>
              <a:t>2017-09-04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8A29-2DB7-402D-8886-E408D7BC4C41}" type="slidenum">
              <a:rPr lang="lt-LT" smtClean="0"/>
              <a:t>‹#›</a:t>
            </a:fld>
            <a:endParaRPr lang="lt-LT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0229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A4B7D-053B-4CE4-8BC6-342740FD84BB}" type="datetimeFigureOut">
              <a:rPr lang="lt-LT" smtClean="0"/>
              <a:t>2017-09-04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8A29-2DB7-402D-8886-E408D7BC4C4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569856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A4B7D-053B-4CE4-8BC6-342740FD84BB}" type="datetimeFigureOut">
              <a:rPr lang="lt-LT" smtClean="0"/>
              <a:t>2017-09-04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8A29-2DB7-402D-8886-E408D7BC4C41}" type="slidenum">
              <a:rPr lang="lt-LT" smtClean="0"/>
              <a:t>‹#›</a:t>
            </a:fld>
            <a:endParaRPr lang="lt-LT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5010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lt-LT" smtClean="0"/>
              <a:t>Spustelėkite piktogr. norėdami įtraukti pav.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A4B7D-053B-4CE4-8BC6-342740FD84BB}" type="datetimeFigureOut">
              <a:rPr lang="lt-LT" smtClean="0"/>
              <a:t>2017-09-04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38A29-2DB7-402D-8886-E408D7BC4C4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221110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FFA4B7D-053B-4CE4-8BC6-342740FD84BB}" type="datetimeFigureOut">
              <a:rPr lang="lt-LT" smtClean="0"/>
              <a:t>2017-09-04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9338A29-2DB7-402D-8886-E408D7BC4C4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33623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  <p:sldLayoutId id="2147483813" r:id="rId12"/>
    <p:sldLayoutId id="2147483814" r:id="rId13"/>
    <p:sldLayoutId id="2147483815" r:id="rId14"/>
    <p:sldLayoutId id="2147483816" r:id="rId15"/>
    <p:sldLayoutId id="2147483817" r:id="rId16"/>
    <p:sldLayoutId id="214748381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sodas.ugdome.lt/" TargetMode="External"/><Relationship Id="rId2" Type="http://schemas.openxmlformats.org/officeDocument/2006/relationships/hyperlink" Target="http://www.upc.smm.lt/naujienos/pradinis/priemone/Metodine-priemone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pc.smm.lt/naujienos/pradinis/priemone/Metodine-priemone.pd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qesonline.lt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2829961"/>
          </a:xfrm>
        </p:spPr>
        <p:txBody>
          <a:bodyPr/>
          <a:lstStyle/>
          <a:p>
            <a:r>
              <a:rPr lang="lt-LT" sz="3200" b="1" i="1" dirty="0"/>
              <a:t>Metodiniai patarimai, kaip pritaikant skaitymo strategijas, nagrinėti </a:t>
            </a:r>
            <a:r>
              <a:rPr lang="lt-LT" sz="3200" b="1" i="1" dirty="0" err="1"/>
              <a:t>naujienlaiškio</a:t>
            </a:r>
            <a:r>
              <a:rPr lang="lt-LT" sz="3200" b="1" i="1" dirty="0"/>
              <a:t> „AŠ MANAU!“ aktualijas </a:t>
            </a:r>
            <a:r>
              <a:rPr lang="lt-LT" dirty="0"/>
              <a:t/>
            </a:r>
            <a:br>
              <a:rPr lang="lt-LT" dirty="0"/>
            </a:br>
            <a:endParaRPr lang="lt-LT" dirty="0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2692397" y="4797910"/>
            <a:ext cx="6815669" cy="567764"/>
          </a:xfrm>
        </p:spPr>
        <p:txBody>
          <a:bodyPr/>
          <a:lstStyle/>
          <a:p>
            <a:r>
              <a:rPr lang="lt-LT" dirty="0" smtClean="0"/>
              <a:t>Parengė Ginta Orintienė, Ugdymo plėtotės centro metodininkė</a:t>
            </a:r>
          </a:p>
          <a:p>
            <a:endParaRPr lang="lt-LT" dirty="0"/>
          </a:p>
        </p:txBody>
      </p:sp>
      <p:pic>
        <p:nvPicPr>
          <p:cNvPr id="4" name="Paveikslėlis 3"/>
          <p:cNvPicPr/>
          <p:nvPr/>
        </p:nvPicPr>
        <p:blipFill rotWithShape="1">
          <a:blip r:embed="rId2"/>
          <a:srcRect l="22412" t="40077" r="17166" b="24069"/>
          <a:stretch/>
        </p:blipFill>
        <p:spPr bwMode="auto">
          <a:xfrm>
            <a:off x="2173044" y="1387736"/>
            <a:ext cx="7863840" cy="33133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882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/>
              <a:t>Skaitymo strategijos:</a:t>
            </a:r>
            <a:br>
              <a:rPr lang="lt-LT" dirty="0"/>
            </a:b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725534"/>
          </a:xfrm>
        </p:spPr>
        <p:txBody>
          <a:bodyPr>
            <a:normAutofit/>
          </a:bodyPr>
          <a:lstStyle/>
          <a:p>
            <a:r>
              <a:rPr lang="lt-LT" b="1" dirty="0"/>
              <a:t>p</a:t>
            </a:r>
            <a:r>
              <a:rPr lang="lt-LT" b="1" dirty="0" smtClean="0"/>
              <a:t>rieš skaitymą;</a:t>
            </a:r>
          </a:p>
          <a:p>
            <a:pPr marL="0" indent="0">
              <a:buNone/>
            </a:pPr>
            <a:r>
              <a:rPr lang="lt-LT" dirty="0" smtClean="0"/>
              <a:t>Skirtos parengti </a:t>
            </a:r>
            <a:r>
              <a:rPr lang="lt-LT" dirty="0"/>
              <a:t>mokinius susidurti su nauju turiniu: aptarti skaitymo tikslą, peržiūrėti tekstą, nustatyti teksto struktūrą, aktualizuoti žinias</a:t>
            </a:r>
            <a:r>
              <a:rPr lang="lt-LT" dirty="0" smtClean="0"/>
              <a:t>.</a:t>
            </a:r>
          </a:p>
          <a:p>
            <a:r>
              <a:rPr lang="lt-LT" b="1" dirty="0" smtClean="0"/>
              <a:t>skaitant;</a:t>
            </a:r>
          </a:p>
          <a:p>
            <a:pPr marL="0" indent="0">
              <a:buNone/>
            </a:pPr>
            <a:r>
              <a:rPr lang="lt-LT" dirty="0"/>
              <a:t>P</a:t>
            </a:r>
            <a:r>
              <a:rPr lang="lt-LT" dirty="0" smtClean="0"/>
              <a:t>adės </a:t>
            </a:r>
            <a:r>
              <a:rPr lang="lt-LT" dirty="0"/>
              <a:t>mokiniams mąstyti, susisteminti informaciją ir ją apibendrinti</a:t>
            </a:r>
            <a:r>
              <a:rPr lang="lt-LT" dirty="0" smtClean="0"/>
              <a:t>.</a:t>
            </a:r>
            <a:endParaRPr lang="lt-LT" b="1" dirty="0" smtClean="0"/>
          </a:p>
          <a:p>
            <a:r>
              <a:rPr lang="lt-LT" b="1" dirty="0" smtClean="0"/>
              <a:t>po skaitymo.</a:t>
            </a:r>
          </a:p>
          <a:p>
            <a:pPr marL="0" indent="0">
              <a:buNone/>
            </a:pPr>
            <a:r>
              <a:rPr lang="lt-LT" dirty="0" smtClean="0"/>
              <a:t>Remiamasi </a:t>
            </a:r>
            <a:r>
              <a:rPr lang="lt-LT" dirty="0"/>
              <a:t>išmokta medžiaga ir ji </a:t>
            </a:r>
            <a:r>
              <a:rPr lang="lt-LT" dirty="0" smtClean="0"/>
              <a:t>įtvirtinama.</a:t>
            </a:r>
            <a:endParaRPr lang="lt-LT" dirty="0"/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15961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1306160" y="402051"/>
            <a:ext cx="9601196" cy="1082668"/>
          </a:xfrm>
        </p:spPr>
        <p:txBody>
          <a:bodyPr>
            <a:normAutofit fontScale="90000"/>
          </a:bodyPr>
          <a:lstStyle/>
          <a:p>
            <a:r>
              <a:rPr lang="lt-LT" dirty="0" smtClean="0"/>
              <a:t>Skaitymo strategijų derinimas su nagrinėjamu tekstu ir tarpusavyje</a:t>
            </a:r>
            <a:endParaRPr lang="lt-LT" dirty="0"/>
          </a:p>
        </p:txBody>
      </p:sp>
      <p:pic>
        <p:nvPicPr>
          <p:cNvPr id="4" name="Turinio vietos rezervavimo ženklas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67" y="1484719"/>
            <a:ext cx="6142616" cy="4590579"/>
          </a:xfrm>
        </p:spPr>
      </p:pic>
      <p:pic>
        <p:nvPicPr>
          <p:cNvPr id="5" name="Paveikslėlis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3356" y="1818043"/>
            <a:ext cx="3962622" cy="2603600"/>
          </a:xfrm>
          <a:prstGeom prst="rect">
            <a:avLst/>
          </a:prstGeom>
        </p:spPr>
      </p:pic>
      <p:sp>
        <p:nvSpPr>
          <p:cNvPr id="6" name="Suapvalintas stačiakampis 5"/>
          <p:cNvSpPr/>
          <p:nvPr/>
        </p:nvSpPr>
        <p:spPr>
          <a:xfrm>
            <a:off x="7584141" y="4733365"/>
            <a:ext cx="1510526" cy="806823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Aktualija</a:t>
            </a:r>
            <a:endParaRPr lang="lt-LT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8" name="Tiesioji rodyklės jungtis 7"/>
          <p:cNvCxnSpPr/>
          <p:nvPr/>
        </p:nvCxnSpPr>
        <p:spPr>
          <a:xfrm flipH="1" flipV="1">
            <a:off x="7940277" y="2965765"/>
            <a:ext cx="329202" cy="18901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Tiesioji rodyklės jungtis 8"/>
          <p:cNvCxnSpPr/>
          <p:nvPr/>
        </p:nvCxnSpPr>
        <p:spPr>
          <a:xfrm flipH="1" flipV="1">
            <a:off x="6253357" y="2828023"/>
            <a:ext cx="1686920" cy="215276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Tiesioji rodyklės jungtis 10"/>
          <p:cNvCxnSpPr/>
          <p:nvPr/>
        </p:nvCxnSpPr>
        <p:spPr>
          <a:xfrm flipH="1" flipV="1">
            <a:off x="4442284" y="4053914"/>
            <a:ext cx="3281706" cy="114817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Suapvalintas stačiakampis 15"/>
          <p:cNvSpPr/>
          <p:nvPr/>
        </p:nvSpPr>
        <p:spPr>
          <a:xfrm>
            <a:off x="1110154" y="1661581"/>
            <a:ext cx="1510526" cy="806823"/>
          </a:xfrm>
          <a:prstGeom prst="roundRect">
            <a:avLst/>
          </a:prstGeom>
          <a:solidFill>
            <a:srgbClr val="00B0F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Strategija prieš skaitymą</a:t>
            </a:r>
            <a:endParaRPr lang="lt-LT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7" name="Tiesioji rodyklės jungtis 16"/>
          <p:cNvCxnSpPr/>
          <p:nvPr/>
        </p:nvCxnSpPr>
        <p:spPr>
          <a:xfrm>
            <a:off x="2609599" y="2026917"/>
            <a:ext cx="5114391" cy="463002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Tiesioji rodyklės jungtis 20"/>
          <p:cNvCxnSpPr/>
          <p:nvPr/>
        </p:nvCxnSpPr>
        <p:spPr>
          <a:xfrm>
            <a:off x="2297381" y="2421201"/>
            <a:ext cx="957676" cy="1632713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Tiesioji rodyklės jungtis 21"/>
          <p:cNvCxnSpPr/>
          <p:nvPr/>
        </p:nvCxnSpPr>
        <p:spPr>
          <a:xfrm>
            <a:off x="2472054" y="2327136"/>
            <a:ext cx="3081589" cy="790296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Suapvalintas stačiakampis 29"/>
          <p:cNvSpPr/>
          <p:nvPr/>
        </p:nvSpPr>
        <p:spPr>
          <a:xfrm>
            <a:off x="1306160" y="4462319"/>
            <a:ext cx="1510526" cy="806823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Strategija skaitant</a:t>
            </a:r>
            <a:endParaRPr lang="lt-LT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31" name="Tiesioji rodyklės jungtis 30"/>
          <p:cNvCxnSpPr>
            <a:stCxn id="30" idx="3"/>
          </p:cNvCxnSpPr>
          <p:nvPr/>
        </p:nvCxnSpPr>
        <p:spPr>
          <a:xfrm flipV="1">
            <a:off x="2816686" y="3478634"/>
            <a:ext cx="4820883" cy="1387097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Tiesioji rodyklės jungtis 33"/>
          <p:cNvCxnSpPr/>
          <p:nvPr/>
        </p:nvCxnSpPr>
        <p:spPr>
          <a:xfrm>
            <a:off x="2816686" y="5157523"/>
            <a:ext cx="712336" cy="89122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Tiesioji rodyklės jungtis 39"/>
          <p:cNvCxnSpPr/>
          <p:nvPr/>
        </p:nvCxnSpPr>
        <p:spPr>
          <a:xfrm flipV="1">
            <a:off x="2816686" y="2722284"/>
            <a:ext cx="2823036" cy="1905715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3" name="Suapvalintas stačiakampis 42"/>
          <p:cNvSpPr/>
          <p:nvPr/>
        </p:nvSpPr>
        <p:spPr>
          <a:xfrm>
            <a:off x="5327874" y="5227990"/>
            <a:ext cx="1510526" cy="806823"/>
          </a:xfrm>
          <a:prstGeom prst="round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Strategija po skaitymo </a:t>
            </a:r>
            <a:endParaRPr lang="lt-LT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44" name="Tiesioji rodyklės jungtis 43"/>
          <p:cNvCxnSpPr>
            <a:stCxn id="43" idx="3"/>
          </p:cNvCxnSpPr>
          <p:nvPr/>
        </p:nvCxnSpPr>
        <p:spPr>
          <a:xfrm flipV="1">
            <a:off x="6838400" y="4283852"/>
            <a:ext cx="1013545" cy="134755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8" name="Tiesioji rodyklės jungtis 47"/>
          <p:cNvCxnSpPr>
            <a:stCxn id="43" idx="0"/>
          </p:cNvCxnSpPr>
          <p:nvPr/>
        </p:nvCxnSpPr>
        <p:spPr>
          <a:xfrm flipV="1">
            <a:off x="6083137" y="3495108"/>
            <a:ext cx="412751" cy="1732882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1" name="Tiesioji rodyklės jungtis 50"/>
          <p:cNvCxnSpPr/>
          <p:nvPr/>
        </p:nvCxnSpPr>
        <p:spPr>
          <a:xfrm flipH="1" flipV="1">
            <a:off x="4518212" y="5466024"/>
            <a:ext cx="761211" cy="90375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594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vadinimas 3"/>
          <p:cNvSpPr>
            <a:spLocks noGrp="1"/>
          </p:cNvSpPr>
          <p:nvPr>
            <p:ph type="title"/>
          </p:nvPr>
        </p:nvSpPr>
        <p:spPr>
          <a:xfrm>
            <a:off x="763791" y="508797"/>
            <a:ext cx="10381129" cy="674546"/>
          </a:xfrm>
        </p:spPr>
        <p:txBody>
          <a:bodyPr>
            <a:normAutofit fontScale="90000"/>
          </a:bodyPr>
          <a:lstStyle/>
          <a:p>
            <a:r>
              <a:rPr lang="lt-LT" dirty="0" smtClean="0"/>
              <a:t>Strategijos</a:t>
            </a:r>
            <a:endParaRPr lang="lt-LT" dirty="0"/>
          </a:p>
        </p:txBody>
      </p:sp>
      <p:graphicFrame>
        <p:nvGraphicFramePr>
          <p:cNvPr id="7" name="Turinio vietos rezervavimo ženklas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40549767"/>
              </p:ext>
            </p:extLst>
          </p:nvPr>
        </p:nvGraphicFramePr>
        <p:xfrm>
          <a:off x="645459" y="1312432"/>
          <a:ext cx="10832950" cy="49969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2220"/>
                <a:gridCol w="3882894"/>
                <a:gridCol w="3447836"/>
              </a:tblGrid>
              <a:tr h="516367">
                <a:tc>
                  <a:txBody>
                    <a:bodyPr/>
                    <a:lstStyle/>
                    <a:p>
                      <a:pPr algn="ctr"/>
                      <a:r>
                        <a:rPr lang="lt-LT" sz="2400" dirty="0" smtClean="0"/>
                        <a:t>Prieš skaitymą:</a:t>
                      </a:r>
                      <a:endParaRPr lang="lt-L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2400" dirty="0" smtClean="0"/>
                        <a:t>Skaitant:</a:t>
                      </a:r>
                      <a:endParaRPr lang="lt-L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2400" dirty="0" smtClean="0"/>
                        <a:t>Po skaitymo:</a:t>
                      </a:r>
                    </a:p>
                  </a:txBody>
                  <a:tcPr/>
                </a:tc>
              </a:tr>
              <a:tr h="3462297">
                <a:tc>
                  <a:txBody>
                    <a:bodyPr/>
                    <a:lstStyle/>
                    <a:p>
                      <a:r>
                        <a:rPr lang="lt-LT" sz="1800" kern="1200" dirty="0" smtClean="0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apgalvoti lūkesčius;</a:t>
                      </a:r>
                    </a:p>
                    <a:p>
                      <a:endParaRPr lang="lt-LT" sz="1800" kern="1200" dirty="0" smtClean="0">
                        <a:solidFill>
                          <a:schemeClr val="dk1"/>
                        </a:solidFill>
                        <a:effectLst/>
                        <a:latin typeface="Arial Black" panose="020B0A0402010202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lt-LT" sz="1800" kern="1200" dirty="0" smtClean="0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nustatyti skaitymo tikslą;</a:t>
                      </a:r>
                    </a:p>
                    <a:p>
                      <a:endParaRPr lang="lt-LT" sz="1800" kern="1200" dirty="0" smtClean="0">
                        <a:solidFill>
                          <a:schemeClr val="dk1"/>
                        </a:solidFill>
                        <a:effectLst/>
                        <a:latin typeface="Arial Black" panose="020B0A0402010202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lt-LT" sz="1800" kern="1200" dirty="0" smtClean="0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peržiūrėti tekstą; </a:t>
                      </a:r>
                    </a:p>
                    <a:p>
                      <a:endParaRPr lang="lt-LT" sz="1800" kern="1200" dirty="0" smtClean="0">
                        <a:solidFill>
                          <a:schemeClr val="dk1"/>
                        </a:solidFill>
                        <a:effectLst/>
                        <a:latin typeface="Arial Black" panose="020B0A0402010202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lt-LT" sz="1800" kern="1200" dirty="0" smtClean="0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nustatyti teksto struktūrą;</a:t>
                      </a:r>
                    </a:p>
                    <a:p>
                      <a:endParaRPr lang="lt-LT" dirty="0" smtClean="0">
                        <a:latin typeface="Arial Black" panose="020B0A04020102020204" pitchFamily="34" charset="0"/>
                      </a:endParaRPr>
                    </a:p>
                    <a:p>
                      <a:r>
                        <a:rPr lang="lt-LT" sz="1800" kern="1200" dirty="0" smtClean="0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prisiminti turimas žinias; </a:t>
                      </a:r>
                    </a:p>
                    <a:p>
                      <a:endParaRPr lang="lt-LT" sz="1800" kern="1200" dirty="0" smtClean="0">
                        <a:solidFill>
                          <a:schemeClr val="dk1"/>
                        </a:solidFill>
                        <a:effectLst/>
                        <a:latin typeface="Arial Black" panose="020B0A0402010202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lt-LT" sz="1800" kern="1200" dirty="0" smtClean="0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aktualizuoti žinias.</a:t>
                      </a:r>
                      <a:endParaRPr lang="lt-LT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800" kern="1200" dirty="0" smtClean="0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nustatyti ryšius;</a:t>
                      </a:r>
                    </a:p>
                    <a:p>
                      <a:endParaRPr lang="lt-LT" sz="1800" kern="1200" dirty="0" smtClean="0">
                        <a:solidFill>
                          <a:schemeClr val="dk1"/>
                        </a:solidFill>
                        <a:effectLst/>
                        <a:latin typeface="Arial Black" panose="020B0A0402010202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lt-LT" sz="1800" kern="1200" dirty="0" smtClean="0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pasitikrinti kaip supratai;</a:t>
                      </a:r>
                    </a:p>
                    <a:p>
                      <a:endParaRPr lang="lt-LT" sz="1800" kern="1200" dirty="0" smtClean="0">
                        <a:solidFill>
                          <a:schemeClr val="dk1"/>
                        </a:solidFill>
                        <a:effectLst/>
                        <a:latin typeface="Arial Black" panose="020B0A0402010202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lt-LT" sz="1800" kern="1200" dirty="0" smtClean="0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skaityti dar kartą;</a:t>
                      </a:r>
                    </a:p>
                    <a:p>
                      <a:endParaRPr lang="lt-LT" sz="1800" kern="1200" dirty="0" smtClean="0">
                        <a:solidFill>
                          <a:schemeClr val="dk1"/>
                        </a:solidFill>
                        <a:effectLst/>
                        <a:latin typeface="Arial Black" panose="020B0A0402010202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lt-LT" sz="1800" kern="1200" dirty="0" smtClean="0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patikslinti naujų ar neaiškių žodžių reikšmę;</a:t>
                      </a:r>
                    </a:p>
                    <a:p>
                      <a:endParaRPr lang="lt-LT" sz="1800" kern="1200" dirty="0" smtClean="0">
                        <a:solidFill>
                          <a:schemeClr val="dk1"/>
                        </a:solidFill>
                        <a:effectLst/>
                        <a:latin typeface="Arial Black" panose="020B0A0402010202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lt-LT" sz="1800" dirty="0" smtClean="0"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pasirinkti strategiją</a:t>
                      </a:r>
                      <a:r>
                        <a:rPr lang="lt-LT" sz="1400" dirty="0" smtClean="0"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lt-LT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t-LT" sz="1800" kern="1200" dirty="0" smtClean="0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apgalvoti, ką sužinojai </a:t>
                      </a:r>
                    </a:p>
                    <a:p>
                      <a:endParaRPr lang="lt-LT" sz="1800" kern="1200" dirty="0" smtClean="0">
                        <a:solidFill>
                          <a:schemeClr val="dk1"/>
                        </a:solidFill>
                        <a:effectLst/>
                        <a:latin typeface="Arial Black" panose="020B0A0402010202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lt-LT" dirty="0" smtClean="0">
                          <a:latin typeface="Arial Black" panose="020B0A04020102020204" pitchFamily="34" charset="0"/>
                        </a:rPr>
                        <a:t>atsakyti į</a:t>
                      </a:r>
                      <a:r>
                        <a:rPr lang="lt-LT" baseline="0" dirty="0" smtClean="0">
                          <a:latin typeface="Arial Black" panose="020B0A04020102020204" pitchFamily="34" charset="0"/>
                        </a:rPr>
                        <a:t> klausimus;</a:t>
                      </a:r>
                    </a:p>
                    <a:p>
                      <a:endParaRPr lang="lt-LT" baseline="0" dirty="0" smtClean="0">
                        <a:latin typeface="Arial Black" panose="020B0A04020102020204" pitchFamily="34" charset="0"/>
                      </a:endParaRPr>
                    </a:p>
                    <a:p>
                      <a:r>
                        <a:rPr lang="lt-LT" baseline="0" dirty="0" smtClean="0">
                          <a:latin typeface="Arial Black" panose="020B0A04020102020204" pitchFamily="34" charset="0"/>
                        </a:rPr>
                        <a:t>apgalvoti ar turi dar klausimų;</a:t>
                      </a:r>
                    </a:p>
                    <a:p>
                      <a:endParaRPr lang="lt-LT" baseline="0" dirty="0" smtClean="0">
                        <a:latin typeface="Arial Black" panose="020B0A04020102020204" pitchFamily="34" charset="0"/>
                      </a:endParaRPr>
                    </a:p>
                    <a:p>
                      <a:r>
                        <a:rPr lang="lt-LT" baseline="0" dirty="0" smtClean="0">
                          <a:latin typeface="Arial Black" panose="020B0A04020102020204" pitchFamily="34" charset="0"/>
                        </a:rPr>
                        <a:t>Suformuluoti ir išsakyti nuomonę</a:t>
                      </a:r>
                    </a:p>
                    <a:p>
                      <a:endParaRPr lang="lt-LT" baseline="0" dirty="0" smtClean="0">
                        <a:latin typeface="Arial Black" panose="020B0A04020102020204" pitchFamily="34" charset="0"/>
                      </a:endParaRPr>
                    </a:p>
                    <a:p>
                      <a:r>
                        <a:rPr lang="lt-LT" baseline="0" dirty="0" smtClean="0">
                          <a:latin typeface="Arial Black" panose="020B0A04020102020204" pitchFamily="34" charset="0"/>
                        </a:rPr>
                        <a:t>organizuoti diskusiją ar debatus;</a:t>
                      </a:r>
                    </a:p>
                    <a:p>
                      <a:endParaRPr lang="lt-LT" baseline="0" dirty="0" smtClean="0">
                        <a:latin typeface="Arial Black" panose="020B0A04020102020204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1800" kern="1200" dirty="0" smtClean="0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padaryti išvadas/įvertinti informaciją.</a:t>
                      </a:r>
                    </a:p>
                    <a:p>
                      <a:endParaRPr lang="lt-LT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0194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4902301"/>
          </a:xfrm>
        </p:spPr>
        <p:txBody>
          <a:bodyPr>
            <a:noAutofit/>
          </a:bodyPr>
          <a:lstStyle/>
          <a:p>
            <a:r>
              <a:rPr lang="lt-LT" sz="3600" dirty="0" smtClean="0"/>
              <a:t>Pasak </a:t>
            </a:r>
            <a:r>
              <a:rPr lang="lt-LT" sz="3600" dirty="0"/>
              <a:t>D. </a:t>
            </a:r>
            <a:r>
              <a:rPr lang="lt-LT" sz="3600" dirty="0" err="1"/>
              <a:t>Buehl</a:t>
            </a:r>
            <a:r>
              <a:rPr lang="lt-LT" sz="3600" dirty="0"/>
              <a:t> &lt;...&gt;„Turime būti budrūs, kad mokiniai, užuot mąstę, neimtų tik „atlikti“. &lt;...&gt; </a:t>
            </a:r>
          </a:p>
        </p:txBody>
      </p:sp>
    </p:spTree>
    <p:extLst>
      <p:ext uri="{BB962C8B-B14F-4D97-AF65-F5344CB8AC3E}">
        <p14:creationId xmlns:p14="http://schemas.microsoft.com/office/powerpoint/2010/main" val="424616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22066" y="3076686"/>
            <a:ext cx="9601196" cy="3377903"/>
          </a:xfrm>
        </p:spPr>
        <p:txBody>
          <a:bodyPr>
            <a:normAutofit fontScale="90000"/>
          </a:bodyPr>
          <a:lstStyle/>
          <a:p>
            <a:pPr algn="l"/>
            <a:r>
              <a:rPr lang="lt-LT" dirty="0">
                <a:hlinkClick r:id="rId2"/>
              </a:rPr>
              <a:t/>
            </a:r>
            <a:br>
              <a:rPr lang="lt-LT" dirty="0">
                <a:hlinkClick r:id="rId2"/>
              </a:rPr>
            </a:br>
            <a:r>
              <a:rPr lang="lt-LT" sz="3100" dirty="0" smtClean="0"/>
              <a:t>Kaip rengiama naujiena?</a:t>
            </a:r>
            <a:br>
              <a:rPr lang="lt-LT" sz="3100" dirty="0" smtClean="0"/>
            </a:br>
            <a:r>
              <a:rPr lang="lt-LT" sz="3100" dirty="0" smtClean="0"/>
              <a:t>Kaip kritiškai skaityti naujieną?</a:t>
            </a:r>
            <a:br>
              <a:rPr lang="lt-LT" sz="3100" dirty="0" smtClean="0"/>
            </a:br>
            <a:r>
              <a:rPr lang="lt-LT" sz="3100" dirty="0" smtClean="0"/>
              <a:t>Medijų teksto analizė</a:t>
            </a:r>
            <a:br>
              <a:rPr lang="lt-LT" sz="3100" dirty="0" smtClean="0"/>
            </a:br>
            <a:r>
              <a:rPr lang="lt-LT" sz="3100" dirty="0" smtClean="0"/>
              <a:t>Kinas ir ideologija</a:t>
            </a:r>
            <a:br>
              <a:rPr lang="lt-LT" sz="3100" dirty="0" smtClean="0"/>
            </a:br>
            <a:r>
              <a:rPr lang="lt-LT" sz="3100" dirty="0" smtClean="0"/>
              <a:t>Propaganda: kur slypi realybė?</a:t>
            </a:r>
            <a:br>
              <a:rPr lang="lt-LT" sz="3100" dirty="0" smtClean="0"/>
            </a:br>
            <a:r>
              <a:rPr lang="lt-LT" sz="3100" dirty="0" smtClean="0"/>
              <a:t>Nacionalinis tapatumas ir Lietuvos įvaizdis medijose</a:t>
            </a:r>
            <a:r>
              <a:rPr lang="lt-LT" sz="3100" dirty="0"/>
              <a:t/>
            </a:r>
            <a:br>
              <a:rPr lang="lt-LT" sz="3100" dirty="0"/>
            </a:br>
            <a:r>
              <a:rPr lang="lt-LT" sz="3600" dirty="0" smtClean="0"/>
              <a:t>													</a:t>
            </a:r>
            <a:r>
              <a:rPr lang="lt-LT" sz="2000" dirty="0" smtClean="0"/>
              <a:t>Šaltinis: </a:t>
            </a:r>
            <a:r>
              <a:rPr lang="lt-LT" sz="2000" dirty="0" smtClean="0">
                <a:hlinkClick r:id="rId3"/>
              </a:rPr>
              <a:t>https://sodas.ugdome.lt/</a:t>
            </a:r>
            <a:r>
              <a:rPr lang="lt-LT" dirty="0" smtClean="0">
                <a:solidFill>
                  <a:srgbClr val="00B0F0"/>
                </a:solidFill>
              </a:rPr>
              <a:t/>
            </a:r>
            <a:br>
              <a:rPr lang="lt-LT" dirty="0" smtClean="0">
                <a:solidFill>
                  <a:srgbClr val="00B0F0"/>
                </a:solidFill>
              </a:rPr>
            </a:br>
            <a:endParaRPr lang="lt-LT" dirty="0">
              <a:solidFill>
                <a:srgbClr val="00B0F0"/>
              </a:solidFill>
            </a:endParaRPr>
          </a:p>
        </p:txBody>
      </p:sp>
      <p:pic>
        <p:nvPicPr>
          <p:cNvPr id="4" name="Turinio vietos rezervavimo ženklas 3"/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34638" t="39767" r="11201" b="33761"/>
          <a:stretch/>
        </p:blipFill>
        <p:spPr>
          <a:xfrm>
            <a:off x="492829" y="473335"/>
            <a:ext cx="8522081" cy="2603351"/>
          </a:xfrm>
          <a:prstGeom prst="rect">
            <a:avLst/>
          </a:prstGeom>
        </p:spPr>
      </p:pic>
      <p:pic>
        <p:nvPicPr>
          <p:cNvPr id="6" name="Paveikslėlis 5"/>
          <p:cNvPicPr/>
          <p:nvPr/>
        </p:nvPicPr>
        <p:blipFill rotWithShape="1">
          <a:blip r:embed="rId5"/>
          <a:srcRect l="10436" t="41129" r="65392" b="17913"/>
          <a:stretch/>
        </p:blipFill>
        <p:spPr bwMode="auto">
          <a:xfrm>
            <a:off x="8283388" y="2614108"/>
            <a:ext cx="3098203" cy="30659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1751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lt-LT" dirty="0"/>
              <a:t>V. Jonynienė, N. </a:t>
            </a:r>
            <a:r>
              <a:rPr lang="lt-LT" dirty="0" err="1"/>
              <a:t>Kasparavičienė</a:t>
            </a:r>
            <a:r>
              <a:rPr lang="lt-LT" dirty="0"/>
              <a:t> ir kt. 3-4 KLASIŲ MOKINIŲ SKAITYMO GEBĖJIMŲ UGDYMAS LIETUVIŲ KALBOS METODINĖ PRIEMONĖ, 2015</a:t>
            </a:r>
          </a:p>
          <a:p>
            <a:pPr marL="0" indent="0">
              <a:buNone/>
            </a:pPr>
            <a:r>
              <a:rPr lang="lt-LT" dirty="0">
                <a:hlinkClick r:id="rId2"/>
              </a:rPr>
              <a:t>http://www.upc.smm.lt/naujienos/pradinis/priemone/Metodine-priemone.pdf</a:t>
            </a:r>
            <a:r>
              <a:rPr lang="lt-LT" dirty="0"/>
              <a:t/>
            </a:r>
            <a:br>
              <a:rPr lang="lt-LT" dirty="0"/>
            </a:b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5740452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Vertinimas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lt-LT" dirty="0" smtClean="0"/>
              <a:t>Vertinama, kaip sekėsi taikyti strategiją (mokytojo stebėjimas, mokinių įsivertinimas, aptarimas, kai sekėsi taikyti </a:t>
            </a:r>
            <a:r>
              <a:rPr lang="lt-LT" dirty="0" err="1" smtClean="0"/>
              <a:t>startegiją</a:t>
            </a:r>
            <a:r>
              <a:rPr lang="lt-LT" dirty="0" smtClean="0"/>
              <a:t>);</a:t>
            </a:r>
          </a:p>
          <a:p>
            <a:pPr marL="0" indent="0">
              <a:buNone/>
            </a:pPr>
            <a:r>
              <a:rPr lang="lt-LT" dirty="0" smtClean="0"/>
              <a:t>Stebėti ir mokytis vieniems iš kitų taikyti strategijas;</a:t>
            </a:r>
          </a:p>
          <a:p>
            <a:pPr marL="0" indent="0">
              <a:buNone/>
            </a:pPr>
            <a:r>
              <a:rPr lang="lt-LT" dirty="0" smtClean="0"/>
              <a:t>Kaip sekėsi parinkti tinkamą strategiją tekstui?</a:t>
            </a:r>
          </a:p>
          <a:p>
            <a:pPr marL="0" indent="0">
              <a:buNone/>
            </a:pPr>
            <a:r>
              <a:rPr lang="lt-LT" dirty="0" smtClean="0"/>
              <a:t>Ar gerai supratai tekstą?</a:t>
            </a:r>
          </a:p>
        </p:txBody>
      </p:sp>
    </p:spTree>
    <p:extLst>
      <p:ext uri="{BB962C8B-B14F-4D97-AF65-F5344CB8AC3E}">
        <p14:creationId xmlns:p14="http://schemas.microsoft.com/office/powerpoint/2010/main" val="130993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aveikslėlis 1" descr="boy-reading-outline-m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739" y="2420938"/>
            <a:ext cx="183832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ebesėlio formos paaiškinimas 4"/>
          <p:cNvSpPr/>
          <p:nvPr/>
        </p:nvSpPr>
        <p:spPr>
          <a:xfrm>
            <a:off x="2855913" y="631825"/>
            <a:ext cx="2997200" cy="1435100"/>
          </a:xfrm>
          <a:prstGeom prst="cloudCallout">
            <a:avLst>
              <a:gd name="adj1" fmla="val 47182"/>
              <a:gd name="adj2" fmla="val 6510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lt-LT" sz="1600" dirty="0">
                <a:solidFill>
                  <a:srgbClr val="0D0D0D"/>
                </a:solidFill>
                <a:ea typeface="Calibri"/>
                <a:cs typeface="Times New Roman"/>
              </a:rPr>
              <a:t>Iš pavadinimo, iliustracijų ir kt. bandau numatyti, apie ką tekstas.</a:t>
            </a:r>
            <a:endParaRPr lang="lt-LT" sz="1600" dirty="0">
              <a:ea typeface="Calibri"/>
              <a:cs typeface="Times New Roman"/>
            </a:endParaRPr>
          </a:p>
        </p:txBody>
      </p:sp>
      <p:sp>
        <p:nvSpPr>
          <p:cNvPr id="6148" name="Debesėlio formos paaiškinimas 5"/>
          <p:cNvSpPr>
            <a:spLocks noChangeArrowheads="1"/>
          </p:cNvSpPr>
          <p:nvPr/>
        </p:nvSpPr>
        <p:spPr bwMode="auto">
          <a:xfrm>
            <a:off x="5138739" y="5294314"/>
            <a:ext cx="3138487" cy="1374775"/>
          </a:xfrm>
          <a:prstGeom prst="cloudCallout">
            <a:avLst>
              <a:gd name="adj1" fmla="val -16681"/>
              <a:gd name="adj2" fmla="val -98190"/>
            </a:avLst>
          </a:prstGeom>
          <a:solidFill>
            <a:srgbClr val="CCCCFF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lt-LT" altLang="lt-LT" sz="1600" dirty="0">
                <a:solidFill>
                  <a:srgbClr val="0D0D0D"/>
                </a:solidFill>
                <a:ea typeface="Calibri" pitchFamily="34" charset="0"/>
                <a:cs typeface="Times New Roman" pitchFamily="18" charset="0"/>
              </a:rPr>
              <a:t>Galvoju apie teksto visumą ir susidarau savo nuomonę.</a:t>
            </a:r>
            <a:endParaRPr lang="lt-LT" altLang="lt-LT" sz="16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149" name="Debesėlio formos paaiškinimas 6"/>
          <p:cNvSpPr>
            <a:spLocks noChangeArrowheads="1"/>
          </p:cNvSpPr>
          <p:nvPr/>
        </p:nvSpPr>
        <p:spPr bwMode="auto">
          <a:xfrm>
            <a:off x="7531101" y="3573463"/>
            <a:ext cx="2957513" cy="1871662"/>
          </a:xfrm>
          <a:prstGeom prst="cloudCallout">
            <a:avLst>
              <a:gd name="adj1" fmla="val -57523"/>
              <a:gd name="adj2" fmla="val -40426"/>
            </a:avLst>
          </a:prstGeom>
          <a:solidFill>
            <a:srgbClr val="E19BFD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lt-LT" altLang="lt-LT" sz="1600" dirty="0">
                <a:solidFill>
                  <a:srgbClr val="0D0D0D"/>
                </a:solidFill>
                <a:ea typeface="Calibri" pitchFamily="34" charset="0"/>
                <a:cs typeface="Times New Roman" pitchFamily="18" charset="0"/>
              </a:rPr>
              <a:t>Suvokiu autoriaus tikslus, pagrindinę idėją, randu tai patvirtinančias detales. </a:t>
            </a:r>
            <a:endParaRPr lang="lt-LT" altLang="lt-LT" sz="16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150" name="Debesėlio formos paaiškinimas 7"/>
          <p:cNvSpPr>
            <a:spLocks noChangeArrowheads="1"/>
          </p:cNvSpPr>
          <p:nvPr/>
        </p:nvSpPr>
        <p:spPr bwMode="auto">
          <a:xfrm>
            <a:off x="7727951" y="1916114"/>
            <a:ext cx="2760663" cy="1285875"/>
          </a:xfrm>
          <a:prstGeom prst="cloudCallout">
            <a:avLst>
              <a:gd name="adj1" fmla="val -67667"/>
              <a:gd name="adj2" fmla="val 56500"/>
            </a:avLst>
          </a:prstGeom>
          <a:solidFill>
            <a:srgbClr val="66FFFF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lt-LT" altLang="lt-LT" sz="1600" dirty="0">
                <a:solidFill>
                  <a:srgbClr val="0D0D0D"/>
                </a:solidFill>
                <a:ea typeface="Calibri" pitchFamily="34" charset="0"/>
                <a:cs typeface="Times New Roman" pitchFamily="18" charset="0"/>
              </a:rPr>
              <a:t>Sieju tekstą su tuo, ką jau žinau.</a:t>
            </a:r>
            <a:endParaRPr lang="lt-LT" altLang="lt-LT" sz="16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151" name="Debesėlio formos paaiškinimas 8"/>
          <p:cNvSpPr>
            <a:spLocks noChangeArrowheads="1"/>
          </p:cNvSpPr>
          <p:nvPr/>
        </p:nvSpPr>
        <p:spPr bwMode="auto">
          <a:xfrm>
            <a:off x="6248400" y="781051"/>
            <a:ext cx="2565400" cy="1135063"/>
          </a:xfrm>
          <a:prstGeom prst="cloudCallout">
            <a:avLst>
              <a:gd name="adj1" fmla="val -19898"/>
              <a:gd name="adj2" fmla="val 87255"/>
            </a:avLst>
          </a:prstGeom>
          <a:solidFill>
            <a:srgbClr val="99FF33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lt-LT" altLang="lt-LT" sz="1600" dirty="0">
                <a:solidFill>
                  <a:srgbClr val="0D0D0D"/>
                </a:solidFill>
                <a:ea typeface="Calibri" pitchFamily="34" charset="0"/>
                <a:cs typeface="Times New Roman" pitchFamily="18" charset="0"/>
              </a:rPr>
              <a:t>Įsivaizduoju įvykius, veikėjus.</a:t>
            </a:r>
            <a:endParaRPr lang="lt-LT" altLang="lt-LT" sz="16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152" name="Debesėlio formos paaiškinimas 9"/>
          <p:cNvSpPr>
            <a:spLocks noChangeArrowheads="1"/>
          </p:cNvSpPr>
          <p:nvPr/>
        </p:nvSpPr>
        <p:spPr bwMode="auto">
          <a:xfrm>
            <a:off x="1874838" y="2133600"/>
            <a:ext cx="2781300" cy="1727200"/>
          </a:xfrm>
          <a:prstGeom prst="cloudCallout">
            <a:avLst>
              <a:gd name="adj1" fmla="val 69616"/>
              <a:gd name="adj2" fmla="val 41028"/>
            </a:avLst>
          </a:prstGeom>
          <a:solidFill>
            <a:srgbClr val="FFABAB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lt-LT" altLang="lt-LT" sz="1600" dirty="0">
                <a:solidFill>
                  <a:srgbClr val="0D0D0D"/>
                </a:solidFill>
                <a:ea typeface="Calibri" pitchFamily="34" charset="0"/>
                <a:cs typeface="Times New Roman" pitchFamily="18" charset="0"/>
              </a:rPr>
              <a:t>Stabteliu ir pamąstau, ar suprantu prasmę. Jei reikia, skaitau dar kartą.</a:t>
            </a:r>
            <a:endParaRPr lang="lt-LT" altLang="lt-LT" sz="16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153" name="Debesėlio formos paaiškinimas 10"/>
          <p:cNvSpPr>
            <a:spLocks noChangeArrowheads="1"/>
          </p:cNvSpPr>
          <p:nvPr/>
        </p:nvSpPr>
        <p:spPr bwMode="auto">
          <a:xfrm>
            <a:off x="1992314" y="4402138"/>
            <a:ext cx="3024187" cy="1579562"/>
          </a:xfrm>
          <a:prstGeom prst="cloudCallout">
            <a:avLst>
              <a:gd name="adj1" fmla="val 59806"/>
              <a:gd name="adj2" fmla="val -55148"/>
            </a:avLst>
          </a:prstGeom>
          <a:solidFill>
            <a:srgbClr val="FFCC00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None/>
            </a:pPr>
            <a:r>
              <a:rPr lang="lt-LT" altLang="lt-LT" sz="1600" dirty="0">
                <a:solidFill>
                  <a:srgbClr val="0D0D0D"/>
                </a:solidFill>
                <a:ea typeface="Calibri" pitchFamily="34" charset="0"/>
                <a:cs typeface="Times New Roman" pitchFamily="18" charset="0"/>
              </a:rPr>
              <a:t>Pasitikrinu savo supratimą: klausiu, ieškau žodynuose, žinynuose.</a:t>
            </a:r>
            <a:endParaRPr lang="lt-LT" altLang="lt-LT" sz="16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154" name="Rectangle 9"/>
          <p:cNvSpPr>
            <a:spLocks noChangeArrowheads="1"/>
          </p:cNvSpPr>
          <p:nvPr/>
        </p:nvSpPr>
        <p:spPr bwMode="auto">
          <a:xfrm>
            <a:off x="3744914" y="-19109"/>
            <a:ext cx="4238917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lt-LT" altLang="lt-LT" sz="2800" b="1" dirty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Aš esu sumanus skaitytojas</a:t>
            </a:r>
            <a:endParaRPr lang="lt-LT" altLang="lt-LT" sz="2800" dirty="0">
              <a:solidFill>
                <a:schemeClr val="tx2"/>
              </a:solidFill>
              <a:latin typeface="Arial" pitchFamily="34" charset="0"/>
              <a:ea typeface="Calibri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lt-LT" altLang="lt-LT" sz="1800" dirty="0">
              <a:latin typeface="Arial" pitchFamily="34" charset="0"/>
              <a:ea typeface="Calibri" pitchFamily="34" charset="0"/>
            </a:endParaRPr>
          </a:p>
        </p:txBody>
      </p:sp>
      <p:sp>
        <p:nvSpPr>
          <p:cNvPr id="6155" name="Rectangle 13"/>
          <p:cNvSpPr>
            <a:spLocks noChangeArrowheads="1"/>
          </p:cNvSpPr>
          <p:nvPr/>
        </p:nvSpPr>
        <p:spPr bwMode="auto">
          <a:xfrm>
            <a:off x="1676401" y="445785"/>
            <a:ext cx="184731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lt-LT" altLang="lt-LT" sz="900">
                <a:latin typeface="Arial" pitchFamily="34" charset="0"/>
              </a:rPr>
              <a:t/>
            </a:r>
            <a:br>
              <a:rPr lang="lt-LT" altLang="lt-LT" sz="900">
                <a:latin typeface="Arial" pitchFamily="34" charset="0"/>
              </a:rPr>
            </a:br>
            <a:endParaRPr lang="lt-LT" altLang="lt-LT" sz="1800">
              <a:latin typeface="Arial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lt-LT" altLang="lt-LT" sz="1800">
              <a:latin typeface="Arial" pitchFamily="34" charset="0"/>
            </a:endParaRPr>
          </a:p>
        </p:txBody>
      </p:sp>
      <p:sp>
        <p:nvSpPr>
          <p:cNvPr id="6156" name="Rectangle 17"/>
          <p:cNvSpPr>
            <a:spLocks noChangeArrowheads="1"/>
          </p:cNvSpPr>
          <p:nvPr/>
        </p:nvSpPr>
        <p:spPr bwMode="auto">
          <a:xfrm>
            <a:off x="1676401" y="8821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lt-LT" altLang="lt-LT" sz="1800"/>
          </a:p>
        </p:txBody>
      </p:sp>
      <p:sp>
        <p:nvSpPr>
          <p:cNvPr id="6157" name="Rectangle 18"/>
          <p:cNvSpPr>
            <a:spLocks noChangeArrowheads="1"/>
          </p:cNvSpPr>
          <p:nvPr/>
        </p:nvSpPr>
        <p:spPr bwMode="auto">
          <a:xfrm>
            <a:off x="1676401" y="2794086"/>
            <a:ext cx="184731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lt-LT" altLang="lt-LT" sz="900">
              <a:latin typeface="Arial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lt-LT" altLang="lt-LT" sz="18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262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148" grpId="0" animBg="1"/>
      <p:bldP spid="6149" grpId="0" animBg="1"/>
      <p:bldP spid="6150" grpId="0" animBg="1"/>
      <p:bldP spid="6151" grpId="0" animBg="1"/>
      <p:bldP spid="6152" grpId="0" animBg="1"/>
      <p:bldP spid="615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82127" y="656216"/>
            <a:ext cx="10014471" cy="5045337"/>
          </a:xfrm>
        </p:spPr>
        <p:txBody>
          <a:bodyPr>
            <a:normAutofit/>
          </a:bodyPr>
          <a:lstStyle/>
          <a:p>
            <a:r>
              <a:rPr lang="lt-LT" sz="2200" b="1" i="1" dirty="0" smtClean="0"/>
              <a:t/>
            </a:r>
            <a:br>
              <a:rPr lang="lt-LT" sz="2200" b="1" i="1" dirty="0" smtClean="0"/>
            </a:br>
            <a:r>
              <a:rPr lang="lt-LT" sz="2200" b="1" i="1" dirty="0"/>
              <a:t/>
            </a:r>
            <a:br>
              <a:rPr lang="lt-LT" sz="2200" b="1" i="1" dirty="0"/>
            </a:br>
            <a:r>
              <a:rPr lang="lt-LT" sz="2200" b="1" i="1" dirty="0" smtClean="0"/>
              <a:t/>
            </a:r>
            <a:br>
              <a:rPr lang="lt-LT" sz="2200" b="1" i="1" dirty="0" smtClean="0"/>
            </a:br>
            <a:r>
              <a:rPr lang="lt-LT" sz="3100" b="1" i="1" dirty="0" smtClean="0"/>
              <a:t>Ačiū už dėmesį !</a:t>
            </a:r>
            <a:endParaRPr lang="lt-LT" sz="1600" dirty="0"/>
          </a:p>
        </p:txBody>
      </p:sp>
    </p:spTree>
    <p:extLst>
      <p:ext uri="{BB962C8B-B14F-4D97-AF65-F5344CB8AC3E}">
        <p14:creationId xmlns:p14="http://schemas.microsoft.com/office/powerpoint/2010/main" val="294397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lt-LT" dirty="0" smtClean="0"/>
              <a:t>TIKSLAS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lt-LT" dirty="0" smtClean="0"/>
              <a:t>Aptarti </a:t>
            </a:r>
            <a:r>
              <a:rPr lang="lt-LT" dirty="0" err="1" smtClean="0"/>
              <a:t>naujienlaiškio</a:t>
            </a:r>
            <a:r>
              <a:rPr lang="lt-LT" dirty="0" smtClean="0"/>
              <a:t> „</a:t>
            </a:r>
            <a:r>
              <a:rPr lang="lt-LT" dirty="0"/>
              <a:t>Aš manau</a:t>
            </a:r>
            <a:r>
              <a:rPr lang="lt-LT" dirty="0" smtClean="0"/>
              <a:t>!“ ugdomąją paskirtį ir panaudojimo ugdymo procese galimybes.</a:t>
            </a:r>
          </a:p>
          <a:p>
            <a:pPr algn="just"/>
            <a:r>
              <a:rPr lang="lt-LT" dirty="0" smtClean="0">
                <a:solidFill>
                  <a:schemeClr val="tx1"/>
                </a:solidFill>
              </a:rPr>
              <a:t>Praktiškai išbandyti skaitymo strategijas.</a:t>
            </a:r>
          </a:p>
          <a:p>
            <a:pPr algn="just"/>
            <a:r>
              <a:rPr lang="lt-LT" dirty="0" smtClean="0"/>
              <a:t>Įvertinti išbandytų strategijų </a:t>
            </a:r>
            <a:r>
              <a:rPr lang="lt-LT" dirty="0" err="1" smtClean="0"/>
              <a:t>privalumus</a:t>
            </a:r>
            <a:r>
              <a:rPr lang="lt-LT" dirty="0" smtClean="0"/>
              <a:t>, trūkumus ir panaudojimo pamokoje galimybes.</a:t>
            </a:r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27170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008032"/>
          </a:xfrm>
        </p:spPr>
        <p:txBody>
          <a:bodyPr>
            <a:normAutofit fontScale="90000"/>
          </a:bodyPr>
          <a:lstStyle/>
          <a:p>
            <a:pPr algn="just"/>
            <a:r>
              <a:rPr lang="lt-LT" dirty="0" smtClean="0"/>
              <a:t/>
            </a:r>
            <a:br>
              <a:rPr lang="lt-LT" dirty="0" smtClean="0"/>
            </a:br>
            <a:r>
              <a:rPr lang="lt-LT" dirty="0" smtClean="0"/>
              <a:t>PASKIRTIS</a:t>
            </a:r>
            <a:br>
              <a:rPr lang="lt-LT" dirty="0" smtClean="0"/>
            </a:b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lt-LT" sz="2800" dirty="0" err="1"/>
              <a:t>Naujienlaiškis</a:t>
            </a:r>
            <a:r>
              <a:rPr lang="lt-LT" sz="2800" dirty="0"/>
              <a:t> „Aš manau</a:t>
            </a:r>
            <a:r>
              <a:rPr lang="lt-LT" sz="2800" dirty="0" smtClean="0"/>
              <a:t>!“ </a:t>
            </a:r>
            <a:r>
              <a:rPr lang="lt-LT" sz="2000" dirty="0" smtClean="0"/>
              <a:t>(rengimas nuo 2015 m.)</a:t>
            </a:r>
            <a:r>
              <a:rPr lang="lt-LT" sz="2800" dirty="0" smtClean="0"/>
              <a:t> </a:t>
            </a:r>
            <a:r>
              <a:rPr lang="lt-LT" sz="2800" dirty="0"/>
              <a:t>paskatins mokinius</a:t>
            </a:r>
            <a:r>
              <a:rPr lang="lt-LT" sz="2800" dirty="0" smtClean="0"/>
              <a:t>:</a:t>
            </a:r>
          </a:p>
          <a:p>
            <a:r>
              <a:rPr lang="lt-LT" sz="2800" dirty="0"/>
              <a:t>d</a:t>
            </a:r>
            <a:r>
              <a:rPr lang="lt-LT" sz="2800" dirty="0" smtClean="0"/>
              <a:t>omėtis aktualijomis; </a:t>
            </a:r>
          </a:p>
          <a:p>
            <a:r>
              <a:rPr lang="lt-LT" sz="2800" dirty="0"/>
              <a:t>analizuoti, drąsiai diskutuoti ir išsakyti savo poziciją įvairiais aktualiais klausimais;</a:t>
            </a:r>
          </a:p>
          <a:p>
            <a:r>
              <a:rPr lang="lt-LT" sz="2800" dirty="0"/>
              <a:t>ugdytis </a:t>
            </a:r>
            <a:r>
              <a:rPr lang="lt-LT" sz="2800" dirty="0" smtClean="0"/>
              <a:t>teksto </a:t>
            </a:r>
            <a:r>
              <a:rPr lang="lt-LT" sz="2800" dirty="0"/>
              <a:t>skaitymo </a:t>
            </a:r>
            <a:r>
              <a:rPr lang="lt-LT" sz="2800" dirty="0" smtClean="0"/>
              <a:t>gebėjimus.</a:t>
            </a:r>
            <a:endParaRPr lang="lt-LT" sz="2800" dirty="0"/>
          </a:p>
        </p:txBody>
      </p:sp>
    </p:spTree>
    <p:extLst>
      <p:ext uri="{BB962C8B-B14F-4D97-AF65-F5344CB8AC3E}">
        <p14:creationId xmlns:p14="http://schemas.microsoft.com/office/powerpoint/2010/main" val="324265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urinio vietos rezervavimo ženklas 4"/>
          <p:cNvSpPr>
            <a:spLocks noGrp="1"/>
          </p:cNvSpPr>
          <p:nvPr>
            <p:ph sz="half" idx="1"/>
          </p:nvPr>
        </p:nvSpPr>
        <p:spPr>
          <a:xfrm>
            <a:off x="1298448" y="1011219"/>
            <a:ext cx="4718304" cy="485922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lt-LT" sz="3600" dirty="0" smtClean="0"/>
          </a:p>
          <a:p>
            <a:pPr marL="0" indent="0" algn="just">
              <a:buNone/>
            </a:pPr>
            <a:r>
              <a:rPr lang="lt-LT" dirty="0" smtClean="0"/>
              <a:t>Šiandien didžiausias deficitas </a:t>
            </a:r>
            <a:r>
              <a:rPr lang="lt-LT" dirty="0"/>
              <a:t>yra </a:t>
            </a:r>
            <a:r>
              <a:rPr lang="lt-LT" dirty="0" smtClean="0"/>
              <a:t>ne informacija</a:t>
            </a:r>
            <a:r>
              <a:rPr lang="lt-LT" dirty="0"/>
              <a:t>, bet dėmesys, ir svarbiausiu uždaviniu tampa ne informacijos gavyba, bet </a:t>
            </a:r>
            <a:r>
              <a:rPr lang="lt-LT" b="1" dirty="0"/>
              <a:t>dėmesio vadyba </a:t>
            </a:r>
            <a:r>
              <a:rPr lang="lt-LT" dirty="0"/>
              <a:t>(pastangos apmąstyti ir aktualizuoti).</a:t>
            </a: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725" y="1915865"/>
            <a:ext cx="4718050" cy="3146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8656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 dirty="0"/>
          </a:p>
        </p:txBody>
      </p:sp>
      <p:pic>
        <p:nvPicPr>
          <p:cNvPr id="9" name="Paveikslėlis 8"/>
          <p:cNvPicPr/>
          <p:nvPr/>
        </p:nvPicPr>
        <p:blipFill rotWithShape="1">
          <a:blip r:embed="rId2"/>
          <a:srcRect l="19119" t="23558" r="20242" b="38482"/>
          <a:stretch/>
        </p:blipFill>
        <p:spPr bwMode="auto">
          <a:xfrm>
            <a:off x="0" y="-14608"/>
            <a:ext cx="6067312" cy="24673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Turinio vietos rezervavimo ženklas 9"/>
          <p:cNvPicPr>
            <a:picLocks noGrp="1"/>
          </p:cNvPicPr>
          <p:nvPr>
            <p:ph idx="1"/>
          </p:nvPr>
        </p:nvPicPr>
        <p:blipFill rotWithShape="1">
          <a:blip r:embed="rId3"/>
          <a:srcRect l="18347" t="78568" r="20016" b="6139"/>
          <a:stretch/>
        </p:blipFill>
        <p:spPr bwMode="auto">
          <a:xfrm>
            <a:off x="-75306" y="2452743"/>
            <a:ext cx="6067313" cy="11204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aveikslėlis 10"/>
          <p:cNvPicPr/>
          <p:nvPr/>
        </p:nvPicPr>
        <p:blipFill rotWithShape="1">
          <a:blip r:embed="rId4"/>
          <a:srcRect l="18347" t="16523" r="20018" b="71524"/>
          <a:stretch/>
        </p:blipFill>
        <p:spPr bwMode="auto">
          <a:xfrm>
            <a:off x="-75306" y="3573194"/>
            <a:ext cx="5927466" cy="8697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aveikslėlis 11"/>
          <p:cNvPicPr/>
          <p:nvPr/>
        </p:nvPicPr>
        <p:blipFill rotWithShape="1">
          <a:blip r:embed="rId4"/>
          <a:srcRect l="18786" t="42008" r="19906" b="46917"/>
          <a:stretch/>
        </p:blipFill>
        <p:spPr bwMode="auto">
          <a:xfrm>
            <a:off x="-75306" y="4329804"/>
            <a:ext cx="5927466" cy="7908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aveikslėlis 12"/>
          <p:cNvPicPr/>
          <p:nvPr/>
        </p:nvPicPr>
        <p:blipFill rotWithShape="1">
          <a:blip r:embed="rId4"/>
          <a:srcRect l="19006" t="62221" r="20306" b="22299"/>
          <a:stretch/>
        </p:blipFill>
        <p:spPr bwMode="auto">
          <a:xfrm>
            <a:off x="0" y="5120639"/>
            <a:ext cx="5852160" cy="10865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aveikslėlis 14"/>
          <p:cNvPicPr/>
          <p:nvPr/>
        </p:nvPicPr>
        <p:blipFill rotWithShape="1">
          <a:blip r:embed="rId5"/>
          <a:srcRect l="18895" t="17402" r="20116" b="63962"/>
          <a:stretch/>
        </p:blipFill>
        <p:spPr bwMode="auto">
          <a:xfrm>
            <a:off x="6067312" y="-1"/>
            <a:ext cx="6124688" cy="13231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aveikslėlis 15"/>
          <p:cNvPicPr/>
          <p:nvPr/>
        </p:nvPicPr>
        <p:blipFill rotWithShape="1">
          <a:blip r:embed="rId5"/>
          <a:srcRect l="18895" t="38493" r="20229" b="23884"/>
          <a:stretch/>
        </p:blipFill>
        <p:spPr bwMode="auto">
          <a:xfrm>
            <a:off x="6067312" y="1323190"/>
            <a:ext cx="6067312" cy="23989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aveikslėlis 16"/>
          <p:cNvPicPr/>
          <p:nvPr/>
        </p:nvPicPr>
        <p:blipFill rotWithShape="1">
          <a:blip r:embed="rId6"/>
          <a:srcRect l="37682" t="57301" r="21780" b="16686"/>
          <a:stretch/>
        </p:blipFill>
        <p:spPr bwMode="auto">
          <a:xfrm>
            <a:off x="5889813" y="3731041"/>
            <a:ext cx="3442447" cy="16744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aveikslėlis 17"/>
          <p:cNvPicPr/>
          <p:nvPr/>
        </p:nvPicPr>
        <p:blipFill rotWithShape="1">
          <a:blip r:embed="rId7"/>
          <a:srcRect l="49361" t="13630" r="18183" b="41407"/>
          <a:stretch/>
        </p:blipFill>
        <p:spPr bwMode="auto">
          <a:xfrm>
            <a:off x="9294606" y="3722146"/>
            <a:ext cx="2897394" cy="2743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aveikslėlis 18"/>
          <p:cNvPicPr/>
          <p:nvPr/>
        </p:nvPicPr>
        <p:blipFill rotWithShape="1">
          <a:blip r:embed="rId8"/>
          <a:srcRect l="37792" t="35856" r="20567" b="37248"/>
          <a:stretch/>
        </p:blipFill>
        <p:spPr bwMode="auto">
          <a:xfrm>
            <a:off x="5992006" y="5414407"/>
            <a:ext cx="3689875" cy="14435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5445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urinio vietos rezervavimo ženklas 3"/>
          <p:cNvPicPr>
            <a:picLocks noGrp="1"/>
          </p:cNvPicPr>
          <p:nvPr>
            <p:ph idx="1"/>
          </p:nvPr>
        </p:nvPicPr>
        <p:blipFill rotWithShape="1">
          <a:blip r:embed="rId2"/>
          <a:srcRect l="17796" t="39548" r="21422" b="12797"/>
          <a:stretch/>
        </p:blipFill>
        <p:spPr bwMode="auto">
          <a:xfrm>
            <a:off x="1760668" y="863798"/>
            <a:ext cx="8670663" cy="512821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123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82127" y="656216"/>
            <a:ext cx="10014471" cy="5045337"/>
          </a:xfrm>
        </p:spPr>
        <p:txBody>
          <a:bodyPr>
            <a:normAutofit/>
          </a:bodyPr>
          <a:lstStyle/>
          <a:p>
            <a:pPr algn="l"/>
            <a:r>
              <a:rPr lang="lt-LT" sz="2200" b="1" i="1" dirty="0" smtClean="0"/>
              <a:t/>
            </a:r>
            <a:br>
              <a:rPr lang="lt-LT" sz="2200" b="1" i="1" dirty="0" smtClean="0"/>
            </a:br>
            <a:r>
              <a:rPr lang="lt-LT" sz="2200" b="1" i="1" dirty="0"/>
              <a:t/>
            </a:r>
            <a:br>
              <a:rPr lang="lt-LT" sz="2200" b="1" i="1" dirty="0"/>
            </a:br>
            <a:r>
              <a:rPr lang="lt-LT" sz="2200" b="1" i="1" dirty="0" smtClean="0"/>
              <a:t/>
            </a:r>
            <a:br>
              <a:rPr lang="lt-LT" sz="2200" b="1" i="1" dirty="0" smtClean="0"/>
            </a:br>
            <a:r>
              <a:rPr lang="lt-LT" sz="3100" b="1" i="1" dirty="0" smtClean="0"/>
              <a:t>Skaitymo </a:t>
            </a:r>
            <a:r>
              <a:rPr lang="lt-LT" sz="3100" b="1" i="1" dirty="0"/>
              <a:t>strategija</a:t>
            </a:r>
            <a:r>
              <a:rPr lang="lt-LT" sz="3100" b="1" dirty="0"/>
              <a:t> – </a:t>
            </a:r>
            <a:r>
              <a:rPr lang="lt-LT" sz="3100" dirty="0"/>
              <a:t>tai tam tikras būdas arba būdų kompleksas, kurį sąmoningai taiko skaitytojas norėdamas suprasti </a:t>
            </a:r>
            <a:r>
              <a:rPr lang="lt-LT" sz="3100" dirty="0" smtClean="0"/>
              <a:t>tekstą.</a:t>
            </a:r>
            <a:br>
              <a:rPr lang="lt-LT" sz="3100" dirty="0" smtClean="0"/>
            </a:br>
            <a:r>
              <a:rPr lang="lt-LT" sz="3100" dirty="0" smtClean="0"/>
              <a:t/>
            </a:r>
            <a:br>
              <a:rPr lang="lt-LT" sz="3100" dirty="0" smtClean="0"/>
            </a:br>
            <a:r>
              <a:rPr lang="lt-LT" sz="3100" b="1" i="1" dirty="0" smtClean="0"/>
              <a:t>Skaitymo </a:t>
            </a:r>
            <a:r>
              <a:rPr lang="lt-LT" sz="3100" b="1" i="1" dirty="0"/>
              <a:t>strategijos</a:t>
            </a:r>
            <a:r>
              <a:rPr lang="lt-LT" sz="3100" dirty="0"/>
              <a:t> yra intelektiniai įrankiai, kuriais </a:t>
            </a:r>
            <a:r>
              <a:rPr lang="lt-LT" sz="3100" dirty="0" smtClean="0"/>
              <a:t>tekstas </a:t>
            </a:r>
            <a:r>
              <a:rPr lang="lt-LT" sz="3100" b="1" dirty="0" smtClean="0">
                <a:solidFill>
                  <a:srgbClr val="00B0F0"/>
                </a:solidFill>
              </a:rPr>
              <a:t>«atrakinamas»</a:t>
            </a:r>
            <a:r>
              <a:rPr lang="lt-LT" sz="3100" dirty="0" smtClean="0"/>
              <a:t>. </a:t>
            </a:r>
            <a:r>
              <a:rPr lang="lt-LT" sz="2700" dirty="0"/>
              <a:t/>
            </a:r>
            <a:br>
              <a:rPr lang="lt-LT" sz="2700" dirty="0"/>
            </a:br>
            <a:r>
              <a:rPr lang="lt-LT" dirty="0"/>
              <a:t> </a:t>
            </a:r>
            <a:br>
              <a:rPr lang="lt-LT" dirty="0"/>
            </a:br>
            <a:r>
              <a:rPr lang="lt-LT" sz="1600" dirty="0" smtClean="0"/>
              <a:t>Šaltinis</a:t>
            </a:r>
            <a:r>
              <a:rPr lang="lt-LT" sz="1600" dirty="0"/>
              <a:t>:</a:t>
            </a:r>
            <a:r>
              <a:rPr lang="lt-LT" sz="1600" dirty="0" smtClean="0"/>
              <a:t> </a:t>
            </a:r>
            <a:r>
              <a:rPr lang="lt-LT" sz="1600" dirty="0" err="1" smtClean="0"/>
              <a:t>Tobias</a:t>
            </a:r>
            <a:r>
              <a:rPr lang="lt-LT" sz="1600" dirty="0" smtClean="0"/>
              <a:t> </a:t>
            </a:r>
            <a:r>
              <a:rPr lang="lt-LT" sz="1600" dirty="0" err="1"/>
              <a:t>Saum</a:t>
            </a:r>
            <a:r>
              <a:rPr lang="lt-LT" sz="1600" dirty="0"/>
              <a:t>, Skaitymo kompetencijų ugdymo metodika 67 p., </a:t>
            </a:r>
            <a:r>
              <a:rPr lang="lt-LT" sz="1600" u="sng" dirty="0">
                <a:hlinkClick r:id="rId2"/>
              </a:rPr>
              <a:t>www.iqesonline.lt</a:t>
            </a:r>
            <a:r>
              <a:rPr lang="lt-LT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4697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1749448" y="604911"/>
            <a:ext cx="4038600" cy="3539197"/>
          </a:xfrm>
        </p:spPr>
        <p:txBody>
          <a:bodyPr/>
          <a:lstStyle/>
          <a:p>
            <a:pPr marL="0" indent="0">
              <a:buNone/>
            </a:pPr>
            <a:r>
              <a:rPr lang="lt-LT" b="1" dirty="0"/>
              <a:t>Metodas, būdas, </a:t>
            </a:r>
            <a:r>
              <a:rPr lang="lt-LT" b="1" dirty="0" smtClean="0"/>
              <a:t>mokymo</a:t>
            </a:r>
            <a:r>
              <a:rPr lang="lt-LT" dirty="0" smtClean="0"/>
              <a:t> </a:t>
            </a:r>
            <a:r>
              <a:rPr lang="lt-LT" b="1" dirty="0"/>
              <a:t>strategija</a:t>
            </a:r>
          </a:p>
          <a:p>
            <a:endParaRPr lang="lt-LT" dirty="0" smtClean="0"/>
          </a:p>
          <a:p>
            <a:endParaRPr lang="lt-LT" dirty="0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6166338" y="588830"/>
            <a:ext cx="4038600" cy="4434840"/>
          </a:xfrm>
        </p:spPr>
        <p:txBody>
          <a:bodyPr/>
          <a:lstStyle/>
          <a:p>
            <a:pPr marL="0" indent="0">
              <a:buNone/>
            </a:pPr>
            <a:r>
              <a:rPr lang="lt-LT" b="1" dirty="0" smtClean="0"/>
              <a:t>Strategija</a:t>
            </a:r>
          </a:p>
          <a:p>
            <a:endParaRPr lang="lt-LT" dirty="0"/>
          </a:p>
          <a:p>
            <a:endParaRPr lang="lt-LT" dirty="0" smtClean="0"/>
          </a:p>
          <a:p>
            <a:endParaRPr lang="lt-LT" dirty="0"/>
          </a:p>
          <a:p>
            <a:endParaRPr lang="lt-LT" dirty="0"/>
          </a:p>
        </p:txBody>
      </p:sp>
      <p:pic>
        <p:nvPicPr>
          <p:cNvPr id="1026" name="Picture 2" descr="C:\Users\Marija\Desktop\SVI-II\pav\the_writing_proces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530" y="4004370"/>
            <a:ext cx="4212698" cy="203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uapvalintas stačiakampis paaiškinimas 5"/>
          <p:cNvSpPr/>
          <p:nvPr/>
        </p:nvSpPr>
        <p:spPr>
          <a:xfrm>
            <a:off x="6166338" y="1500554"/>
            <a:ext cx="4038600" cy="2286138"/>
          </a:xfrm>
          <a:prstGeom prst="wedgeRoundRectCallout">
            <a:avLst>
              <a:gd name="adj1" fmla="val -4543"/>
              <a:gd name="adj2" fmla="val 67805"/>
              <a:gd name="adj3" fmla="val 16667"/>
            </a:avLst>
          </a:prstGeom>
          <a:solidFill>
            <a:srgbClr val="A3FB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dirty="0">
                <a:solidFill>
                  <a:schemeClr val="tx1"/>
                </a:solidFill>
              </a:rPr>
              <a:t>Kokius būdus </a:t>
            </a:r>
            <a:r>
              <a:rPr lang="lt-LT" b="1" dirty="0">
                <a:solidFill>
                  <a:schemeClr val="tx1"/>
                </a:solidFill>
              </a:rPr>
              <a:t>mokinys </a:t>
            </a:r>
            <a:r>
              <a:rPr lang="lt-LT" dirty="0">
                <a:solidFill>
                  <a:schemeClr val="tx1"/>
                </a:solidFill>
              </a:rPr>
              <a:t>išmoksta ir taiko </a:t>
            </a:r>
            <a:r>
              <a:rPr lang="lt-LT" b="1" dirty="0">
                <a:solidFill>
                  <a:schemeClr val="tx1"/>
                </a:solidFill>
              </a:rPr>
              <a:t>savarankiškai</a:t>
            </a:r>
            <a:r>
              <a:rPr lang="lt-LT" dirty="0">
                <a:solidFill>
                  <a:schemeClr val="tx1"/>
                </a:solidFill>
              </a:rPr>
              <a:t> veikdamas (klausydamas, kalbėdamas, skaitydamas, rašydamas), kad geriau tai atliktų?</a:t>
            </a:r>
          </a:p>
        </p:txBody>
      </p:sp>
      <p:sp>
        <p:nvSpPr>
          <p:cNvPr id="9" name="Suapvalintas stačiakampis paaiškinimas 8"/>
          <p:cNvSpPr/>
          <p:nvPr/>
        </p:nvSpPr>
        <p:spPr>
          <a:xfrm>
            <a:off x="1811868" y="1623646"/>
            <a:ext cx="3913760" cy="1600200"/>
          </a:xfrm>
          <a:prstGeom prst="wedgeRoundRectCallout">
            <a:avLst>
              <a:gd name="adj1" fmla="val 8637"/>
              <a:gd name="adj2" fmla="val 72200"/>
              <a:gd name="adj3" fmla="val 16667"/>
            </a:avLst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dirty="0">
                <a:solidFill>
                  <a:schemeClr val="tx1"/>
                </a:solidFill>
              </a:rPr>
              <a:t>Kokius būdus taiko </a:t>
            </a:r>
            <a:r>
              <a:rPr lang="lt-LT" b="1" dirty="0">
                <a:solidFill>
                  <a:schemeClr val="tx1"/>
                </a:solidFill>
              </a:rPr>
              <a:t>mokytojas</a:t>
            </a:r>
            <a:r>
              <a:rPr lang="lt-LT" dirty="0">
                <a:solidFill>
                  <a:schemeClr val="tx1"/>
                </a:solidFill>
              </a:rPr>
              <a:t>, kad mokiniai geriau išmoktų?</a:t>
            </a:r>
          </a:p>
          <a:p>
            <a:pPr algn="ctr"/>
            <a:endParaRPr lang="lt-LT" dirty="0">
              <a:solidFill>
                <a:schemeClr val="tx1"/>
              </a:solidFill>
            </a:endParaRPr>
          </a:p>
        </p:txBody>
      </p:sp>
      <p:pic>
        <p:nvPicPr>
          <p:cNvPr id="1030" name="Picture 6" descr="http://www.clipartbest.com/cliparts/biy/Epa/biyEpaz9T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868" y="3204133"/>
            <a:ext cx="3265725" cy="2783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dyklė žemyn 6"/>
          <p:cNvSpPr/>
          <p:nvPr/>
        </p:nvSpPr>
        <p:spPr>
          <a:xfrm>
            <a:off x="4495350" y="1166446"/>
            <a:ext cx="370125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2" name="Rodyklė žemyn 11"/>
          <p:cNvSpPr/>
          <p:nvPr/>
        </p:nvSpPr>
        <p:spPr>
          <a:xfrm>
            <a:off x="9508531" y="972671"/>
            <a:ext cx="370125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0" name="Pavadinimas 1"/>
          <p:cNvSpPr>
            <a:spLocks noGrp="1"/>
          </p:cNvSpPr>
          <p:nvPr>
            <p:ph type="title"/>
          </p:nvPr>
        </p:nvSpPr>
        <p:spPr>
          <a:xfrm>
            <a:off x="1749448" y="5848617"/>
            <a:ext cx="9601196" cy="457200"/>
          </a:xfrm>
        </p:spPr>
        <p:txBody>
          <a:bodyPr>
            <a:normAutofit/>
          </a:bodyPr>
          <a:lstStyle/>
          <a:p>
            <a:pPr algn="r"/>
            <a:r>
              <a:rPr lang="lt-LT" sz="1800" dirty="0" smtClean="0"/>
              <a:t>Marija Bareikienė, pranešimas </a:t>
            </a:r>
            <a:r>
              <a:rPr lang="lt-LT" sz="1800" i="1" dirty="0" smtClean="0"/>
              <a:t>Kalbėjimo, klausymo, skaitymo ir rašymo strategijos.</a:t>
            </a:r>
            <a:endParaRPr lang="lt-LT" sz="1800" i="1" dirty="0"/>
          </a:p>
        </p:txBody>
      </p:sp>
    </p:spTree>
    <p:extLst>
      <p:ext uri="{BB962C8B-B14F-4D97-AF65-F5344CB8AC3E}">
        <p14:creationId xmlns:p14="http://schemas.microsoft.com/office/powerpoint/2010/main" val="209364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8229600" cy="742950"/>
          </a:xfrm>
        </p:spPr>
        <p:txBody>
          <a:bodyPr>
            <a:normAutofit fontScale="90000"/>
          </a:bodyPr>
          <a:lstStyle/>
          <a:p>
            <a:pPr algn="ctr"/>
            <a:r>
              <a:rPr lang="lt-LT" dirty="0" smtClean="0"/>
              <a:t>Mandagiai nepritariu</a:t>
            </a:r>
            <a:endParaRPr lang="lt-LT" dirty="0"/>
          </a:p>
        </p:txBody>
      </p:sp>
      <p:graphicFrame>
        <p:nvGraphicFramePr>
          <p:cNvPr id="4" name="Turinio vietos rezervavimo ženklas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6376499"/>
              </p:ext>
            </p:extLst>
          </p:nvPr>
        </p:nvGraphicFramePr>
        <p:xfrm>
          <a:off x="1676400" y="1524000"/>
          <a:ext cx="8915400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7700"/>
                <a:gridCol w="4457700"/>
              </a:tblGrid>
              <a:tr h="481664">
                <a:tc>
                  <a:txBody>
                    <a:bodyPr/>
                    <a:lstStyle/>
                    <a:p>
                      <a:pPr algn="ctr"/>
                      <a:r>
                        <a:rPr lang="lt-LT" sz="2800" dirty="0" smtClean="0"/>
                        <a:t>Veiksmai </a:t>
                      </a:r>
                      <a:endParaRPr lang="lt-LT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2800" dirty="0" smtClean="0"/>
                        <a:t>Žodžiai </a:t>
                      </a:r>
                      <a:endParaRPr lang="lt-LT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4981">
                <a:tc>
                  <a:txBody>
                    <a:bodyPr/>
                    <a:lstStyle/>
                    <a:p>
                      <a:r>
                        <a:rPr lang="lt-LT" sz="2400" dirty="0" smtClean="0"/>
                        <a:t>Akių kontaktas truputį papurtant</a:t>
                      </a:r>
                      <a:r>
                        <a:rPr lang="lt-LT" sz="2400" baseline="0" dirty="0" smtClean="0"/>
                        <a:t> galvą.</a:t>
                      </a:r>
                      <a:endParaRPr lang="lt-LT" sz="2400" dirty="0"/>
                    </a:p>
                    <a:p>
                      <a:r>
                        <a:rPr lang="lt-LT" sz="2400" dirty="0" smtClean="0"/>
                        <a:t>Šypsena dėstant savo teiginius.</a:t>
                      </a:r>
                      <a:endParaRPr lang="lt-LT" sz="2400" dirty="0"/>
                    </a:p>
                    <a:p>
                      <a:r>
                        <a:rPr lang="lt-LT" sz="2400" dirty="0" smtClean="0"/>
                        <a:t>Kalbantieji pirmiausiai</a:t>
                      </a:r>
                      <a:r>
                        <a:rPr lang="lt-LT" sz="2400" baseline="0" dirty="0" smtClean="0"/>
                        <a:t> išklauso vieni kitų minčių, o tik paskui aptaria.</a:t>
                      </a:r>
                      <a:endParaRPr lang="lt-LT" sz="2400" dirty="0"/>
                    </a:p>
                    <a:p>
                      <a:r>
                        <a:rPr lang="lt-LT" sz="2400" dirty="0" smtClean="0"/>
                        <a:t>Vos </a:t>
                      </a:r>
                      <a:r>
                        <a:rPr lang="lt-LT" sz="2400" dirty="0" err="1" smtClean="0"/>
                        <a:t>vos</a:t>
                      </a:r>
                      <a:r>
                        <a:rPr lang="lt-LT" sz="2400" dirty="0" smtClean="0"/>
                        <a:t> gūžtelėti pečiais, papurtyti galvą.</a:t>
                      </a:r>
                    </a:p>
                    <a:p>
                      <a:r>
                        <a:rPr lang="lt-LT" sz="2400" dirty="0" smtClean="0"/>
                        <a:t>.................................................. </a:t>
                      </a:r>
                      <a:endParaRPr lang="lt-LT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lt-LT" sz="2400" dirty="0" smtClean="0"/>
                        <a:t>Suprantu, ką sakai,</a:t>
                      </a:r>
                      <a:r>
                        <a:rPr lang="lt-LT" sz="2400" baseline="0" dirty="0" smtClean="0"/>
                        <a:t> bet...</a:t>
                      </a:r>
                      <a:endParaRPr lang="lt-LT" sz="2400" dirty="0" smtClean="0"/>
                    </a:p>
                    <a:p>
                      <a:r>
                        <a:rPr lang="lt-LT" sz="2400" dirty="0" smtClean="0"/>
                        <a:t>Gal reikėtų dar pasvarstyti...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2400" dirty="0" smtClean="0"/>
                        <a:t>Bijau, kad negaliu su Tavimi sutikti.</a:t>
                      </a:r>
                      <a:endParaRPr lang="lt-LT" sz="2400" dirty="0"/>
                    </a:p>
                    <a:p>
                      <a:r>
                        <a:rPr lang="lt-LT" sz="2400" dirty="0" smtClean="0"/>
                        <a:t>Suprantu tavo mintį, vis dėlto...</a:t>
                      </a:r>
                      <a:endParaRPr lang="lt-LT" sz="2400" dirty="0"/>
                    </a:p>
                    <a:p>
                      <a:r>
                        <a:rPr lang="lt-LT" sz="2400" dirty="0" smtClean="0"/>
                        <a:t>Tavo mintis svarbi, bet gal būtų galima manyti...</a:t>
                      </a:r>
                      <a:endParaRPr lang="lt-LT" sz="2400" dirty="0"/>
                    </a:p>
                    <a:p>
                      <a:r>
                        <a:rPr lang="lt-LT" sz="2400" dirty="0" smtClean="0"/>
                        <a:t>Nenorėčiau pritarti, nes...</a:t>
                      </a:r>
                    </a:p>
                    <a:p>
                      <a:r>
                        <a:rPr lang="lt-LT" sz="2400" dirty="0" smtClean="0"/>
                        <a:t>Gal vertėtų pagalvoti...</a:t>
                      </a:r>
                      <a:endParaRPr lang="lt-LT" sz="2400" dirty="0"/>
                    </a:p>
                    <a:p>
                      <a:r>
                        <a:rPr lang="lt-LT" sz="2400" dirty="0" smtClean="0"/>
                        <a:t>Įdomiai sumanyta, vis dėlto...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2400" dirty="0" smtClean="0"/>
                        <a:t>Gerbiu Tavo nuomonę, bet...</a:t>
                      </a:r>
                    </a:p>
                    <a:p>
                      <a:endParaRPr lang="lt-LT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sp>
        <p:nvSpPr>
          <p:cNvPr id="5" name="Pavadinimas 1"/>
          <p:cNvSpPr txBox="1">
            <a:spLocks/>
          </p:cNvSpPr>
          <p:nvPr/>
        </p:nvSpPr>
        <p:spPr>
          <a:xfrm>
            <a:off x="1749448" y="5848617"/>
            <a:ext cx="9601196" cy="457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lt-LT" sz="1800" smtClean="0"/>
              <a:t>Marija Bareikienė, pranešimas </a:t>
            </a:r>
            <a:r>
              <a:rPr lang="lt-LT" sz="1800" i="1" smtClean="0"/>
              <a:t>Kalbėjimo, klausymo, skaitymo ir rašymo strategijos.</a:t>
            </a:r>
            <a:endParaRPr lang="lt-LT" sz="1800" i="1" dirty="0"/>
          </a:p>
        </p:txBody>
      </p:sp>
    </p:spTree>
    <p:extLst>
      <p:ext uri="{BB962C8B-B14F-4D97-AF65-F5344CB8AC3E}">
        <p14:creationId xmlns:p14="http://schemas.microsoft.com/office/powerpoint/2010/main" val="56815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amtinė">
  <a:themeElements>
    <a:clrScheme name="Gamtinė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Gamtinė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Gamtinė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TM02900769[[fn=Retrospektyvinė]]</Template>
  <TotalTime>1281</TotalTime>
  <Words>589</Words>
  <Application>Microsoft Office PowerPoint</Application>
  <PresentationFormat>Widescreen</PresentationFormat>
  <Paragraphs>108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Arial Black</vt:lpstr>
      <vt:lpstr>Calibri</vt:lpstr>
      <vt:lpstr>Garamond</vt:lpstr>
      <vt:lpstr>Times New Roman</vt:lpstr>
      <vt:lpstr>Gamtinė</vt:lpstr>
      <vt:lpstr>Metodiniai patarimai, kaip pritaikant skaitymo strategijas, nagrinėti naujienlaiškio „AŠ MANAU!“ aktualijas  </vt:lpstr>
      <vt:lpstr>TIKSLAS</vt:lpstr>
      <vt:lpstr> PASKIRTIS </vt:lpstr>
      <vt:lpstr>PowerPoint Presentation</vt:lpstr>
      <vt:lpstr>PowerPoint Presentation</vt:lpstr>
      <vt:lpstr>PowerPoint Presentation</vt:lpstr>
      <vt:lpstr>   Skaitymo strategija – tai tam tikras būdas arba būdų kompleksas, kurį sąmoningai taiko skaitytojas norėdamas suprasti tekstą.  Skaitymo strategijos yra intelektiniai įrankiai, kuriais tekstas «atrakinamas».    Šaltinis: Tobias Saum, Skaitymo kompetencijų ugdymo metodika 67 p., www.iqesonline.lt </vt:lpstr>
      <vt:lpstr>Marija Bareikienė, pranešimas Kalbėjimo, klausymo, skaitymo ir rašymo strategijos.</vt:lpstr>
      <vt:lpstr>Mandagiai nepritariu</vt:lpstr>
      <vt:lpstr>Skaitymo strategijos: </vt:lpstr>
      <vt:lpstr>Skaitymo strategijų derinimas su nagrinėjamu tekstu ir tarpusavyje</vt:lpstr>
      <vt:lpstr>Strategijos</vt:lpstr>
      <vt:lpstr>Pasak D. Buehl &lt;...&gt;„Turime būti budrūs, kad mokiniai, užuot mąstę, neimtų tik „atlikti“. &lt;...&gt; </vt:lpstr>
      <vt:lpstr> Kaip rengiama naujiena? Kaip kritiškai skaityti naujieną? Medijų teksto analizė Kinas ir ideologija Propaganda: kur slypi realybė? Nacionalinis tapatumas ir Lietuvos įvaizdis medijose              Šaltinis: https://sodas.ugdome.lt/ </vt:lpstr>
      <vt:lpstr>PowerPoint Presentation</vt:lpstr>
      <vt:lpstr>Vertinimas</vt:lpstr>
      <vt:lpstr>PowerPoint Presentation</vt:lpstr>
      <vt:lpstr>   Ačiū už dėmesį 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Metodiniai patarimai, kaip pritaikant skaitymo strategijas, nagrinėti naujienlaiškio „AŠ MANAU!“ aktualijas</dc:title>
  <dc:creator>Ginta Orintienė</dc:creator>
  <cp:lastModifiedBy>Salomėja Bitlieriūtė</cp:lastModifiedBy>
  <cp:revision>75</cp:revision>
  <dcterms:created xsi:type="dcterms:W3CDTF">2017-08-21T06:05:08Z</dcterms:created>
  <dcterms:modified xsi:type="dcterms:W3CDTF">2017-09-04T11:56:05Z</dcterms:modified>
</cp:coreProperties>
</file>