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1"/>
  </p:notesMasterIdLst>
  <p:sldIdLst>
    <p:sldId id="479" r:id="rId2"/>
    <p:sldId id="481" r:id="rId3"/>
    <p:sldId id="482" r:id="rId4"/>
    <p:sldId id="461" r:id="rId5"/>
    <p:sldId id="475" r:id="rId6"/>
    <p:sldId id="476" r:id="rId7"/>
    <p:sldId id="478" r:id="rId8"/>
    <p:sldId id="465" r:id="rId9"/>
    <p:sldId id="462" r:id="rId10"/>
    <p:sldId id="261" r:id="rId11"/>
    <p:sldId id="262" r:id="rId12"/>
    <p:sldId id="263" r:id="rId13"/>
    <p:sldId id="264" r:id="rId14"/>
    <p:sldId id="265" r:id="rId15"/>
    <p:sldId id="266" r:id="rId16"/>
    <p:sldId id="267" r:id="rId17"/>
    <p:sldId id="268" r:id="rId18"/>
    <p:sldId id="463" r:id="rId19"/>
    <p:sldId id="269" r:id="rId20"/>
    <p:sldId id="270" r:id="rId21"/>
    <p:sldId id="271" r:id="rId22"/>
    <p:sldId id="272" r:id="rId23"/>
    <p:sldId id="273" r:id="rId24"/>
    <p:sldId id="274" r:id="rId25"/>
    <p:sldId id="275" r:id="rId26"/>
    <p:sldId id="483" r:id="rId27"/>
    <p:sldId id="277" r:id="rId28"/>
    <p:sldId id="278" r:id="rId29"/>
    <p:sldId id="279" r:id="rId30"/>
    <p:sldId id="280" r:id="rId31"/>
    <p:sldId id="281" r:id="rId32"/>
    <p:sldId id="282" r:id="rId33"/>
    <p:sldId id="283" r:id="rId34"/>
    <p:sldId id="284" r:id="rId35"/>
    <p:sldId id="466"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11" r:id="rId57"/>
    <p:sldId id="306" r:id="rId58"/>
    <p:sldId id="307" r:id="rId59"/>
    <p:sldId id="467" r:id="rId60"/>
    <p:sldId id="309" r:id="rId61"/>
    <p:sldId id="310" r:id="rId62"/>
    <p:sldId id="312" r:id="rId63"/>
    <p:sldId id="313" r:id="rId64"/>
    <p:sldId id="314" r:id="rId65"/>
    <p:sldId id="315" r:id="rId66"/>
    <p:sldId id="316" r:id="rId67"/>
    <p:sldId id="317" r:id="rId68"/>
    <p:sldId id="318" r:id="rId69"/>
    <p:sldId id="320" r:id="rId70"/>
    <p:sldId id="321" r:id="rId71"/>
    <p:sldId id="468" r:id="rId72"/>
    <p:sldId id="323" r:id="rId73"/>
    <p:sldId id="324" r:id="rId74"/>
    <p:sldId id="464" r:id="rId75"/>
    <p:sldId id="469" r:id="rId76"/>
    <p:sldId id="326" r:id="rId77"/>
    <p:sldId id="327" r:id="rId78"/>
    <p:sldId id="470" r:id="rId79"/>
    <p:sldId id="471" r:id="rId80"/>
    <p:sldId id="472" r:id="rId81"/>
    <p:sldId id="473" r:id="rId82"/>
    <p:sldId id="332"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474" r:id="rId97"/>
    <p:sldId id="347"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70" r:id="rId117"/>
    <p:sldId id="367" r:id="rId118"/>
    <p:sldId id="368" r:id="rId119"/>
    <p:sldId id="371" r:id="rId120"/>
    <p:sldId id="372" r:id="rId121"/>
    <p:sldId id="373" r:id="rId122"/>
    <p:sldId id="374" r:id="rId123"/>
    <p:sldId id="375" r:id="rId124"/>
    <p:sldId id="376" r:id="rId125"/>
    <p:sldId id="377" r:id="rId126"/>
    <p:sldId id="378" r:id="rId127"/>
    <p:sldId id="379" r:id="rId128"/>
    <p:sldId id="380" r:id="rId129"/>
    <p:sldId id="381" r:id="rId130"/>
    <p:sldId id="382" r:id="rId131"/>
    <p:sldId id="383" r:id="rId132"/>
    <p:sldId id="384" r:id="rId133"/>
    <p:sldId id="385" r:id="rId134"/>
    <p:sldId id="386" r:id="rId135"/>
    <p:sldId id="387" r:id="rId136"/>
    <p:sldId id="388" r:id="rId137"/>
    <p:sldId id="389" r:id="rId138"/>
    <p:sldId id="390" r:id="rId139"/>
    <p:sldId id="391" r:id="rId140"/>
    <p:sldId id="392" r:id="rId141"/>
    <p:sldId id="393" r:id="rId142"/>
    <p:sldId id="395" r:id="rId143"/>
    <p:sldId id="394" r:id="rId144"/>
    <p:sldId id="396" r:id="rId145"/>
    <p:sldId id="397" r:id="rId146"/>
    <p:sldId id="398" r:id="rId147"/>
    <p:sldId id="399" r:id="rId148"/>
    <p:sldId id="400" r:id="rId149"/>
    <p:sldId id="401" r:id="rId150"/>
    <p:sldId id="402" r:id="rId151"/>
    <p:sldId id="403" r:id="rId152"/>
    <p:sldId id="404" r:id="rId153"/>
    <p:sldId id="405" r:id="rId154"/>
    <p:sldId id="406" r:id="rId155"/>
    <p:sldId id="407" r:id="rId156"/>
    <p:sldId id="408" r:id="rId157"/>
    <p:sldId id="409" r:id="rId158"/>
    <p:sldId id="410" r:id="rId159"/>
    <p:sldId id="411" r:id="rId160"/>
    <p:sldId id="412" r:id="rId161"/>
    <p:sldId id="413" r:id="rId162"/>
    <p:sldId id="414" r:id="rId163"/>
    <p:sldId id="415" r:id="rId164"/>
    <p:sldId id="416" r:id="rId165"/>
    <p:sldId id="417" r:id="rId166"/>
    <p:sldId id="418" r:id="rId167"/>
    <p:sldId id="419" r:id="rId168"/>
    <p:sldId id="420" r:id="rId169"/>
    <p:sldId id="421" r:id="rId170"/>
    <p:sldId id="422" r:id="rId171"/>
    <p:sldId id="423" r:id="rId172"/>
    <p:sldId id="424" r:id="rId173"/>
    <p:sldId id="425" r:id="rId174"/>
    <p:sldId id="426" r:id="rId175"/>
    <p:sldId id="427" r:id="rId176"/>
    <p:sldId id="428" r:id="rId177"/>
    <p:sldId id="429" r:id="rId178"/>
    <p:sldId id="430" r:id="rId179"/>
    <p:sldId id="431" r:id="rId180"/>
    <p:sldId id="432" r:id="rId181"/>
    <p:sldId id="433" r:id="rId182"/>
    <p:sldId id="434" r:id="rId183"/>
    <p:sldId id="435" r:id="rId184"/>
    <p:sldId id="436" r:id="rId185"/>
    <p:sldId id="437" r:id="rId186"/>
    <p:sldId id="438" r:id="rId187"/>
    <p:sldId id="439" r:id="rId188"/>
    <p:sldId id="440" r:id="rId189"/>
    <p:sldId id="441" r:id="rId190"/>
    <p:sldId id="442" r:id="rId191"/>
    <p:sldId id="443" r:id="rId192"/>
    <p:sldId id="444" r:id="rId193"/>
    <p:sldId id="445" r:id="rId194"/>
    <p:sldId id="446" r:id="rId195"/>
    <p:sldId id="447" r:id="rId196"/>
    <p:sldId id="448" r:id="rId197"/>
    <p:sldId id="449" r:id="rId198"/>
    <p:sldId id="450" r:id="rId199"/>
    <p:sldId id="451" r:id="rId200"/>
    <p:sldId id="452" r:id="rId201"/>
    <p:sldId id="484" r:id="rId202"/>
    <p:sldId id="453" r:id="rId203"/>
    <p:sldId id="454" r:id="rId204"/>
    <p:sldId id="455" r:id="rId205"/>
    <p:sldId id="456" r:id="rId206"/>
    <p:sldId id="457" r:id="rId207"/>
    <p:sldId id="458" r:id="rId208"/>
    <p:sldId id="459" r:id="rId209"/>
    <p:sldId id="460" r:id="rId210"/>
  </p:sldIdLst>
  <p:sldSz cx="9144000" cy="6858000" type="screen4x3"/>
  <p:notesSz cx="6858000" cy="9144000"/>
  <p:defaultTextStyle>
    <a:defPPr>
      <a:defRPr lang="lt-LT"/>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ata" initials="" lastIdx="14" clrIdx="0"/>
  <p:cmAuthor id="1" name="Sonata Likienė" initials=""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AAEAE"/>
    <a:srgbClr val="66FF66"/>
    <a:srgbClr val="66FF99"/>
    <a:srgbClr val="7C7CA8"/>
    <a:srgbClr val="B5A7B3"/>
    <a:srgbClr val="C1A09B"/>
    <a:srgbClr val="9BC1A5"/>
    <a:srgbClr val="D8B3B0"/>
  </p:clrMru>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0" d="100"/>
          <a:sy n="80" d="100"/>
        </p:scale>
        <p:origin x="-204" y="-30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6" Type="http://schemas.openxmlformats.org/officeDocument/2006/relationships/tableStyles" Target="tableStyles.xml"/><Relationship Id="rId211"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commentAuthors" Target="commentAuthors.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viewProps" Target="viewProp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theme" Target="theme/theme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396A380-DD6A-4A68-9E84-9587379F5F19}" type="datetimeFigureOut">
              <a:rPr lang="lt-LT"/>
              <a:pPr>
                <a:defRPr/>
              </a:pPr>
              <a:t>2013.07.24</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lt-LT" noProof="0"/>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noProof="0" smtClean="0"/>
              <a:t>Spustelėję redag. ruoš. teksto stilių</a:t>
            </a:r>
          </a:p>
          <a:p>
            <a:pPr lvl="1"/>
            <a:r>
              <a:rPr lang="lt-LT" noProof="0" smtClean="0"/>
              <a:t>Antras lygmuo</a:t>
            </a:r>
          </a:p>
          <a:p>
            <a:pPr lvl="2"/>
            <a:r>
              <a:rPr lang="lt-LT" noProof="0" smtClean="0"/>
              <a:t>Trečias lygmuo</a:t>
            </a:r>
          </a:p>
          <a:p>
            <a:pPr lvl="3"/>
            <a:r>
              <a:rPr lang="lt-LT" noProof="0" smtClean="0"/>
              <a:t>Ketvirtas lygmuo</a:t>
            </a:r>
          </a:p>
          <a:p>
            <a:pPr lvl="4"/>
            <a:r>
              <a:rPr lang="lt-LT" noProof="0" smtClean="0"/>
              <a:t>Penktas lygmuo</a:t>
            </a:r>
            <a:endParaRPr lang="lt-LT" noProof="0"/>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35FFCCE8-4111-4E69-A2A1-A059329A4FB6}" type="slidenum">
              <a:rPr lang="lt-LT"/>
              <a:pPr>
                <a:defRPr/>
              </a:pPr>
              <a:t>‹#›</a:t>
            </a:fld>
            <a:endParaRPr lang="lt-L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4E346A3-17EE-460C-AABD-5439DB474BEC}" type="slidenum">
              <a:rPr lang="de-DE" sz="1200">
                <a:cs typeface="Arial" charset="0"/>
              </a:rPr>
              <a:pPr algn="r"/>
              <a:t>1</a:t>
            </a:fld>
            <a:endParaRPr lang="de-DE" sz="1200">
              <a:cs typeface="Arial" charset="0"/>
            </a:endParaRPr>
          </a:p>
        </p:txBody>
      </p:sp>
      <p:sp>
        <p:nvSpPr>
          <p:cNvPr id="16386"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649671B7-24D6-4D4C-A2CA-1A350087ECCF}" type="slidenum">
              <a:rPr lang="en-GB" sz="1300">
                <a:cs typeface="Arial" charset="0"/>
              </a:rPr>
              <a:pPr algn="r" defTabSz="947738"/>
              <a:t>1</a:t>
            </a:fld>
            <a:endParaRPr lang="en-GB" sz="1300">
              <a:cs typeface="Arial" charset="0"/>
            </a:endParaRPr>
          </a:p>
        </p:txBody>
      </p:sp>
      <p:sp>
        <p:nvSpPr>
          <p:cNvPr id="16387"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16388" name="Rectangle 3"/>
          <p:cNvSpPr>
            <a:spLocks noGrp="1" noChangeArrowheads="1"/>
          </p:cNvSpPr>
          <p:nvPr>
            <p:ph type="body" idx="1"/>
          </p:nvPr>
        </p:nvSpPr>
        <p:spPr bwMode="auto">
          <a:xfrm>
            <a:off x="914400" y="4343400"/>
            <a:ext cx="5029200" cy="4114800"/>
          </a:xfrm>
          <a:noFill/>
        </p:spPr>
        <p:txBody>
          <a:bodyPr wrap="square" lIns="94824" tIns="47416" rIns="94824" bIns="47416" numCol="1" anchor="t" anchorCtr="0" compatLnSpc="1">
            <a:prstTxWarp prst="textNoShape">
              <a:avLst/>
            </a:prstTxWarp>
          </a:bodyPr>
          <a:lstStyle/>
          <a:p>
            <a:pPr>
              <a:spcBef>
                <a:spcPct val="0"/>
              </a:spcBef>
            </a:pPr>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2"/>
          <a:srcRect/>
          <a:stretch>
            <a:fillRect/>
          </a:stretch>
        </p:blipFill>
        <p:spPr bwMode="auto">
          <a:xfrm>
            <a:off x="34925" y="6111875"/>
            <a:ext cx="9109075" cy="720725"/>
          </a:xfrm>
          <a:prstGeom prst="rect">
            <a:avLst/>
          </a:prstGeom>
          <a:noFill/>
          <a:ln w="9525">
            <a:noFill/>
            <a:round/>
            <a:headEnd/>
            <a:tailEnd/>
          </a:ln>
        </p:spPr>
      </p:pic>
      <p:sp>
        <p:nvSpPr>
          <p:cNvPr id="5" name="Text Box 15"/>
          <p:cNvSpPr txBox="1">
            <a:spLocks noChangeArrowheads="1"/>
          </p:cNvSpPr>
          <p:nvPr userDrawn="1"/>
        </p:nvSpPr>
        <p:spPr bwMode="auto">
          <a:xfrm>
            <a:off x="3751263" y="6096000"/>
            <a:ext cx="450850" cy="762000"/>
          </a:xfrm>
          <a:prstGeom prst="rect">
            <a:avLst/>
          </a:prstGeom>
          <a:solidFill>
            <a:schemeClr val="bg1"/>
          </a:solidFill>
          <a:ln w="9525">
            <a:noFill/>
            <a:miter lim="800000"/>
            <a:headEnd/>
            <a:tailEnd/>
          </a:ln>
          <a:effectLst/>
        </p:spPr>
        <p:txBody>
          <a:bodyPr lIns="90000" tIns="46800" rIns="90000" bIns="46800">
            <a:spAutoFit/>
          </a:bodyPr>
          <a:lstStyle/>
          <a:p>
            <a:pPr>
              <a:spcBef>
                <a:spcPct val="50000"/>
              </a:spcBef>
              <a:defRPr/>
            </a:pPr>
            <a:endParaRPr lang="lt-LT" sz="4400" b="0">
              <a:cs typeface="Arial" charset="0"/>
            </a:endParaRPr>
          </a:p>
        </p:txBody>
      </p:sp>
      <p:pic>
        <p:nvPicPr>
          <p:cNvPr id="6" name="Picture 13" descr="UPC_logotipas"/>
          <p:cNvPicPr>
            <a:picLocks noChangeAspect="1" noChangeArrowheads="1"/>
          </p:cNvPicPr>
          <p:nvPr userDrawn="1"/>
        </p:nvPicPr>
        <p:blipFill>
          <a:blip r:embed="rId3"/>
          <a:srcRect/>
          <a:stretch>
            <a:fillRect/>
          </a:stretch>
        </p:blipFill>
        <p:spPr bwMode="auto">
          <a:xfrm>
            <a:off x="2670175" y="6119813"/>
            <a:ext cx="1223963" cy="709612"/>
          </a:xfrm>
          <a:prstGeom prst="rect">
            <a:avLst/>
          </a:prstGeom>
          <a:noFill/>
          <a:ln w="9525">
            <a:solidFill>
              <a:srgbClr val="9452C6"/>
            </a:solidFill>
            <a:miter lim="800000"/>
            <a:headEnd/>
            <a:tailEnd/>
          </a:ln>
        </p:spPr>
      </p:pic>
      <p:sp>
        <p:nvSpPr>
          <p:cNvPr id="222210" name="Pavadinimo vietos rezervavimo ženklas 1"/>
          <p:cNvSpPr>
            <a:spLocks noGrp="1"/>
          </p:cNvSpPr>
          <p:nvPr>
            <p:ph type="ctrTitle"/>
          </p:nvPr>
        </p:nvSpPr>
        <p:spPr>
          <a:xfrm>
            <a:off x="685800" y="2130425"/>
            <a:ext cx="7772400" cy="1470025"/>
          </a:xfrm>
        </p:spPr>
        <p:txBody>
          <a:bodyPr/>
          <a:lstStyle>
            <a:lvl1pPr>
              <a:defRPr smtClean="0"/>
            </a:lvl1pPr>
          </a:lstStyle>
          <a:p>
            <a:r>
              <a:rPr lang="lt-LT" smtClean="0"/>
              <a:t>Spustelėkite, jei norite keisite ruoš. pav. stilių</a:t>
            </a:r>
          </a:p>
        </p:txBody>
      </p:sp>
      <p:sp>
        <p:nvSpPr>
          <p:cNvPr id="222211" name="Teksto vietos rezervavimo ženklas 2"/>
          <p:cNvSpPr>
            <a:spLocks noGrp="1"/>
          </p:cNvSpPr>
          <p:nvPr>
            <p:ph type="subTitle" idx="1"/>
          </p:nvPr>
        </p:nvSpPr>
        <p:spPr>
          <a:xfrm>
            <a:off x="1371600" y="3886200"/>
            <a:ext cx="6400800" cy="1752600"/>
          </a:xfrm>
        </p:spPr>
        <p:txBody>
          <a:bodyPr/>
          <a:lstStyle>
            <a:lvl1pPr marL="0" indent="0" algn="ctr">
              <a:buFont typeface="Arial" charset="0"/>
              <a:buNone/>
              <a:defRPr smtClean="0"/>
            </a:lvl1pPr>
          </a:lstStyle>
          <a:p>
            <a:r>
              <a:rPr lang="lt-LT" smtClean="0"/>
              <a:t>Spustelėkite ruošinio paantraštės stiliui keisti</a:t>
            </a:r>
          </a:p>
        </p:txBody>
      </p:sp>
      <p:sp>
        <p:nvSpPr>
          <p:cNvPr id="7" name="Datos vietos rezervavimo ženklas 3"/>
          <p:cNvSpPr>
            <a:spLocks noGrp="1"/>
          </p:cNvSpPr>
          <p:nvPr>
            <p:ph type="dt" sz="half" idx="10"/>
          </p:nvPr>
        </p:nvSpPr>
        <p:spPr>
          <a:xfrm>
            <a:off x="457200" y="6245225"/>
            <a:ext cx="2133600" cy="476250"/>
          </a:xfrm>
        </p:spPr>
        <p:txBody>
          <a:bodyPr/>
          <a:lstStyle>
            <a:lvl1pPr algn="l">
              <a:defRPr sz="1200">
                <a:solidFill>
                  <a:schemeClr val="tx1">
                    <a:tint val="75000"/>
                  </a:schemeClr>
                </a:solidFill>
              </a:defRPr>
            </a:lvl1pPr>
          </a:lstStyle>
          <a:p>
            <a:pPr>
              <a:defRPr/>
            </a:pPr>
            <a:fld id="{98AF8CB7-68C3-4398-A1E8-3CD6A01AB24A}" type="datetimeFigureOut">
              <a:rPr lang="lt-LT"/>
              <a:pPr>
                <a:defRPr/>
              </a:pPr>
              <a:t>2013.07.24</a:t>
            </a:fld>
            <a:endParaRPr lang="lt-LT" dirty="0"/>
          </a:p>
        </p:txBody>
      </p:sp>
      <p:sp>
        <p:nvSpPr>
          <p:cNvPr id="8" name="Poraštės vietos rezervavimo ženklas 4"/>
          <p:cNvSpPr>
            <a:spLocks noGrp="1"/>
          </p:cNvSpPr>
          <p:nvPr>
            <p:ph type="ftr" sz="quarter" idx="11"/>
          </p:nvPr>
        </p:nvSpPr>
        <p:spPr>
          <a:xfrm>
            <a:off x="3124200" y="6245225"/>
            <a:ext cx="2895600" cy="476250"/>
          </a:xfrm>
        </p:spPr>
        <p:txBody>
          <a:bodyPr/>
          <a:lstStyle>
            <a:lvl1pPr algn="ctr">
              <a:defRPr sz="1200">
                <a:solidFill>
                  <a:schemeClr val="tx1">
                    <a:tint val="75000"/>
                  </a:schemeClr>
                </a:solidFill>
              </a:defRPr>
            </a:lvl1pPr>
          </a:lstStyle>
          <a:p>
            <a:pPr>
              <a:defRPr/>
            </a:pPr>
            <a:endParaRPr lang="lt-LT"/>
          </a:p>
        </p:txBody>
      </p:sp>
      <p:sp>
        <p:nvSpPr>
          <p:cNvPr id="9" name="Skaidrės numerio vietos rezervavimo ženklas 5"/>
          <p:cNvSpPr>
            <a:spLocks noGrp="1"/>
          </p:cNvSpPr>
          <p:nvPr>
            <p:ph type="sldNum" sz="quarter" idx="12"/>
          </p:nvPr>
        </p:nvSpPr>
        <p:spPr>
          <a:xfrm>
            <a:off x="6553200" y="6245225"/>
            <a:ext cx="2133600" cy="476250"/>
          </a:xfrm>
        </p:spPr>
        <p:txBody>
          <a:bodyPr/>
          <a:lstStyle>
            <a:lvl1pPr algn="r">
              <a:defRPr sz="1200">
                <a:solidFill>
                  <a:schemeClr val="tx1">
                    <a:tint val="75000"/>
                  </a:schemeClr>
                </a:solidFill>
              </a:defRPr>
            </a:lvl1pPr>
          </a:lstStyle>
          <a:p>
            <a:pPr>
              <a:defRPr/>
            </a:pPr>
            <a:fld id="{E70CF949-1C16-410F-AC05-6100DECB7A2E}" type="slidenum">
              <a:rPr lang="lt-LT"/>
              <a:pPr>
                <a:defRPr/>
              </a:pPr>
              <a:t>‹#›</a:t>
            </a:fld>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t-LT" noProof="0" dirty="0"/>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F794416E-903D-4A88-96AB-E95FD746C7FE}" type="datetimeFigureOut">
              <a:rPr lang="lt-LT"/>
              <a:pPr>
                <a:defRPr/>
              </a:pPr>
              <a:t>2013.07.24</a:t>
            </a:fld>
            <a:endParaRPr lang="lt-LT" dirty="0"/>
          </a:p>
        </p:txBody>
      </p:sp>
      <p:sp>
        <p:nvSpPr>
          <p:cNvPr id="6" name="Poraštės vietos rezervavimo ženklas 4"/>
          <p:cNvSpPr>
            <a:spLocks noGrp="1"/>
          </p:cNvSpPr>
          <p:nvPr>
            <p:ph type="ftr" sz="quarter" idx="11"/>
          </p:nvPr>
        </p:nvSpPr>
        <p:spPr/>
        <p:txBody>
          <a:bodyPr/>
          <a:lstStyle>
            <a:lvl1pPr>
              <a:defRPr/>
            </a:lvl1pPr>
          </a:lstStyle>
          <a:p>
            <a:pPr>
              <a:defRPr/>
            </a:pPr>
            <a:endParaRPr 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5CE1A688-B625-4964-9807-EB35DB8F7D1E}" type="slidenum">
              <a:rPr lang="lt-LT"/>
              <a:pPr>
                <a:defRPr/>
              </a:pPr>
              <a:t>‹#›</a:t>
            </a:fld>
            <a:endParaRPr lang="lt-L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5BD9F1A2-C8C2-46E1-B3A3-6A9DC8201A75}" type="datetimeFigureOut">
              <a:rPr lang="lt-LT"/>
              <a:pPr>
                <a:defRPr/>
              </a:pPr>
              <a:t>2013.07.24</a:t>
            </a:fld>
            <a:endParaRPr lang="lt-LT" dirty="0"/>
          </a:p>
        </p:txBody>
      </p:sp>
      <p:sp>
        <p:nvSpPr>
          <p:cNvPr id="5" name="Poraštės vietos rezervavimo ženklas 4"/>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1FE12743-92E0-4495-A85E-2540FB83A8AE}" type="slidenum">
              <a:rPr lang="lt-LT"/>
              <a:pPr>
                <a:defRPr/>
              </a:pPr>
              <a:t>‹#›</a:t>
            </a:fld>
            <a:endParaRPr lang="lt-LT"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1C039490-6D96-4227-9EB7-93809D90A0AF}" type="datetimeFigureOut">
              <a:rPr lang="lt-LT"/>
              <a:pPr>
                <a:defRPr/>
              </a:pPr>
              <a:t>2013.07.24</a:t>
            </a:fld>
            <a:endParaRPr lang="lt-LT" dirty="0"/>
          </a:p>
        </p:txBody>
      </p:sp>
      <p:sp>
        <p:nvSpPr>
          <p:cNvPr id="5" name="Poraštės vietos rezervavimo ženklas 4"/>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DA0C571C-3A57-4373-9421-717A07CFE691}" type="slidenum">
              <a:rPr lang="lt-LT"/>
              <a:pPr>
                <a:defRPr/>
              </a:pPr>
              <a:t>‹#›</a:t>
            </a:fld>
            <a:endParaRPr lang="lt-L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Spustelėję redag. ruoš. pavad. stilių</a:t>
            </a:r>
            <a:endParaRPr lang="lt-LT"/>
          </a:p>
        </p:txBody>
      </p:sp>
      <p:sp>
        <p:nvSpPr>
          <p:cNvPr id="3" name="Antrinis pavadinima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lvl1pPr>
              <a:defRPr/>
            </a:lvl1pPr>
          </a:lstStyle>
          <a:p>
            <a:pPr>
              <a:defRPr/>
            </a:pPr>
            <a:fld id="{DEFBB77F-B97D-400E-8254-A13990BE01C4}" type="datetimeFigureOut">
              <a:rPr lang="lt-LT"/>
              <a:pPr>
                <a:defRPr/>
              </a:pPr>
              <a:t>2013.07.24</a:t>
            </a:fld>
            <a:endParaRPr lang="lt-LT" dirty="0"/>
          </a:p>
        </p:txBody>
      </p:sp>
      <p:sp>
        <p:nvSpPr>
          <p:cNvPr id="5" name="Poraštės vietos rezervavimo ženklas 4"/>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E887F271-0B47-4D40-9E6D-5A12F4C02FD0}" type="slidenum">
              <a:rPr lang="lt-LT"/>
              <a:pPr>
                <a:defRPr/>
              </a:pPr>
              <a:t>‹#›</a:t>
            </a:fld>
            <a:endParaRPr lang="lt-L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lvl1pPr>
              <a:defRPr/>
            </a:lvl1pPr>
          </a:lstStyle>
          <a:p>
            <a:pPr>
              <a:defRPr/>
            </a:pPr>
            <a:fld id="{471E32C3-E7DB-463C-86DF-26600497FEDB}" type="datetimeFigureOut">
              <a:rPr lang="lt-LT"/>
              <a:pPr>
                <a:defRPr/>
              </a:pPr>
              <a:t>2013.07.24</a:t>
            </a:fld>
            <a:endParaRPr lang="lt-LT" dirty="0"/>
          </a:p>
        </p:txBody>
      </p:sp>
      <p:sp>
        <p:nvSpPr>
          <p:cNvPr id="5" name="Poraštės vietos rezervavimo ženklas 4"/>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E12AF139-E439-4B37-A44C-6C368548385B}" type="slidenum">
              <a:rPr lang="lt-LT"/>
              <a:pPr>
                <a:defRPr/>
              </a:pPr>
              <a:t>‹#›</a:t>
            </a:fld>
            <a:endParaRPr lang="lt-L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lvl1pPr>
              <a:defRPr/>
            </a:lvl1pPr>
          </a:lstStyle>
          <a:p>
            <a:pPr>
              <a:defRPr/>
            </a:pPr>
            <a:fld id="{DE30C97A-3E0F-4567-9D56-19F3BF9B1DAA}" type="datetimeFigureOut">
              <a:rPr lang="lt-LT"/>
              <a:pPr>
                <a:defRPr/>
              </a:pPr>
              <a:t>2013.07.24</a:t>
            </a:fld>
            <a:endParaRPr lang="lt-LT" dirty="0"/>
          </a:p>
        </p:txBody>
      </p:sp>
      <p:sp>
        <p:nvSpPr>
          <p:cNvPr id="5" name="Poraštės vietos rezervavimo ženklas 4"/>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5821C38F-11E8-4F9E-A981-E2106A09C69E}" type="slidenum">
              <a:rPr lang="lt-LT"/>
              <a:pPr>
                <a:defRPr/>
              </a:pPr>
              <a:t>‹#›</a:t>
            </a:fld>
            <a:endParaRPr lang="lt-L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3"/>
          <p:cNvSpPr>
            <a:spLocks noGrp="1"/>
          </p:cNvSpPr>
          <p:nvPr>
            <p:ph type="dt" sz="half" idx="10"/>
          </p:nvPr>
        </p:nvSpPr>
        <p:spPr/>
        <p:txBody>
          <a:bodyPr/>
          <a:lstStyle>
            <a:lvl1pPr>
              <a:defRPr/>
            </a:lvl1pPr>
          </a:lstStyle>
          <a:p>
            <a:pPr>
              <a:defRPr/>
            </a:pPr>
            <a:fld id="{E9C6FA56-FBC1-4FD8-BFC1-A8E8CAA0B640}" type="datetimeFigureOut">
              <a:rPr lang="lt-LT"/>
              <a:pPr>
                <a:defRPr/>
              </a:pPr>
              <a:t>2013.07.24</a:t>
            </a:fld>
            <a:endParaRPr lang="lt-LT" dirty="0"/>
          </a:p>
        </p:txBody>
      </p:sp>
      <p:sp>
        <p:nvSpPr>
          <p:cNvPr id="6" name="Poraštės vietos rezervavimo ženklas 4"/>
          <p:cNvSpPr>
            <a:spLocks noGrp="1"/>
          </p:cNvSpPr>
          <p:nvPr>
            <p:ph type="ftr" sz="quarter" idx="11"/>
          </p:nvPr>
        </p:nvSpPr>
        <p:spPr/>
        <p:txBody>
          <a:bodyPr/>
          <a:lstStyle>
            <a:lvl1pPr>
              <a:defRPr/>
            </a:lvl1pPr>
          </a:lstStyle>
          <a:p>
            <a:pPr>
              <a:defRPr/>
            </a:pPr>
            <a:endParaRPr 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893281B0-7652-4BE4-A4E3-F373D736D831}" type="slidenum">
              <a:rPr lang="lt-LT"/>
              <a:pPr>
                <a:defRPr/>
              </a:pPr>
              <a:t>‹#›</a:t>
            </a:fld>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3"/>
          <p:cNvSpPr>
            <a:spLocks noGrp="1"/>
          </p:cNvSpPr>
          <p:nvPr>
            <p:ph type="dt" sz="half" idx="10"/>
          </p:nvPr>
        </p:nvSpPr>
        <p:spPr/>
        <p:txBody>
          <a:bodyPr/>
          <a:lstStyle>
            <a:lvl1pPr>
              <a:defRPr/>
            </a:lvl1pPr>
          </a:lstStyle>
          <a:p>
            <a:pPr>
              <a:defRPr/>
            </a:pPr>
            <a:fld id="{C6927991-2DAC-42A7-8DA0-28F7FCEC6311}" type="datetimeFigureOut">
              <a:rPr lang="lt-LT"/>
              <a:pPr>
                <a:defRPr/>
              </a:pPr>
              <a:t>2013.07.24</a:t>
            </a:fld>
            <a:endParaRPr lang="lt-LT" dirty="0"/>
          </a:p>
        </p:txBody>
      </p:sp>
      <p:sp>
        <p:nvSpPr>
          <p:cNvPr id="8" name="Poraštės vietos rezervavimo ženklas 4"/>
          <p:cNvSpPr>
            <a:spLocks noGrp="1"/>
          </p:cNvSpPr>
          <p:nvPr>
            <p:ph type="ftr" sz="quarter" idx="11"/>
          </p:nvPr>
        </p:nvSpPr>
        <p:spPr/>
        <p:txBody>
          <a:bodyPr/>
          <a:lstStyle>
            <a:lvl1pPr>
              <a:defRPr/>
            </a:lvl1pPr>
          </a:lstStyle>
          <a:p>
            <a:pPr>
              <a:defRPr/>
            </a:pPr>
            <a:endParaRPr lang="lt-LT"/>
          </a:p>
        </p:txBody>
      </p:sp>
      <p:sp>
        <p:nvSpPr>
          <p:cNvPr id="9" name="Skaidrės numerio vietos rezervavimo ženklas 5"/>
          <p:cNvSpPr>
            <a:spLocks noGrp="1"/>
          </p:cNvSpPr>
          <p:nvPr>
            <p:ph type="sldNum" sz="quarter" idx="12"/>
          </p:nvPr>
        </p:nvSpPr>
        <p:spPr/>
        <p:txBody>
          <a:bodyPr/>
          <a:lstStyle>
            <a:lvl1pPr>
              <a:defRPr/>
            </a:lvl1pPr>
          </a:lstStyle>
          <a:p>
            <a:pPr>
              <a:defRPr/>
            </a:pPr>
            <a:fld id="{58EA9E44-2A55-47F9-8FBC-03F835B1C875}" type="slidenum">
              <a:rPr lang="lt-LT"/>
              <a:pPr>
                <a:defRPr/>
              </a:pPr>
              <a:t>‹#›</a:t>
            </a:fld>
            <a:endParaRPr lang="lt-L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Datos vietos rezervavimo ženklas 3"/>
          <p:cNvSpPr>
            <a:spLocks noGrp="1"/>
          </p:cNvSpPr>
          <p:nvPr>
            <p:ph type="dt" sz="half" idx="10"/>
          </p:nvPr>
        </p:nvSpPr>
        <p:spPr/>
        <p:txBody>
          <a:bodyPr/>
          <a:lstStyle>
            <a:lvl1pPr>
              <a:defRPr/>
            </a:lvl1pPr>
          </a:lstStyle>
          <a:p>
            <a:pPr>
              <a:defRPr/>
            </a:pPr>
            <a:fld id="{861215A6-EC50-441D-84AE-50AB32102A4F}" type="datetimeFigureOut">
              <a:rPr lang="lt-LT"/>
              <a:pPr>
                <a:defRPr/>
              </a:pPr>
              <a:t>2013.07.24</a:t>
            </a:fld>
            <a:endParaRPr lang="lt-LT" dirty="0"/>
          </a:p>
        </p:txBody>
      </p:sp>
      <p:sp>
        <p:nvSpPr>
          <p:cNvPr id="4" name="Poraštės vietos rezervavimo ženklas 4"/>
          <p:cNvSpPr>
            <a:spLocks noGrp="1"/>
          </p:cNvSpPr>
          <p:nvPr>
            <p:ph type="ftr" sz="quarter" idx="11"/>
          </p:nvPr>
        </p:nvSpPr>
        <p:spPr/>
        <p:txBody>
          <a:bodyPr/>
          <a:lstStyle>
            <a:lvl1pPr>
              <a:defRPr/>
            </a:lvl1pPr>
          </a:lstStyle>
          <a:p>
            <a:pPr>
              <a:defRPr/>
            </a:pPr>
            <a:endParaRPr lang="lt-LT"/>
          </a:p>
        </p:txBody>
      </p:sp>
      <p:sp>
        <p:nvSpPr>
          <p:cNvPr id="5" name="Skaidrės numerio vietos rezervavimo ženklas 5"/>
          <p:cNvSpPr>
            <a:spLocks noGrp="1"/>
          </p:cNvSpPr>
          <p:nvPr>
            <p:ph type="sldNum" sz="quarter" idx="12"/>
          </p:nvPr>
        </p:nvSpPr>
        <p:spPr/>
        <p:txBody>
          <a:bodyPr/>
          <a:lstStyle>
            <a:lvl1pPr>
              <a:defRPr/>
            </a:lvl1pPr>
          </a:lstStyle>
          <a:p>
            <a:pPr>
              <a:defRPr/>
            </a:pPr>
            <a:fld id="{DF296784-C298-4BD2-91D7-AC245F7F2992}" type="slidenum">
              <a:rPr lang="lt-LT"/>
              <a:pPr>
                <a:defRPr/>
              </a:pPr>
              <a:t>‹#›</a:t>
            </a:fld>
            <a:endParaRPr lang="lt-L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AA7097FC-5AAE-4508-8237-7D198812237A}" type="datetimeFigureOut">
              <a:rPr lang="lt-LT"/>
              <a:pPr>
                <a:defRPr/>
              </a:pPr>
              <a:t>2013.07.24</a:t>
            </a:fld>
            <a:endParaRPr lang="lt-LT" dirty="0"/>
          </a:p>
        </p:txBody>
      </p:sp>
      <p:sp>
        <p:nvSpPr>
          <p:cNvPr id="3" name="Poraštės vietos rezervavimo ženklas 4"/>
          <p:cNvSpPr>
            <a:spLocks noGrp="1"/>
          </p:cNvSpPr>
          <p:nvPr>
            <p:ph type="ftr" sz="quarter" idx="11"/>
          </p:nvPr>
        </p:nvSpPr>
        <p:spPr/>
        <p:txBody>
          <a:bodyPr/>
          <a:lstStyle>
            <a:lvl1pPr>
              <a:defRPr/>
            </a:lvl1pPr>
          </a:lstStyle>
          <a:p>
            <a:pPr>
              <a:defRPr/>
            </a:pPr>
            <a:endParaRPr lang="lt-LT"/>
          </a:p>
        </p:txBody>
      </p:sp>
      <p:sp>
        <p:nvSpPr>
          <p:cNvPr id="4" name="Skaidrės numerio vietos rezervavimo ženklas 5"/>
          <p:cNvSpPr>
            <a:spLocks noGrp="1"/>
          </p:cNvSpPr>
          <p:nvPr>
            <p:ph type="sldNum" sz="quarter" idx="12"/>
          </p:nvPr>
        </p:nvSpPr>
        <p:spPr/>
        <p:txBody>
          <a:bodyPr/>
          <a:lstStyle>
            <a:lvl1pPr>
              <a:defRPr/>
            </a:lvl1pPr>
          </a:lstStyle>
          <a:p>
            <a:pPr>
              <a:defRPr/>
            </a:pPr>
            <a:fld id="{D3CB95B1-EF87-4051-84D8-36C8FFE9FC5B}" type="slidenum">
              <a:rPr lang="lt-LT"/>
              <a:pPr>
                <a:defRPr/>
              </a:pPr>
              <a:t>‹#›</a:t>
            </a:fld>
            <a:endParaRPr lang="lt-L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Spustelėję redag. ruoš. pavad.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3"/>
          <p:cNvSpPr>
            <a:spLocks noGrp="1"/>
          </p:cNvSpPr>
          <p:nvPr>
            <p:ph type="dt" sz="half" idx="10"/>
          </p:nvPr>
        </p:nvSpPr>
        <p:spPr/>
        <p:txBody>
          <a:bodyPr/>
          <a:lstStyle>
            <a:lvl1pPr>
              <a:defRPr/>
            </a:lvl1pPr>
          </a:lstStyle>
          <a:p>
            <a:pPr>
              <a:defRPr/>
            </a:pPr>
            <a:fld id="{341D28E8-FEE1-4C37-B579-D8354EBE9080}" type="datetimeFigureOut">
              <a:rPr lang="lt-LT"/>
              <a:pPr>
                <a:defRPr/>
              </a:pPr>
              <a:t>2013.07.24</a:t>
            </a:fld>
            <a:endParaRPr lang="lt-LT" dirty="0"/>
          </a:p>
        </p:txBody>
      </p:sp>
      <p:sp>
        <p:nvSpPr>
          <p:cNvPr id="6" name="Poraštės vietos rezervavimo ženklas 4"/>
          <p:cNvSpPr>
            <a:spLocks noGrp="1"/>
          </p:cNvSpPr>
          <p:nvPr>
            <p:ph type="ftr" sz="quarter" idx="11"/>
          </p:nvPr>
        </p:nvSpPr>
        <p:spPr/>
        <p:txBody>
          <a:bodyPr/>
          <a:lstStyle>
            <a:lvl1pPr>
              <a:defRPr/>
            </a:lvl1pPr>
          </a:lstStyle>
          <a:p>
            <a:pPr>
              <a:defRPr/>
            </a:pPr>
            <a:endParaRPr 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9D27FAA4-B7C2-435C-A172-73B64ABB7F61}" type="slidenum">
              <a:rPr lang="lt-LT"/>
              <a:pPr>
                <a:defRPr/>
              </a:pPr>
              <a:t>‹#›</a:t>
            </a:fld>
            <a:endParaRPr lang="lt-L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Spustelėję redag. ruoš. pavad. stilių</a:t>
            </a:r>
          </a:p>
        </p:txBody>
      </p:sp>
      <p:sp>
        <p:nvSpPr>
          <p:cNvPr id="1027" name="Teksto vietos rezervavimo ženklas 2"/>
          <p:cNvSpPr>
            <a:spLocks noGrp="1"/>
          </p:cNvSpPr>
          <p:nvPr>
            <p:ph type="body" idx="1"/>
          </p:nvPr>
        </p:nvSpPr>
        <p:spPr bwMode="auto">
          <a:xfrm>
            <a:off x="457200" y="1484313"/>
            <a:ext cx="85074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588990F9-6128-4BD5-8379-6CAFD4BA212D}" type="datetimeFigureOut">
              <a:rPr lang="lt-LT"/>
              <a:pPr>
                <a:defRPr/>
              </a:pPr>
              <a:t>2013.07.24</a:t>
            </a:fld>
            <a:endParaRPr lang="lt-LT" dirty="0"/>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E44352E7-CDCD-4B84-B4F4-4E916D832E45}" type="slidenum">
              <a:rPr lang="lt-LT"/>
              <a:pPr>
                <a:defRPr/>
              </a:pPr>
              <a:t>‹#›</a:t>
            </a:fld>
            <a:endParaRPr lang="lt-LT" dirty="0"/>
          </a:p>
        </p:txBody>
      </p:sp>
      <p:pic>
        <p:nvPicPr>
          <p:cNvPr id="1031" name="Picture 7"/>
          <p:cNvPicPr>
            <a:picLocks noChangeAspect="1" noChangeArrowheads="1"/>
          </p:cNvPicPr>
          <p:nvPr userDrawn="1"/>
        </p:nvPicPr>
        <p:blipFill>
          <a:blip r:embed="rId14"/>
          <a:srcRect/>
          <a:stretch>
            <a:fillRect/>
          </a:stretch>
        </p:blipFill>
        <p:spPr bwMode="auto">
          <a:xfrm>
            <a:off x="34925" y="6111875"/>
            <a:ext cx="9109075" cy="720725"/>
          </a:xfrm>
          <a:prstGeom prst="rect">
            <a:avLst/>
          </a:prstGeom>
          <a:noFill/>
          <a:ln w="9525">
            <a:noFill/>
            <a:round/>
            <a:headEnd/>
            <a:tailEnd/>
          </a:ln>
        </p:spPr>
      </p:pic>
      <p:sp>
        <p:nvSpPr>
          <p:cNvPr id="1032" name="Text Box 15"/>
          <p:cNvSpPr txBox="1">
            <a:spLocks noChangeArrowheads="1"/>
          </p:cNvSpPr>
          <p:nvPr userDrawn="1"/>
        </p:nvSpPr>
        <p:spPr bwMode="auto">
          <a:xfrm>
            <a:off x="3751263" y="6096000"/>
            <a:ext cx="450850" cy="762000"/>
          </a:xfrm>
          <a:prstGeom prst="rect">
            <a:avLst/>
          </a:prstGeom>
          <a:solidFill>
            <a:schemeClr val="bg1"/>
          </a:solidFill>
          <a:ln w="9525">
            <a:noFill/>
            <a:miter lim="800000"/>
            <a:headEnd/>
            <a:tailEnd/>
          </a:ln>
          <a:effectLst/>
        </p:spPr>
        <p:txBody>
          <a:bodyPr lIns="90000" tIns="46800" rIns="90000" bIns="46800">
            <a:spAutoFit/>
          </a:bodyPr>
          <a:lstStyle/>
          <a:p>
            <a:pPr>
              <a:spcBef>
                <a:spcPct val="50000"/>
              </a:spcBef>
              <a:defRPr/>
            </a:pPr>
            <a:endParaRPr lang="lt-LT" sz="4400" b="0">
              <a:cs typeface="Arial" charset="0"/>
            </a:endParaRPr>
          </a:p>
        </p:txBody>
      </p:sp>
      <p:pic>
        <p:nvPicPr>
          <p:cNvPr id="1033" name="Picture 13" descr="UPC_logotipas"/>
          <p:cNvPicPr>
            <a:picLocks noChangeAspect="1" noChangeArrowheads="1"/>
          </p:cNvPicPr>
          <p:nvPr userDrawn="1"/>
        </p:nvPicPr>
        <p:blipFill>
          <a:blip r:embed="rId15"/>
          <a:srcRect/>
          <a:stretch>
            <a:fillRect/>
          </a:stretch>
        </p:blipFill>
        <p:spPr bwMode="auto">
          <a:xfrm>
            <a:off x="2670175" y="6119813"/>
            <a:ext cx="1223963" cy="709612"/>
          </a:xfrm>
          <a:prstGeom prst="rect">
            <a:avLst/>
          </a:prstGeom>
          <a:noFill/>
          <a:ln w="9525">
            <a:solidFill>
              <a:srgbClr val="9452C6"/>
            </a:solid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hyperlink" Target="http://www.mazeikieciai.lt/" TargetMode="Externa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ctrTitle"/>
          </p:nvPr>
        </p:nvSpPr>
        <p:spPr>
          <a:xfrm>
            <a:off x="209550" y="958850"/>
            <a:ext cx="8712200" cy="3349625"/>
          </a:xfrm>
        </p:spPr>
        <p:txBody>
          <a:bodyPr/>
          <a:lstStyle/>
          <a:p>
            <a:pPr eaLnBrk="1" hangingPunct="1">
              <a:spcBef>
                <a:spcPct val="20000"/>
              </a:spcBef>
              <a:defRPr/>
            </a:pPr>
            <a:r>
              <a:rPr lang="lt-LT" sz="2800" dirty="0" smtClean="0">
                <a:solidFill>
                  <a:srgbClr val="000000"/>
                </a:solidFill>
                <a:effectLst>
                  <a:outerShdw blurRad="38100" dist="38100" dir="2700000" algn="tl">
                    <a:srgbClr val="C0C0C0"/>
                  </a:outerShdw>
                </a:effectLst>
                <a:latin typeface="Times New Roman" pitchFamily="18" charset="0"/>
              </a:rPr>
              <a:t>P R O J E K T A S</a:t>
            </a:r>
            <a:r>
              <a:rPr lang="lt-LT" sz="2800" dirty="0" smtClean="0">
                <a:solidFill>
                  <a:srgbClr val="000000"/>
                </a:solidFill>
                <a:latin typeface="Times New Roman" pitchFamily="18" charset="0"/>
              </a:rPr>
              <a:t> </a:t>
            </a:r>
            <a:br>
              <a:rPr lang="lt-LT" sz="2800" dirty="0" smtClean="0">
                <a:solidFill>
                  <a:srgbClr val="000000"/>
                </a:solidFill>
                <a:latin typeface="Times New Roman" pitchFamily="18" charset="0"/>
              </a:rPr>
            </a:br>
            <a:r>
              <a:rPr lang="lt-LT" sz="1200" dirty="0" smtClean="0">
                <a:solidFill>
                  <a:srgbClr val="000000"/>
                </a:solidFill>
                <a:latin typeface="Times New Roman" pitchFamily="18" charset="0"/>
              </a:rPr>
              <a:t/>
            </a:r>
            <a:br>
              <a:rPr lang="lt-LT" sz="1200" dirty="0" smtClean="0">
                <a:solidFill>
                  <a:srgbClr val="000000"/>
                </a:solidFill>
                <a:latin typeface="Times New Roman" pitchFamily="18" charset="0"/>
              </a:rPr>
            </a:br>
            <a:r>
              <a:rPr lang="lt-LT" sz="2400" dirty="0" smtClean="0">
                <a:solidFill>
                  <a:srgbClr val="000000"/>
                </a:solidFill>
                <a:effectLst>
                  <a:outerShdw blurRad="38100" dist="38100" dir="2700000" algn="tl">
                    <a:srgbClr val="C0C0C0"/>
                  </a:outerShdw>
                </a:effectLst>
                <a:latin typeface="Times New Roman" pitchFamily="18" charset="0"/>
              </a:rPr>
              <a:t>„MOKYMOSI KRYPTIES PASIRINKIMO GALIMYBIŲ DIDINIMAS 14</a:t>
            </a:r>
            <a:r>
              <a:rPr lang="lt-LT" sz="2400" dirty="0" smtClean="0">
                <a:effectLst>
                  <a:outerShdw blurRad="38100" dist="38100" dir="2700000" algn="tl">
                    <a:srgbClr val="C0C0C0"/>
                  </a:outerShdw>
                </a:effectLst>
                <a:latin typeface="Times New Roman" pitchFamily="18" charset="0"/>
              </a:rPr>
              <a:t>–</a:t>
            </a:r>
            <a:r>
              <a:rPr lang="lt-LT" sz="2400" dirty="0" smtClean="0">
                <a:solidFill>
                  <a:srgbClr val="000000"/>
                </a:solidFill>
                <a:effectLst>
                  <a:outerShdw blurRad="38100" dist="38100" dir="2700000" algn="tl">
                    <a:srgbClr val="C0C0C0"/>
                  </a:outerShdw>
                </a:effectLst>
                <a:latin typeface="Times New Roman" pitchFamily="18" charset="0"/>
              </a:rPr>
              <a:t>19 METŲ MOKINIAMS, II ETAPAS: </a:t>
            </a:r>
            <a:br>
              <a:rPr lang="lt-LT" sz="2400" dirty="0" smtClean="0">
                <a:solidFill>
                  <a:srgbClr val="000000"/>
                </a:solidFill>
                <a:effectLst>
                  <a:outerShdw blurRad="38100" dist="38100" dir="2700000" algn="tl">
                    <a:srgbClr val="C0C0C0"/>
                  </a:outerShdw>
                </a:effectLst>
                <a:latin typeface="Times New Roman" pitchFamily="18" charset="0"/>
              </a:rPr>
            </a:br>
            <a:r>
              <a:rPr lang="lt-LT" sz="1000" dirty="0" smtClean="0">
                <a:solidFill>
                  <a:srgbClr val="000000"/>
                </a:solidFill>
                <a:effectLst>
                  <a:outerShdw blurRad="38100" dist="38100" dir="2700000" algn="tl">
                    <a:srgbClr val="C0C0C0"/>
                  </a:outerShdw>
                </a:effectLst>
                <a:latin typeface="Times New Roman" pitchFamily="18" charset="0"/>
              </a:rPr>
              <a:t/>
            </a:r>
            <a:br>
              <a:rPr lang="lt-LT" sz="1000" dirty="0" smtClean="0">
                <a:solidFill>
                  <a:srgbClr val="000000"/>
                </a:solidFill>
                <a:effectLst>
                  <a:outerShdw blurRad="38100" dist="38100" dir="2700000" algn="tl">
                    <a:srgbClr val="C0C0C0"/>
                  </a:outerShdw>
                </a:effectLst>
                <a:latin typeface="Times New Roman" pitchFamily="18" charset="0"/>
              </a:rPr>
            </a:br>
            <a:r>
              <a:rPr lang="lt-LT" sz="2400" dirty="0" smtClean="0">
                <a:solidFill>
                  <a:srgbClr val="000000"/>
                </a:solidFill>
                <a:effectLst>
                  <a:outerShdw blurRad="38100" dist="38100" dir="2700000" algn="tl">
                    <a:srgbClr val="C0C0C0"/>
                  </a:outerShdw>
                </a:effectLst>
                <a:latin typeface="Times New Roman" pitchFamily="18" charset="0"/>
              </a:rPr>
              <a:t>gilesnis mokymosi diferencijavimas ir individualizavimas, siekiant ugdymo kokybės, reikalingos </a:t>
            </a:r>
            <a:br>
              <a:rPr lang="lt-LT" sz="2400" dirty="0" smtClean="0">
                <a:solidFill>
                  <a:srgbClr val="000000"/>
                </a:solidFill>
                <a:effectLst>
                  <a:outerShdw blurRad="38100" dist="38100" dir="2700000" algn="tl">
                    <a:srgbClr val="C0C0C0"/>
                  </a:outerShdw>
                </a:effectLst>
                <a:latin typeface="Times New Roman" pitchFamily="18" charset="0"/>
              </a:rPr>
            </a:br>
            <a:r>
              <a:rPr lang="lt-LT" sz="2400" dirty="0" smtClean="0">
                <a:solidFill>
                  <a:srgbClr val="000000"/>
                </a:solidFill>
                <a:effectLst>
                  <a:outerShdw blurRad="38100" dist="38100" dir="2700000" algn="tl">
                    <a:srgbClr val="C0C0C0"/>
                  </a:outerShdw>
                </a:effectLst>
                <a:latin typeface="Times New Roman" pitchFamily="18" charset="0"/>
              </a:rPr>
              <a:t>šiuolaikiniam darbo pasauliui</a:t>
            </a:r>
            <a:r>
              <a:rPr lang="lt-LT" sz="2400" dirty="0" smtClean="0">
                <a:effectLst>
                  <a:outerShdw blurRad="38100" dist="38100" dir="2700000" algn="tl">
                    <a:srgbClr val="C0C0C0"/>
                  </a:outerShdw>
                </a:effectLst>
                <a:latin typeface="Times New Roman" pitchFamily="18" charset="0"/>
              </a:rPr>
              <a:t>“</a:t>
            </a:r>
            <a:r>
              <a:rPr lang="lt-LT" sz="2800" dirty="0" smtClean="0">
                <a:latin typeface="Times New Roman" pitchFamily="18" charset="0"/>
              </a:rPr>
              <a:t> </a:t>
            </a:r>
          </a:p>
        </p:txBody>
      </p:sp>
      <p:sp>
        <p:nvSpPr>
          <p:cNvPr id="2051" name="Rectangle 3"/>
          <p:cNvSpPr>
            <a:spLocks noGrp="1" noChangeArrowheads="1"/>
          </p:cNvSpPr>
          <p:nvPr>
            <p:ph type="subTitle" idx="1"/>
          </p:nvPr>
        </p:nvSpPr>
        <p:spPr>
          <a:xfrm>
            <a:off x="1335088" y="4506913"/>
            <a:ext cx="6908800" cy="704850"/>
          </a:xfrm>
        </p:spPr>
        <p:txBody>
          <a:bodyPr/>
          <a:lstStyle/>
          <a:p>
            <a:pPr eaLnBrk="1" hangingPunct="1">
              <a:lnSpc>
                <a:spcPct val="90000"/>
              </a:lnSpc>
            </a:pPr>
            <a:r>
              <a:rPr lang="lt-LT" sz="2400" b="1" smtClean="0">
                <a:solidFill>
                  <a:srgbClr val="898989"/>
                </a:solidFill>
                <a:latin typeface="Times New Roman" pitchFamily="18" charset="0"/>
              </a:rPr>
              <a:t>2009</a:t>
            </a:r>
            <a:r>
              <a:rPr lang="en-US" sz="2400" b="1" smtClean="0">
                <a:solidFill>
                  <a:srgbClr val="898989"/>
                </a:solidFill>
                <a:latin typeface="Times New Roman" pitchFamily="18" charset="0"/>
              </a:rPr>
              <a:t> m.</a:t>
            </a:r>
            <a:r>
              <a:rPr lang="lt-LT" sz="2400" b="1" smtClean="0">
                <a:solidFill>
                  <a:srgbClr val="898989"/>
                </a:solidFill>
                <a:latin typeface="Times New Roman" pitchFamily="18" charset="0"/>
              </a:rPr>
              <a:t> balandžio 27 d. – 2014</a:t>
            </a:r>
            <a:r>
              <a:rPr lang="en-US" sz="2400" b="1" smtClean="0">
                <a:solidFill>
                  <a:srgbClr val="898989"/>
                </a:solidFill>
                <a:latin typeface="Times New Roman" pitchFamily="18" charset="0"/>
              </a:rPr>
              <a:t> m.</a:t>
            </a:r>
            <a:r>
              <a:rPr lang="lt-LT" sz="2400" b="1" smtClean="0">
                <a:solidFill>
                  <a:srgbClr val="898989"/>
                </a:solidFill>
                <a:latin typeface="Times New Roman" pitchFamily="18" charset="0"/>
              </a:rPr>
              <a:t> balandžio 27 d.</a:t>
            </a:r>
          </a:p>
        </p:txBody>
      </p:sp>
      <p:sp>
        <p:nvSpPr>
          <p:cNvPr id="15363" name="Stačiakampis 3"/>
          <p:cNvSpPr>
            <a:spLocks noChangeArrowheads="1"/>
          </p:cNvSpPr>
          <p:nvPr/>
        </p:nvSpPr>
        <p:spPr bwMode="auto">
          <a:xfrm>
            <a:off x="611188" y="5157788"/>
            <a:ext cx="7993062" cy="646112"/>
          </a:xfrm>
          <a:prstGeom prst="rect">
            <a:avLst/>
          </a:prstGeom>
          <a:solidFill>
            <a:srgbClr val="FFC000"/>
          </a:solidFill>
          <a:ln w="9525">
            <a:noFill/>
            <a:miter lim="800000"/>
            <a:headEnd/>
            <a:tailEnd/>
          </a:ln>
        </p:spPr>
        <p:txBody>
          <a:bodyPr>
            <a:spAutoFit/>
          </a:bodyPr>
          <a:lstStyle/>
          <a:p>
            <a:pPr algn="r"/>
            <a:r>
              <a:rPr lang="lt-LT">
                <a:cs typeface="Arial" charset="0"/>
              </a:rPr>
              <a:t>Iš mokyklų ataskaitų: ugdymo organizavimo iliustracijos</a:t>
            </a:r>
          </a:p>
          <a:p>
            <a:pPr algn="r"/>
            <a:r>
              <a:rPr lang="lt-LT">
                <a:cs typeface="Arial" charset="0"/>
              </a:rPr>
              <a:t>Kalba netaisyta</a:t>
            </a:r>
          </a:p>
        </p:txBody>
      </p:sp>
      <p:sp>
        <p:nvSpPr>
          <p:cNvPr id="2" name="Stačiakampis 1"/>
          <p:cNvSpPr/>
          <p:nvPr/>
        </p:nvSpPr>
        <p:spPr>
          <a:xfrm>
            <a:off x="107950" y="465138"/>
            <a:ext cx="8712200" cy="646112"/>
          </a:xfrm>
          <a:prstGeom prst="rect">
            <a:avLst/>
          </a:prstGeom>
        </p:spPr>
        <p:txBody>
          <a:bodyPr>
            <a:spAutoFit/>
          </a:bodyPr>
          <a:lstStyle/>
          <a:p>
            <a:pPr algn="ctr">
              <a:defRPr/>
            </a:pPr>
            <a:r>
              <a:rPr lang="lt-LT" sz="3600" dirty="0">
                <a:solidFill>
                  <a:schemeClr val="accent4">
                    <a:lumMod val="60000"/>
                    <a:lumOff val="40000"/>
                  </a:schemeClr>
                </a:solidFill>
              </a:rPr>
              <a:t>PROJEKTO MOKYKLŲ </a:t>
            </a:r>
            <a:r>
              <a:rPr lang="lt-LT" sz="3600" dirty="0">
                <a:solidFill>
                  <a:schemeClr val="accent4">
                    <a:lumMod val="60000"/>
                    <a:lumOff val="40000"/>
                  </a:schemeClr>
                </a:solidFill>
              </a:rPr>
              <a:t>PATIRTIS</a:t>
            </a:r>
            <a:endParaRPr lang="lt-LT" sz="3600" dirty="0">
              <a:solidFill>
                <a:schemeClr val="accent4">
                  <a:lumMod val="60000"/>
                  <a:lumOff val="40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5"/>
          <p:cNvSpPr>
            <a:spLocks noGrp="1"/>
          </p:cNvSpPr>
          <p:nvPr>
            <p:ph type="title" idx="4294967295"/>
          </p:nvPr>
        </p:nvSpPr>
        <p:spPr/>
        <p:txBody>
          <a:bodyPr/>
          <a:lstStyle/>
          <a:p>
            <a:pPr eaLnBrk="1" hangingPunct="1"/>
            <a:endParaRPr lang="lt-LT" smtClean="0"/>
          </a:p>
        </p:txBody>
      </p:sp>
      <p:sp>
        <p:nvSpPr>
          <p:cNvPr id="25602" name="Turinio vietos rezervavimo ženklas 2"/>
          <p:cNvSpPr>
            <a:spLocks noGrp="1"/>
          </p:cNvSpPr>
          <p:nvPr>
            <p:ph idx="1"/>
          </p:nvPr>
        </p:nvSpPr>
        <p:spPr/>
        <p:txBody>
          <a:bodyPr/>
          <a:lstStyle/>
          <a:p>
            <a:pPr eaLnBrk="1" fontAlgn="ctr" hangingPunct="1">
              <a:lnSpc>
                <a:spcPct val="90000"/>
              </a:lnSpc>
              <a:buFont typeface="Symbol" pitchFamily="18" charset="2"/>
              <a:buChar char="·"/>
            </a:pPr>
            <a:r>
              <a:rPr lang="lt-LT" sz="2400" smtClean="0">
                <a:cs typeface="Times New Roman" pitchFamily="18" charset="0"/>
              </a:rPr>
              <a:t>Pagrindiniai ugdymo organizavimo pagal numatomą studijų sritį privalumai:</a:t>
            </a:r>
          </a:p>
          <a:p>
            <a:pPr eaLnBrk="1" fontAlgn="ctr" hangingPunct="1">
              <a:lnSpc>
                <a:spcPct val="90000"/>
              </a:lnSpc>
              <a:buFont typeface="Symbol" pitchFamily="18" charset="2"/>
              <a:buNone/>
            </a:pPr>
            <a:r>
              <a:rPr lang="lt-LT" sz="2400" smtClean="0">
                <a:cs typeface="Times New Roman" pitchFamily="18" charset="0"/>
              </a:rPr>
              <a:t>	</a:t>
            </a:r>
            <a:r>
              <a:rPr lang="lt-LT" sz="2400" smtClean="0">
                <a:latin typeface="Arial" charset="0"/>
                <a:cs typeface="Arial" charset="0"/>
              </a:rPr>
              <a:t>– </a:t>
            </a:r>
            <a:r>
              <a:rPr lang="lt-LT" sz="2400" smtClean="0">
                <a:cs typeface="Arial" charset="0"/>
              </a:rPr>
              <a:t>m</a:t>
            </a:r>
            <a:r>
              <a:rPr lang="lt-LT" sz="2400" smtClean="0">
                <a:cs typeface="Times New Roman" pitchFamily="18" charset="0"/>
              </a:rPr>
              <a:t>inimizuotas „langų“ skaičius (absoliuti dauguma mokinių turi ne daugiau kaip vieną „langą“ arba jų išvis neturi);</a:t>
            </a:r>
          </a:p>
          <a:p>
            <a:pPr eaLnBrk="1" fontAlgn="ctr" hangingPunct="1">
              <a:lnSpc>
                <a:spcPct val="90000"/>
              </a:lnSpc>
              <a:buFont typeface="Symbol" pitchFamily="18" charset="2"/>
              <a:buNone/>
            </a:pPr>
            <a:r>
              <a:rPr lang="lt-LT" sz="2400" smtClean="0">
                <a:cs typeface="Times New Roman" pitchFamily="18" charset="0"/>
              </a:rPr>
              <a:t>	 </a:t>
            </a:r>
            <a:r>
              <a:rPr lang="lt-LT" sz="2400" smtClean="0">
                <a:latin typeface="Arial" charset="0"/>
                <a:cs typeface="Arial" charset="0"/>
              </a:rPr>
              <a:t>–</a:t>
            </a:r>
            <a:r>
              <a:rPr lang="lt-LT" sz="2400" smtClean="0">
                <a:cs typeface="Times New Roman" pitchFamily="18" charset="0"/>
              </a:rPr>
              <a:t> komplektuojamos 20-ties mokinių mobiliosios grupės (klasės);</a:t>
            </a:r>
          </a:p>
          <a:p>
            <a:pPr eaLnBrk="1" fontAlgn="ctr" hangingPunct="1">
              <a:lnSpc>
                <a:spcPct val="90000"/>
              </a:lnSpc>
              <a:buFont typeface="Symbol" pitchFamily="18" charset="2"/>
              <a:buNone/>
            </a:pPr>
            <a:r>
              <a:rPr lang="lt-LT" sz="2400" smtClean="0">
                <a:cs typeface="Times New Roman" pitchFamily="18" charset="0"/>
              </a:rPr>
              <a:t>	 </a:t>
            </a:r>
            <a:r>
              <a:rPr lang="lt-LT" sz="2400" smtClean="0">
                <a:latin typeface="Arial" charset="0"/>
                <a:cs typeface="Arial" charset="0"/>
              </a:rPr>
              <a:t>–</a:t>
            </a:r>
            <a:r>
              <a:rPr lang="lt-LT" sz="2400" smtClean="0">
                <a:cs typeface="Times New Roman" pitchFamily="18" charset="0"/>
              </a:rPr>
              <a:t> patogu organizuoti panašių interesų (pagal numatomą studijų kryptį) mokinių profesinį informavimą rengiant išvykas, susitikimus ir pan. visai mobiliai grupei (klasei);</a:t>
            </a:r>
          </a:p>
          <a:p>
            <a:pPr eaLnBrk="1" fontAlgn="ctr" hangingPunct="1">
              <a:lnSpc>
                <a:spcPct val="90000"/>
              </a:lnSpc>
              <a:buFont typeface="Symbol" pitchFamily="18" charset="2"/>
              <a:buNone/>
            </a:pPr>
            <a:r>
              <a:rPr lang="lt-LT" sz="2400" smtClean="0">
                <a:cs typeface="Times New Roman" pitchFamily="18" charset="0"/>
              </a:rPr>
              <a:t>	 </a:t>
            </a:r>
            <a:r>
              <a:rPr lang="lt-LT" sz="2400" smtClean="0">
                <a:latin typeface="Arial" charset="0"/>
                <a:cs typeface="Arial" charset="0"/>
              </a:rPr>
              <a:t>–</a:t>
            </a:r>
            <a:r>
              <a:rPr lang="lt-LT" sz="2400" smtClean="0">
                <a:cs typeface="Times New Roman" pitchFamily="18" charset="0"/>
              </a:rPr>
              <a:t> mokiniai mokosi optimaliu (vidutiniškai 29,2 pamokos per savaitę) krūviu sutelkdami dėmesį į svarbiausius būsimoms studijoms dalykus.</a:t>
            </a:r>
          </a:p>
        </p:txBody>
      </p:sp>
      <p:sp>
        <p:nvSpPr>
          <p:cNvPr id="25603"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Antraštė 1"/>
          <p:cNvSpPr>
            <a:spLocks noGrp="1"/>
          </p:cNvSpPr>
          <p:nvPr>
            <p:ph type="title"/>
          </p:nvPr>
        </p:nvSpPr>
        <p:spPr/>
        <p:txBody>
          <a:bodyPr/>
          <a:lstStyle/>
          <a:p>
            <a:pPr eaLnBrk="1" hangingPunct="1"/>
            <a:r>
              <a:rPr lang="lt-LT" sz="3200" smtClean="0"/>
              <a:t>Kaip mokytojai vertina dalyvavimą projekte? Matematika</a:t>
            </a:r>
          </a:p>
        </p:txBody>
      </p:sp>
      <p:sp>
        <p:nvSpPr>
          <p:cNvPr id="117762" name="Turinio vietos rezervavimo ženklas 2"/>
          <p:cNvSpPr>
            <a:spLocks noGrp="1"/>
          </p:cNvSpPr>
          <p:nvPr>
            <p:ph type="body" idx="1"/>
          </p:nvPr>
        </p:nvSpPr>
        <p:spPr/>
        <p:txBody>
          <a:bodyPr/>
          <a:lstStyle/>
          <a:p>
            <a:pPr eaLnBrk="1" hangingPunct="1">
              <a:buFont typeface="Symbol" pitchFamily="18" charset="2"/>
              <a:buChar char="·"/>
            </a:pPr>
            <a:r>
              <a:rPr lang="lt-LT" sz="2400" i="1" smtClean="0"/>
              <a:t>„Ugdymo turinys akademiniuose ir taikomuosiuose moduliuose pritaikomas mokytis ir ugdytis atsižvelgiant į atskiro mokinio poreikius, mokymosi pasiekimus, todėl mokiniai labiau gali patirti ugdymosi sėkmę. Modulinis mokymas suteikia daugiau galimybių mokymo individualizavimui, diferencijavimui, praktinių gyvenimiškų situacijų užduočių sprendimui, aktyviųjų mokymo metodų ir IKT taikymui. Kiekvieno modulio pabaigoje mokinių žinios, gebėjimai ir įgūdžiai įvertinami, mokiniui paaiškinama, ką jis dar turi padaryti, kad pasiektų geresnį rezultatą</a:t>
            </a:r>
            <a:endParaRPr lang="lt-LT" sz="2400" smtClean="0"/>
          </a:p>
        </p:txBody>
      </p:sp>
      <p:sp>
        <p:nvSpPr>
          <p:cNvPr id="117763"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Antraštė 1"/>
          <p:cNvSpPr>
            <a:spLocks noGrp="1"/>
          </p:cNvSpPr>
          <p:nvPr>
            <p:ph type="title"/>
          </p:nvPr>
        </p:nvSpPr>
        <p:spPr/>
        <p:txBody>
          <a:bodyPr/>
          <a:lstStyle/>
          <a:p>
            <a:pPr eaLnBrk="1" hangingPunct="1"/>
            <a:r>
              <a:rPr lang="lt-LT" smtClean="0"/>
              <a:t>Verslumo ugdymas </a:t>
            </a:r>
          </a:p>
        </p:txBody>
      </p:sp>
      <p:sp>
        <p:nvSpPr>
          <p:cNvPr id="118786"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2400" smtClean="0"/>
              <a:t>Gimnazijoje verslumui ugdyti dar iki projekto buvo susiformavusios tvirtos tradicijos: vykdoma neformaliojo švietimo programa „Verslumo raktas“, organizuojamos Verslumo savaitės, mokiniai vyksta į įvairias darbo įmones, į gimnaziją kviečiami verslininkai, bendruomenė dalyvauja verslumą skatinančiuose projektuose</a:t>
            </a:r>
          </a:p>
          <a:p>
            <a:pPr eaLnBrk="1" hangingPunct="1">
              <a:lnSpc>
                <a:spcPct val="85000"/>
              </a:lnSpc>
              <a:buFont typeface="Symbol" pitchFamily="18" charset="2"/>
              <a:buChar char="·"/>
            </a:pPr>
            <a:r>
              <a:rPr lang="lt-LT" sz="2400" smtClean="0"/>
              <a:t>Tačiau vis nepavykdavo įkurti mokinių mokomosios bendrovės</a:t>
            </a:r>
          </a:p>
          <a:p>
            <a:pPr eaLnBrk="1" hangingPunct="1">
              <a:lnSpc>
                <a:spcPct val="85000"/>
              </a:lnSpc>
              <a:buFont typeface="Symbol" pitchFamily="18" charset="2"/>
              <a:buChar char="·"/>
            </a:pPr>
            <a:r>
              <a:rPr lang="lt-LT" sz="2400" smtClean="0"/>
              <a:t>Projektas paskatino užsibrėžti tokį tikslą ir siekti jo įgyvendinimo. Vadovaujami mokytojos mokiniai išbandė naują veiklą – buvo įkurta mokinių mokomoji bendrovė </a:t>
            </a:r>
          </a:p>
          <a:p>
            <a:pPr eaLnBrk="1" hangingPunct="1">
              <a:lnSpc>
                <a:spcPct val="85000"/>
              </a:lnSpc>
              <a:buFont typeface="Symbol" pitchFamily="18" charset="2"/>
              <a:buChar char="·"/>
            </a:pPr>
            <a:r>
              <a:rPr lang="lt-LT" sz="2400" smtClean="0"/>
              <a:t>Bendrovė buvo įsteigta ir veikė pagal „Lietuvos Junior Achievement“</a:t>
            </a:r>
            <a:r>
              <a:rPr lang="lt-LT" sz="2400" b="1" smtClean="0"/>
              <a:t> </a:t>
            </a:r>
            <a:r>
              <a:rPr lang="lt-LT" sz="2400" smtClean="0"/>
              <a:t>keliamus reikalavimus</a:t>
            </a:r>
          </a:p>
        </p:txBody>
      </p:sp>
      <p:sp>
        <p:nvSpPr>
          <p:cNvPr id="118787"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5"/>
          <p:cNvSpPr>
            <a:spLocks noGrp="1"/>
          </p:cNvSpPr>
          <p:nvPr>
            <p:ph type="title" idx="4294967295"/>
          </p:nvPr>
        </p:nvSpPr>
        <p:spPr/>
        <p:txBody>
          <a:bodyPr/>
          <a:lstStyle/>
          <a:p>
            <a:endParaRPr lang="lt-LT" smtClean="0"/>
          </a:p>
        </p:txBody>
      </p:sp>
      <p:sp>
        <p:nvSpPr>
          <p:cNvPr id="119810" name="Turinio vietos rezervavimo ženklas 2"/>
          <p:cNvSpPr>
            <a:spLocks noGrp="1"/>
          </p:cNvSpPr>
          <p:nvPr>
            <p:ph type="body" idx="1"/>
          </p:nvPr>
        </p:nvSpPr>
        <p:spPr/>
        <p:txBody>
          <a:bodyPr/>
          <a:lstStyle/>
          <a:p>
            <a:pPr eaLnBrk="1" hangingPunct="1">
              <a:buFont typeface="Symbol" pitchFamily="18" charset="2"/>
              <a:buChar char="·"/>
            </a:pPr>
            <a:r>
              <a:rPr lang="lt-LT" smtClean="0"/>
              <a:t>Verslumui skatinti yra daugybė įvairiausių formų ir metodų.  Mokomosios bendrovės veikla sudomino mokinius ir 2011–2012 m. m. mokiniai tokią veiklą rinkosi iš pasirenkamųjų dalykų</a:t>
            </a:r>
          </a:p>
          <a:p>
            <a:pPr eaLnBrk="1" hangingPunct="1">
              <a:buFont typeface="Symbol" pitchFamily="18" charset="2"/>
              <a:buChar char="·"/>
            </a:pPr>
            <a:r>
              <a:rPr lang="lt-LT" smtClean="0"/>
              <a:t>Tam jau buvo sukurta ir atitinkama bazė: įrengtos kūrybinės taikomųjų amatų dirbtuvės </a:t>
            </a:r>
          </a:p>
        </p:txBody>
      </p:sp>
      <p:sp>
        <p:nvSpPr>
          <p:cNvPr id="119811"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Antraštė 1"/>
          <p:cNvSpPr>
            <a:spLocks noGrp="1"/>
          </p:cNvSpPr>
          <p:nvPr>
            <p:ph type="title"/>
          </p:nvPr>
        </p:nvSpPr>
        <p:spPr/>
        <p:txBody>
          <a:bodyPr/>
          <a:lstStyle/>
          <a:p>
            <a:pPr eaLnBrk="1" hangingPunct="1"/>
            <a:r>
              <a:rPr lang="lt-LT" smtClean="0"/>
              <a:t>Profesinio informavimo veikla </a:t>
            </a:r>
          </a:p>
        </p:txBody>
      </p:sp>
      <p:sp>
        <p:nvSpPr>
          <p:cNvPr id="12083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600" smtClean="0">
                <a:cs typeface="Times New Roman" pitchFamily="18" charset="0"/>
              </a:rPr>
              <a:t>Profesinio informavimo veikloje aktyviai dalyvauja visa gimnazijos bendruomenė: mokytojai, mokiniai ir jų tėvai</a:t>
            </a:r>
          </a:p>
          <a:p>
            <a:pPr eaLnBrk="1" hangingPunct="1">
              <a:lnSpc>
                <a:spcPct val="90000"/>
              </a:lnSpc>
              <a:buFont typeface="Symbol" pitchFamily="18" charset="2"/>
              <a:buChar char="·"/>
            </a:pPr>
            <a:r>
              <a:rPr lang="lt-LT" sz="1600" smtClean="0">
                <a:cs typeface="Times New Roman" pitchFamily="18" charset="0"/>
              </a:rPr>
              <a:t>Gimnazijoje veikia profesinio informavimo centras, kuriame kaupiama ir sisteminama profesinio informavimo ir konsultavimo medžiaga apie studijas Lietuvoje bei užsienyje, apie darbo ir profesijų pasaulį</a:t>
            </a:r>
          </a:p>
          <a:p>
            <a:pPr eaLnBrk="1" hangingPunct="1">
              <a:lnSpc>
                <a:spcPct val="90000"/>
              </a:lnSpc>
              <a:buFont typeface="Symbol" pitchFamily="18" charset="2"/>
              <a:buChar char="·"/>
            </a:pPr>
            <a:r>
              <a:rPr lang="lt-LT" sz="1600" smtClean="0">
                <a:cs typeface="Times New Roman" pitchFamily="18" charset="0"/>
              </a:rPr>
              <a:t>Mokiniams ir jų tėvams suteikiama galimybė naudotis įvairiais informacijos šaltiniais: leidiniais, knygomis, internetiniais resursais</a:t>
            </a:r>
          </a:p>
          <a:p>
            <a:pPr eaLnBrk="1" hangingPunct="1">
              <a:lnSpc>
                <a:spcPct val="90000"/>
              </a:lnSpc>
              <a:buFont typeface="Symbol" pitchFamily="18" charset="2"/>
              <a:buChar char="·"/>
            </a:pPr>
            <a:r>
              <a:rPr lang="lt-LT" sz="1600" smtClean="0">
                <a:cs typeface="Times New Roman" pitchFamily="18" charset="0"/>
              </a:rPr>
              <a:t>Gimnazijoje atliekami įvairūs tyrimai, padedantys nustatyti mokinių poreikius, pasirinkti ateities profesiją, sėkmingai planuoti tolesnio mokymosi kelią</a:t>
            </a:r>
          </a:p>
          <a:p>
            <a:pPr eaLnBrk="1" hangingPunct="1">
              <a:lnSpc>
                <a:spcPct val="90000"/>
              </a:lnSpc>
              <a:buFont typeface="Symbol" pitchFamily="18" charset="2"/>
              <a:buChar char="·"/>
            </a:pPr>
            <a:r>
              <a:rPr lang="lt-LT" sz="1600" smtClean="0">
                <a:cs typeface="Times New Roman" pitchFamily="18" charset="0"/>
              </a:rPr>
              <a:t>Organizuojami susitikimai, pokalbiai su Lietuvos ir užsienio šalių aukštųjų  mokyklų atstovais. Įvairūs konkursai, klasės valandėlės, žaidimai, diskusijos profesijos pasirinkimo procesą daro įdomesnį ir produktyvesnį</a:t>
            </a:r>
          </a:p>
          <a:p>
            <a:pPr eaLnBrk="1" hangingPunct="1">
              <a:lnSpc>
                <a:spcPct val="90000"/>
              </a:lnSpc>
              <a:buFont typeface="Symbol" pitchFamily="18" charset="2"/>
              <a:buChar char="·"/>
            </a:pPr>
            <a:r>
              <a:rPr lang="lt-LT" sz="1600" smtClean="0">
                <a:cs typeface="Times New Roman" pitchFamily="18" charset="0"/>
              </a:rPr>
              <a:t>Ekskursija – svarbi profesinio informavimo ir karjeros ugdymo veiklos forma. Gimnazijos mokiniai kiekvienais metais vyksta į ekskursijas į  įvairias mokymo įstaigas bei darbo įmones</a:t>
            </a:r>
          </a:p>
          <a:p>
            <a:pPr eaLnBrk="1" hangingPunct="1">
              <a:lnSpc>
                <a:spcPct val="90000"/>
              </a:lnSpc>
              <a:buFont typeface="Symbol" pitchFamily="18" charset="2"/>
              <a:buChar char="·"/>
            </a:pPr>
            <a:r>
              <a:rPr lang="lt-LT" sz="1600" smtClean="0">
                <a:cs typeface="Times New Roman" pitchFamily="18" charset="0"/>
              </a:rPr>
              <a:t>Gimnazijos profesinio informavimo veikla glaudžiai siejasi su socialinių partnerių – Šiaulių universiteto, Kauno Vytauto Didžiojo universiteto, Šiaurės Lietuvos kolegijos, Šiaulių Jaunimo darbo centro, Šiaulių  profesinio rengimo centro bei kt. – veikla</a:t>
            </a:r>
          </a:p>
        </p:txBody>
      </p:sp>
      <p:sp>
        <p:nvSpPr>
          <p:cNvPr id="120835"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5"/>
          <p:cNvSpPr>
            <a:spLocks noGrp="1"/>
          </p:cNvSpPr>
          <p:nvPr>
            <p:ph type="title" idx="4294967295"/>
          </p:nvPr>
        </p:nvSpPr>
        <p:spPr/>
        <p:txBody>
          <a:bodyPr/>
          <a:lstStyle/>
          <a:p>
            <a:endParaRPr lang="lt-LT" smtClean="0"/>
          </a:p>
        </p:txBody>
      </p:sp>
      <p:sp>
        <p:nvSpPr>
          <p:cNvPr id="121858" name="Turinio vietos rezervavimo ženklas 2"/>
          <p:cNvSpPr>
            <a:spLocks noGrp="1"/>
          </p:cNvSpPr>
          <p:nvPr>
            <p:ph type="body" idx="1"/>
          </p:nvPr>
        </p:nvSpPr>
        <p:spPr/>
        <p:txBody>
          <a:bodyPr/>
          <a:lstStyle/>
          <a:p>
            <a:pPr eaLnBrk="1" hangingPunct="1">
              <a:buFont typeface="Symbol" pitchFamily="18" charset="2"/>
              <a:buChar char="·"/>
            </a:pPr>
            <a:r>
              <a:rPr lang="lt-LT" smtClean="0"/>
              <a:t>Dalyvavimas projekte paskatino aktyviau veikti šioje srityje, turėjome galimybę dalintis darbo patirtimi su kolegomis iš kitų mokyklų, pristatyti savo patirtį</a:t>
            </a:r>
          </a:p>
        </p:txBody>
      </p:sp>
      <p:sp>
        <p:nvSpPr>
          <p:cNvPr id="121859"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Antraštė 1"/>
          <p:cNvSpPr>
            <a:spLocks noGrp="1"/>
          </p:cNvSpPr>
          <p:nvPr>
            <p:ph type="title"/>
          </p:nvPr>
        </p:nvSpPr>
        <p:spPr/>
        <p:txBody>
          <a:bodyPr/>
          <a:lstStyle/>
          <a:p>
            <a:pPr eaLnBrk="1" hangingPunct="1"/>
            <a:r>
              <a:rPr lang="lt-LT" smtClean="0"/>
              <a:t>Mokytojų įžvalgos: kuo mus praturtino dalyvavimas projekte (1)</a:t>
            </a:r>
          </a:p>
        </p:txBody>
      </p:sp>
      <p:sp>
        <p:nvSpPr>
          <p:cNvPr id="12288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600" smtClean="0">
                <a:cs typeface="Times New Roman" pitchFamily="18" charset="0"/>
              </a:rPr>
              <a:t>Projekte dalyvaujantys mokytojai įgijo naujų kompetencijų, tobulino kvalifikaciją, mokėsi interpretacinės pedagogikos. Gimnazijoje surengta respublikinė metodinė-praktinė konferencija „Mokinių pasirinkimo galimybės ugdymo kaitos kontekste“</a:t>
            </a:r>
            <a:r>
              <a:rPr lang="lt-LT" sz="1600" b="1" i="1" smtClean="0">
                <a:cs typeface="Times New Roman" pitchFamily="18" charset="0"/>
              </a:rPr>
              <a:t> </a:t>
            </a:r>
            <a:r>
              <a:rPr lang="lt-LT" sz="1600" smtClean="0">
                <a:cs typeface="Times New Roman" pitchFamily="18" charset="0"/>
              </a:rPr>
              <a:t>turėjo įtakos formuojant teigiamą mokytojų nuostatą pokyčiams</a:t>
            </a:r>
          </a:p>
          <a:p>
            <a:pPr eaLnBrk="1" hangingPunct="1">
              <a:lnSpc>
                <a:spcPct val="90000"/>
              </a:lnSpc>
              <a:buFont typeface="Symbol" pitchFamily="18" charset="2"/>
              <a:buChar char="·"/>
            </a:pPr>
            <a:r>
              <a:rPr lang="lt-LT" sz="1600" smtClean="0">
                <a:cs typeface="Times New Roman" pitchFamily="18" charset="0"/>
              </a:rPr>
              <a:t>Įgyvendintas dar iki dalyvavimo projekte numatytas ir pradėjęs veikti individualizuoto ir diferencijuoto ugdymo modelis – lietuvių kalbos, matematikos mokoma(si) mobiliose grupėse, sudarytose atsižvelgiant į mokinių pasiekimus, galimybes ir poreikius</a:t>
            </a:r>
          </a:p>
          <a:p>
            <a:pPr eaLnBrk="1" hangingPunct="1">
              <a:lnSpc>
                <a:spcPct val="90000"/>
              </a:lnSpc>
              <a:buFont typeface="Symbol" pitchFamily="18" charset="2"/>
              <a:buChar char="·"/>
            </a:pPr>
            <a:r>
              <a:rPr lang="lt-LT" sz="1600" smtClean="0">
                <a:cs typeface="Times New Roman" pitchFamily="18" charset="0"/>
              </a:rPr>
              <a:t>Ugdymo turinio aktualizavimo siekiama plėtojant praktinius arba akademinius ugdytinių gebėjimus</a:t>
            </a:r>
          </a:p>
          <a:p>
            <a:pPr eaLnBrk="1" hangingPunct="1">
              <a:lnSpc>
                <a:spcPct val="90000"/>
              </a:lnSpc>
              <a:buFont typeface="Symbol" pitchFamily="18" charset="2"/>
              <a:buChar char="·"/>
            </a:pPr>
            <a:r>
              <a:rPr lang="lt-LT" sz="1600" smtClean="0">
                <a:cs typeface="Times New Roman" pitchFamily="18" charset="0"/>
              </a:rPr>
              <a:t>Mokinių gebėjimų lygį ir interesus atitinkančios užduotys, optimalus krūvis, užduočių atlikimas bendradarbiaujant su draugais, šeimos nariais, sistemingas temų pateikimas motyvuoja mokinius sėkmei</a:t>
            </a:r>
          </a:p>
          <a:p>
            <a:pPr eaLnBrk="1" hangingPunct="1">
              <a:lnSpc>
                <a:spcPct val="90000"/>
              </a:lnSpc>
              <a:buFont typeface="Symbol" pitchFamily="18" charset="2"/>
              <a:buChar char="·"/>
            </a:pPr>
            <a:r>
              <a:rPr lang="lt-LT" sz="1600" smtClean="0">
                <a:cs typeface="Times New Roman" pitchFamily="18" charset="0"/>
              </a:rPr>
              <a:t>Plačiau taikomi aktyvūs darbo metodai – tiriamieji ir kūrybiniai darbai, projektai, diskusijos, darbas grupėse, praktiniai, laboratoriniai darbai</a:t>
            </a:r>
          </a:p>
          <a:p>
            <a:pPr eaLnBrk="1" hangingPunct="1">
              <a:lnSpc>
                <a:spcPct val="90000"/>
              </a:lnSpc>
              <a:buFont typeface="Symbol" pitchFamily="18" charset="2"/>
              <a:buChar char="·"/>
            </a:pPr>
            <a:r>
              <a:rPr lang="lt-LT" sz="1600" smtClean="0">
                <a:cs typeface="Times New Roman" pitchFamily="18" charset="0"/>
              </a:rPr>
              <a:t>Pažangos ir sėkmės akcentavimas – pozityvaus vertinimo, skatinančio mokymosi motyvaciją, garantas</a:t>
            </a:r>
          </a:p>
          <a:p>
            <a:pPr eaLnBrk="1" hangingPunct="1">
              <a:lnSpc>
                <a:spcPct val="90000"/>
              </a:lnSpc>
              <a:buFont typeface="Symbol" pitchFamily="18" charset="2"/>
              <a:buChar char="·"/>
            </a:pPr>
            <a:r>
              <a:rPr lang="lt-LT" sz="1600" smtClean="0">
                <a:cs typeface="Times New Roman" pitchFamily="18" charset="0"/>
              </a:rPr>
              <a:t>Žinios siejamos su mokinio patirtimi, stengiamasi padėti jam išmokti reflektuoti save kaip asmenybę ir tą refleksiją išreikšti</a:t>
            </a:r>
          </a:p>
        </p:txBody>
      </p:sp>
      <p:sp>
        <p:nvSpPr>
          <p:cNvPr id="122883"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Antraštė 1"/>
          <p:cNvSpPr>
            <a:spLocks noGrp="1"/>
          </p:cNvSpPr>
          <p:nvPr>
            <p:ph type="title"/>
          </p:nvPr>
        </p:nvSpPr>
        <p:spPr/>
        <p:txBody>
          <a:bodyPr/>
          <a:lstStyle/>
          <a:p>
            <a:pPr eaLnBrk="1" hangingPunct="1"/>
            <a:r>
              <a:rPr lang="lt-LT" sz="3200" smtClean="0">
                <a:cs typeface="Times New Roman" pitchFamily="18" charset="0"/>
              </a:rPr>
              <a:t>Mokytojų įžvalgos: kuo mus praturtino dalyvavimas projekte (2)</a:t>
            </a:r>
          </a:p>
        </p:txBody>
      </p:sp>
      <p:sp>
        <p:nvSpPr>
          <p:cNvPr id="123906" name="Turinio vietos rezervavimo ženklas 2"/>
          <p:cNvSpPr>
            <a:spLocks noGrp="1"/>
          </p:cNvSpPr>
          <p:nvPr>
            <p:ph type="body" idx="1"/>
          </p:nvPr>
        </p:nvSpPr>
        <p:spPr>
          <a:xfrm>
            <a:off x="468313" y="1557338"/>
            <a:ext cx="8496300" cy="4525962"/>
          </a:xfrm>
        </p:spPr>
        <p:txBody>
          <a:bodyPr/>
          <a:lstStyle/>
          <a:p>
            <a:pPr eaLnBrk="1" hangingPunct="1">
              <a:buFont typeface="Symbol" pitchFamily="18" charset="2"/>
              <a:buChar char="·"/>
            </a:pPr>
            <a:r>
              <a:rPr lang="lt-LT" sz="1800" smtClean="0">
                <a:cs typeface="Times New Roman" pitchFamily="18" charset="0"/>
              </a:rPr>
              <a:t>Sukurta konsultavimo sistema – efektyvi pagalba mokiniui</a:t>
            </a:r>
          </a:p>
          <a:p>
            <a:pPr eaLnBrk="1" hangingPunct="1">
              <a:buFont typeface="Symbol" pitchFamily="18" charset="2"/>
              <a:buChar char="·"/>
            </a:pPr>
            <a:r>
              <a:rPr lang="lt-LT" sz="1800" smtClean="0">
                <a:cs typeface="Times New Roman" pitchFamily="18" charset="0"/>
              </a:rPr>
              <a:t>Tobulinamos mokumui(si) skirtos erdvės: įkurtos gamtos mokslų (biologijos, chemijos, fizikos) laboratorijos, kūrybinės dirbtuvės, audiovizualinė auditorija, individualizuoto darbo kabinetas</a:t>
            </a:r>
          </a:p>
          <a:p>
            <a:pPr eaLnBrk="1" hangingPunct="1">
              <a:buFont typeface="Symbol" pitchFamily="18" charset="2"/>
              <a:buChar char="·"/>
            </a:pPr>
            <a:r>
              <a:rPr lang="lt-LT" sz="1800" smtClean="0">
                <a:cs typeface="Times New Roman" pitchFamily="18" charset="0"/>
              </a:rPr>
              <a:t>Aktyviau naudojami skaitmeniniai ištekliai, prasmingesnė jų integracija pamokose</a:t>
            </a:r>
          </a:p>
          <a:p>
            <a:pPr eaLnBrk="1" hangingPunct="1">
              <a:buFont typeface="Symbol" pitchFamily="18" charset="2"/>
              <a:buChar char="·"/>
            </a:pPr>
            <a:r>
              <a:rPr lang="lt-LT" sz="1800" smtClean="0">
                <a:cs typeface="Times New Roman" pitchFamily="18" charset="0"/>
              </a:rPr>
              <a:t>Ugdymo turinį papildė naujas pasirenkamasis dalykas „Mokomoji bendrovė“</a:t>
            </a:r>
          </a:p>
          <a:p>
            <a:pPr eaLnBrk="1" hangingPunct="1">
              <a:buFont typeface="Symbol" pitchFamily="18" charset="2"/>
              <a:buChar char="·"/>
            </a:pPr>
            <a:r>
              <a:rPr lang="lt-LT" sz="1800" smtClean="0">
                <a:cs typeface="Times New Roman" pitchFamily="18" charset="0"/>
              </a:rPr>
              <a:t>Mokinių pasiekimai olimpiadose ir konkursuose 2010/2011 m. m. buvo labai aukšti: iškovotos 26 prizinės vietos miesto olimpiadose bei 6 prizinės vietos respublikinėse olimpiadose</a:t>
            </a:r>
          </a:p>
          <a:p>
            <a:pPr eaLnBrk="1" hangingPunct="1">
              <a:buFont typeface="Symbol" pitchFamily="18" charset="2"/>
              <a:buChar char="·"/>
            </a:pPr>
            <a:r>
              <a:rPr lang="lt-LT" sz="1800" smtClean="0">
                <a:cs typeface="Times New Roman" pitchFamily="18" charset="0"/>
              </a:rPr>
              <a:t>Modulinio mokymo idėją mokytojai palaiko ir pripažįsta kaip pažangią. Projekto metu nebuvo galimybės  (trumpas laikas) parengti modulines programas, atitinkančias visų mokytojų skirtingus reikalavimus, trūko mokymo priemonių, vadovėlių</a:t>
            </a:r>
          </a:p>
          <a:p>
            <a:pPr eaLnBrk="1" hangingPunct="1">
              <a:buFont typeface="Symbol" pitchFamily="18" charset="2"/>
              <a:buChar char="·"/>
            </a:pPr>
            <a:r>
              <a:rPr lang="lt-LT" sz="1800" smtClean="0">
                <a:cs typeface="Times New Roman" pitchFamily="18" charset="0"/>
              </a:rPr>
              <a:t>Manome, kad atsiras mokytojų, kurie patys pagal dalyko ugdymo turinį parengs modulines programas, arba patobulins esamas, pritaikys jas pagal savo mokinių poreikius ir sėkmingai dirbs individualizuodami bei diferencijuodami darbą pamokoje</a:t>
            </a:r>
          </a:p>
        </p:txBody>
      </p:sp>
      <p:sp>
        <p:nvSpPr>
          <p:cNvPr id="123907"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124930" name="Text Box 4"/>
          <p:cNvSpPr txBox="1">
            <a:spLocks noChangeArrowheads="1"/>
          </p:cNvSpPr>
          <p:nvPr/>
        </p:nvSpPr>
        <p:spPr bwMode="auto">
          <a:xfrm>
            <a:off x="755650" y="4365625"/>
            <a:ext cx="8064500" cy="1200150"/>
          </a:xfrm>
          <a:prstGeom prst="rect">
            <a:avLst/>
          </a:prstGeom>
          <a:solidFill>
            <a:srgbClr val="A0AEA4"/>
          </a:solidFill>
          <a:ln w="9525">
            <a:noFill/>
            <a:miter lim="800000"/>
            <a:headEnd/>
            <a:tailEnd/>
          </a:ln>
        </p:spPr>
        <p:txBody>
          <a:bodyPr>
            <a:spAutoFit/>
          </a:bodyPr>
          <a:lstStyle/>
          <a:p>
            <a:pPr algn="ctr">
              <a:spcBef>
                <a:spcPct val="50000"/>
              </a:spcBef>
            </a:pPr>
            <a:r>
              <a:rPr lang="lt-LT" sz="3600"/>
              <a:t>ŠIAULIŲ SAULIAUS SONDECKIO MENŲ MOKYKLA</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5"/>
          <p:cNvSpPr>
            <a:spLocks noGrp="1"/>
          </p:cNvSpPr>
          <p:nvPr>
            <p:ph type="title" idx="4294967295"/>
          </p:nvPr>
        </p:nvSpPr>
        <p:spPr/>
        <p:txBody>
          <a:bodyPr/>
          <a:lstStyle/>
          <a:p>
            <a:endParaRPr lang="lt-LT" smtClean="0"/>
          </a:p>
        </p:txBody>
      </p:sp>
      <p:sp>
        <p:nvSpPr>
          <p:cNvPr id="125954" name="Turinio vietos rezervavimo ženklas 4"/>
          <p:cNvSpPr>
            <a:spLocks noGrp="1"/>
          </p:cNvSpPr>
          <p:nvPr>
            <p:ph type="body" idx="1"/>
          </p:nvPr>
        </p:nvSpPr>
        <p:spPr/>
        <p:txBody>
          <a:bodyPr/>
          <a:lstStyle/>
          <a:p>
            <a:pPr eaLnBrk="1" hangingPunct="1">
              <a:lnSpc>
                <a:spcPct val="80000"/>
              </a:lnSpc>
              <a:buFont typeface="Symbol" pitchFamily="18" charset="2"/>
              <a:buChar char="·"/>
            </a:pPr>
            <a:r>
              <a:rPr lang="lt-LT" sz="2800" smtClean="0"/>
              <a:t>Į šį projektą, kurio dalyviai – 11–12 klasių muzikos ir dailės specializacijų mokiniai, įsitraukėme atsargiai rinkdamiesi tik su menais susijusias veiklas ir dorinio ugdymo mokymą moduliais</a:t>
            </a:r>
          </a:p>
          <a:p>
            <a:pPr eaLnBrk="1" hangingPunct="1">
              <a:lnSpc>
                <a:spcPct val="80000"/>
              </a:lnSpc>
              <a:buFont typeface="Symbol" pitchFamily="18" charset="2"/>
              <a:buChar char="·"/>
            </a:pPr>
            <a:r>
              <a:rPr lang="lt-LT" sz="2800" smtClean="0"/>
              <a:t>Įdomu buvo susipažinti su siūloma nauja </a:t>
            </a:r>
            <a:r>
              <a:rPr lang="lt-LT" sz="2800" i="1" smtClean="0"/>
              <a:t>menų pažinimo</a:t>
            </a:r>
            <a:r>
              <a:rPr lang="lt-LT" sz="2800" smtClean="0"/>
              <a:t> programa, įtraukti į laisvai pasirenkamų dalykų pasiūlą </a:t>
            </a:r>
            <a:r>
              <a:rPr lang="lt-LT" sz="2800" i="1" smtClean="0"/>
              <a:t>fotografiją</a:t>
            </a:r>
            <a:r>
              <a:rPr lang="lt-LT" sz="2800" smtClean="0"/>
              <a:t>, </a:t>
            </a:r>
            <a:r>
              <a:rPr lang="lt-LT" sz="2800" i="1" smtClean="0"/>
              <a:t>filmų kūrimą</a:t>
            </a:r>
            <a:r>
              <a:rPr lang="lt-LT" sz="2800" smtClean="0"/>
              <a:t>, </a:t>
            </a:r>
            <a:r>
              <a:rPr lang="lt-LT" sz="2800" i="1" smtClean="0"/>
              <a:t>kompiuterines muzikos technologijas</a:t>
            </a:r>
            <a:r>
              <a:rPr lang="lt-LT" sz="2800" smtClean="0"/>
              <a:t>, patrauklios pasirodė eksperimentinio </a:t>
            </a:r>
            <a:r>
              <a:rPr lang="lt-LT" sz="2800" i="1" smtClean="0"/>
              <a:t>Vidurinio ugdymo aprašo</a:t>
            </a:r>
            <a:r>
              <a:rPr lang="lt-LT" sz="2800" smtClean="0"/>
              <a:t> siūlomos idėjos dėl kitokio dalykų paskirstymo specializuotos menų ugdymo krypties programas vykdančioms mokykloms</a:t>
            </a:r>
          </a:p>
        </p:txBody>
      </p:sp>
      <p:sp>
        <p:nvSpPr>
          <p:cNvPr id="125955"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5"/>
          <p:cNvSpPr>
            <a:spLocks noGrp="1"/>
          </p:cNvSpPr>
          <p:nvPr>
            <p:ph type="title" idx="4294967295"/>
          </p:nvPr>
        </p:nvSpPr>
        <p:spPr/>
        <p:txBody>
          <a:bodyPr/>
          <a:lstStyle/>
          <a:p>
            <a:endParaRPr lang="lt-LT" smtClean="0"/>
          </a:p>
        </p:txBody>
      </p:sp>
      <p:sp>
        <p:nvSpPr>
          <p:cNvPr id="126978"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1800" smtClean="0"/>
              <a:t>Eksperimentiniame </a:t>
            </a:r>
            <a:r>
              <a:rPr lang="lt-LT" sz="1800" i="1" smtClean="0"/>
              <a:t>Vidurinio ugdymo apraše</a:t>
            </a:r>
            <a:r>
              <a:rPr lang="lt-LT" sz="1800" smtClean="0"/>
              <a:t> specializuotos menų ugdymo krypties mokyklų ugdymo turinys suskirstytas į dvi programas: </a:t>
            </a:r>
            <a:r>
              <a:rPr lang="lt-LT" sz="1800" i="1" smtClean="0"/>
              <a:t>bendrojo ugdymo</a:t>
            </a:r>
            <a:r>
              <a:rPr lang="lt-LT" sz="1800" smtClean="0"/>
              <a:t> ir </a:t>
            </a:r>
            <a:r>
              <a:rPr lang="lt-LT" sz="1800" i="1" smtClean="0"/>
              <a:t>menų</a:t>
            </a:r>
            <a:r>
              <a:rPr lang="lt-LT" sz="1800" smtClean="0"/>
              <a:t>. </a:t>
            </a:r>
            <a:r>
              <a:rPr lang="lt-LT" sz="1800" i="1" smtClean="0"/>
              <a:t>Bendrojo ugdymo</a:t>
            </a:r>
            <a:r>
              <a:rPr lang="lt-LT" sz="1800" smtClean="0"/>
              <a:t> privalomo branduolio dalykų skaičius sumažintas iki 4: </a:t>
            </a:r>
            <a:r>
              <a:rPr lang="lt-LT" sz="1800" i="1" smtClean="0"/>
              <a:t>lietuvių</a:t>
            </a:r>
            <a:r>
              <a:rPr lang="lt-LT" sz="1800" smtClean="0"/>
              <a:t> </a:t>
            </a:r>
            <a:r>
              <a:rPr lang="lt-LT" sz="1800" i="1" smtClean="0"/>
              <a:t>kalba</a:t>
            </a:r>
            <a:r>
              <a:rPr lang="lt-LT" sz="1800" smtClean="0"/>
              <a:t>, </a:t>
            </a:r>
            <a:r>
              <a:rPr lang="lt-LT" sz="1800" i="1" smtClean="0"/>
              <a:t>užsienio</a:t>
            </a:r>
            <a:r>
              <a:rPr lang="lt-LT" sz="1800" smtClean="0"/>
              <a:t> </a:t>
            </a:r>
            <a:r>
              <a:rPr lang="lt-LT" sz="1800" i="1" smtClean="0"/>
              <a:t>kalba</a:t>
            </a:r>
            <a:r>
              <a:rPr lang="lt-LT" sz="1800" smtClean="0"/>
              <a:t>, </a:t>
            </a:r>
            <a:r>
              <a:rPr lang="lt-LT" sz="1800" i="1" smtClean="0"/>
              <a:t>dorinis ugdymas</a:t>
            </a:r>
            <a:r>
              <a:rPr lang="lt-LT" sz="1800" smtClean="0"/>
              <a:t>, </a:t>
            </a:r>
            <a:r>
              <a:rPr lang="lt-LT" sz="1800" i="1" smtClean="0"/>
              <a:t>kūno kultūra</a:t>
            </a:r>
            <a:endParaRPr lang="lt-LT" sz="1800" smtClean="0"/>
          </a:p>
          <a:p>
            <a:pPr eaLnBrk="1" hangingPunct="1">
              <a:lnSpc>
                <a:spcPct val="85000"/>
              </a:lnSpc>
              <a:buFont typeface="Symbol" pitchFamily="18" charset="2"/>
              <a:buChar char="·"/>
            </a:pPr>
            <a:r>
              <a:rPr lang="lt-LT" sz="1800" smtClean="0"/>
              <a:t>Šiems mokomiesiems dalykams skiriamų valandų skaičius per savaitę - nuo 9 (renkantis B kursą) iki 11 (renkantis A kursą)</a:t>
            </a:r>
          </a:p>
          <a:p>
            <a:pPr eaLnBrk="1" hangingPunct="1">
              <a:lnSpc>
                <a:spcPct val="85000"/>
              </a:lnSpc>
              <a:buFont typeface="Symbol" pitchFamily="18" charset="2"/>
              <a:buChar char="·"/>
            </a:pPr>
            <a:r>
              <a:rPr lang="lt-LT" sz="1800" i="1" smtClean="0"/>
              <a:t>Matematika</a:t>
            </a:r>
            <a:r>
              <a:rPr lang="lt-LT" sz="1800" smtClean="0"/>
              <a:t>, </a:t>
            </a:r>
            <a:r>
              <a:rPr lang="lt-LT" sz="1800" i="1" smtClean="0"/>
              <a:t>gamtos mokslų</a:t>
            </a:r>
            <a:r>
              <a:rPr lang="lt-LT" sz="1800" smtClean="0"/>
              <a:t> ir </a:t>
            </a:r>
            <a:r>
              <a:rPr lang="lt-LT" sz="1800" i="1" smtClean="0"/>
              <a:t>socialinių mokslų</a:t>
            </a:r>
            <a:r>
              <a:rPr lang="lt-LT" sz="1800" smtClean="0"/>
              <a:t> dalykai siūlomi laisvai pasirenkamų dalykų sąraše. Sumažintų bendrojo ugdymo dalykų valandų sąskaita yra didinamas specializuotos ugdymo krypties dalykų skaičius valandomis – ne mažiau kaip 13 valandų per savaitę</a:t>
            </a:r>
          </a:p>
          <a:p>
            <a:pPr eaLnBrk="1" hangingPunct="1">
              <a:lnSpc>
                <a:spcPct val="85000"/>
              </a:lnSpc>
              <a:buFont typeface="Symbol" pitchFamily="18" charset="2"/>
              <a:buChar char="·"/>
            </a:pPr>
            <a:r>
              <a:rPr lang="lt-LT" sz="1800" smtClean="0"/>
              <a:t>Bendras abiejų programos krypčių (</a:t>
            </a:r>
            <a:r>
              <a:rPr lang="lt-LT" sz="1800" i="1" smtClean="0"/>
              <a:t>bendrojo ugdymo</a:t>
            </a:r>
            <a:r>
              <a:rPr lang="lt-LT" sz="1800" smtClean="0"/>
              <a:t> ir </a:t>
            </a:r>
            <a:r>
              <a:rPr lang="lt-LT" sz="1800" i="1" smtClean="0"/>
              <a:t>menų</a:t>
            </a:r>
            <a:r>
              <a:rPr lang="lt-LT" sz="1800" smtClean="0"/>
              <a:t>) privalomų dalykų valandų skaičius, tenkantis mokiniui per savaitę, yra nuo 22 iki 24, priklausomai pagal tai, kokį dalyko kursą mokinys pasirenka</a:t>
            </a:r>
          </a:p>
          <a:p>
            <a:pPr eaLnBrk="1" hangingPunct="1">
              <a:lnSpc>
                <a:spcPct val="85000"/>
              </a:lnSpc>
              <a:buFont typeface="Symbol" pitchFamily="18" charset="2"/>
              <a:buChar char="·"/>
            </a:pPr>
            <a:r>
              <a:rPr lang="lt-LT" sz="1800" smtClean="0"/>
              <a:t>Likusią dalį, t. y. nuo minimalaus valandų skaičiaus 28 iki maksimalaus 36 valandų, mokiniai gali laisvai rinktis ir modeliuoti mokomuosius dalykus bei mokomąjį krūvį. Laisvai pasirenkamų dalykų grupę gali sudaryti tiek bendrojo ugdymo dalykai, tiek kiti mokyklos siūlomi meninio ugdymo dalykai. Maksimalus dalykų skaičius neapibrėžiamas</a:t>
            </a:r>
          </a:p>
        </p:txBody>
      </p:sp>
      <p:sp>
        <p:nvSpPr>
          <p:cNvPr id="126979"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ntraštė 1"/>
          <p:cNvSpPr>
            <a:spLocks noGrp="1"/>
          </p:cNvSpPr>
          <p:nvPr>
            <p:ph type="title"/>
          </p:nvPr>
        </p:nvSpPr>
        <p:spPr/>
        <p:txBody>
          <a:bodyPr/>
          <a:lstStyle/>
          <a:p>
            <a:pPr eaLnBrk="1" hangingPunct="1"/>
            <a:r>
              <a:rPr lang="lt-LT" smtClean="0">
                <a:cs typeface="Times New Roman" pitchFamily="18" charset="0"/>
              </a:rPr>
              <a:t>Modulinis mokymas</a:t>
            </a:r>
          </a:p>
        </p:txBody>
      </p:sp>
      <p:sp>
        <p:nvSpPr>
          <p:cNvPr id="26626" name="Turinio vietos rezervavimo ženklas 2"/>
          <p:cNvSpPr>
            <a:spLocks noGrp="1"/>
          </p:cNvSpPr>
          <p:nvPr>
            <p:ph idx="1"/>
          </p:nvPr>
        </p:nvSpPr>
        <p:spPr/>
        <p:txBody>
          <a:bodyPr/>
          <a:lstStyle/>
          <a:p>
            <a:pPr eaLnBrk="1" hangingPunct="1">
              <a:lnSpc>
                <a:spcPct val="80000"/>
              </a:lnSpc>
              <a:buFont typeface="Symbol" pitchFamily="18" charset="2"/>
              <a:buChar char="·"/>
            </a:pPr>
            <a:r>
              <a:rPr lang="lt-LT" sz="2500" smtClean="0">
                <a:cs typeface="Times New Roman" pitchFamily="18" charset="0"/>
              </a:rPr>
              <a:t>Patobulinti </a:t>
            </a:r>
            <a:r>
              <a:rPr lang="lt-LT" sz="2500" i="1" smtClean="0">
                <a:cs typeface="Times New Roman" pitchFamily="18" charset="0"/>
              </a:rPr>
              <a:t>vertinimo ir įsivertinimo</a:t>
            </a:r>
            <a:r>
              <a:rPr lang="lt-LT" sz="2500" smtClean="0">
                <a:cs typeface="Times New Roman" pitchFamily="18" charset="0"/>
              </a:rPr>
              <a:t> užduočių kūrimo gebėjimai</a:t>
            </a:r>
          </a:p>
          <a:p>
            <a:pPr eaLnBrk="1" hangingPunct="1">
              <a:lnSpc>
                <a:spcPct val="80000"/>
              </a:lnSpc>
              <a:buFont typeface="Symbol" pitchFamily="18" charset="2"/>
              <a:buChar char="·"/>
            </a:pPr>
            <a:r>
              <a:rPr lang="lt-LT" sz="2500" smtClean="0">
                <a:cs typeface="Times New Roman" pitchFamily="18" charset="0"/>
              </a:rPr>
              <a:t>Suintensyvintas aktyvių mokymo ir mokymosi metodų taikymas modulių pamokose</a:t>
            </a:r>
          </a:p>
          <a:p>
            <a:pPr eaLnBrk="1" hangingPunct="1">
              <a:lnSpc>
                <a:spcPct val="80000"/>
              </a:lnSpc>
              <a:buFont typeface="Symbol" pitchFamily="18" charset="2"/>
              <a:buChar char="·"/>
            </a:pPr>
            <a:r>
              <a:rPr lang="lt-LT" sz="2500" smtClean="0">
                <a:cs typeface="Times New Roman" pitchFamily="18" charset="0"/>
              </a:rPr>
              <a:t>Išanalizuotos atnaujintos vidurinio ugdymo programos</a:t>
            </a:r>
          </a:p>
          <a:p>
            <a:pPr eaLnBrk="1" hangingPunct="1">
              <a:lnSpc>
                <a:spcPct val="80000"/>
              </a:lnSpc>
              <a:buFont typeface="Symbol" pitchFamily="18" charset="2"/>
              <a:buChar char="·"/>
            </a:pPr>
            <a:r>
              <a:rPr lang="lt-LT" sz="2500" smtClean="0">
                <a:cs typeface="Times New Roman" pitchFamily="18" charset="0"/>
              </a:rPr>
              <a:t>Pakoreguoti ilgalaikiai (teminiai) planai ir mokinių pažangos ir pasiekimų vertinimo aprašai</a:t>
            </a:r>
          </a:p>
          <a:p>
            <a:pPr eaLnBrk="1" hangingPunct="1">
              <a:lnSpc>
                <a:spcPct val="80000"/>
              </a:lnSpc>
              <a:buFont typeface="Symbol" pitchFamily="18" charset="2"/>
              <a:buChar char="·"/>
            </a:pPr>
            <a:r>
              <a:rPr lang="lt-LT" sz="2500" smtClean="0">
                <a:cs typeface="Times New Roman" pitchFamily="18" charset="0"/>
              </a:rPr>
              <a:t>Mokytojai ne tik naudojosi ekspertų parengtomis modulinėmis programomis ir jų įgyvendinimo rekomendacijomis, bet kūrybiškai taikė pasiteisinusius mokymo metodus ir kitose klasėse ar mobiliose grupėse</a:t>
            </a:r>
          </a:p>
          <a:p>
            <a:pPr eaLnBrk="1" hangingPunct="1">
              <a:lnSpc>
                <a:spcPct val="80000"/>
              </a:lnSpc>
              <a:buFont typeface="Symbol" pitchFamily="18" charset="2"/>
              <a:buChar char="·"/>
            </a:pPr>
            <a:r>
              <a:rPr lang="lt-LT" sz="2500" b="1" smtClean="0">
                <a:solidFill>
                  <a:srgbClr val="7030A0"/>
                </a:solidFill>
                <a:cs typeface="Times New Roman" pitchFamily="18" charset="0"/>
              </a:rPr>
              <a:t>Komandos nariai suprato, kad mokymasis kartu </a:t>
            </a:r>
            <a:r>
              <a:rPr lang="lt-LT" sz="2400" smtClean="0">
                <a:solidFill>
                  <a:srgbClr val="9900FF"/>
                </a:solidFill>
                <a:latin typeface="Arial" charset="0"/>
                <a:cs typeface="Arial" charset="0"/>
              </a:rPr>
              <a:t>–</a:t>
            </a:r>
            <a:r>
              <a:rPr lang="lt-LT" sz="2500" b="1" smtClean="0">
                <a:solidFill>
                  <a:srgbClr val="7030A0"/>
                </a:solidFill>
                <a:cs typeface="Times New Roman" pitchFamily="18" charset="0"/>
              </a:rPr>
              <a:t> didžiulis potencialas ir jėga</a:t>
            </a:r>
          </a:p>
        </p:txBody>
      </p:sp>
      <p:sp>
        <p:nvSpPr>
          <p:cNvPr id="26627"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Antraštė 1"/>
          <p:cNvSpPr>
            <a:spLocks noGrp="1"/>
          </p:cNvSpPr>
          <p:nvPr>
            <p:ph type="title"/>
          </p:nvPr>
        </p:nvSpPr>
        <p:spPr/>
        <p:txBody>
          <a:bodyPr/>
          <a:lstStyle/>
          <a:p>
            <a:pPr eaLnBrk="1" hangingPunct="1"/>
            <a:r>
              <a:rPr lang="lt-LT" sz="3200" smtClean="0"/>
              <a:t>Mokinio individualaus ugdymo plano sandara</a:t>
            </a:r>
          </a:p>
        </p:txBody>
      </p:sp>
      <p:graphicFrame>
        <p:nvGraphicFramePr>
          <p:cNvPr id="122950" name="Group 70"/>
          <p:cNvGraphicFramePr>
            <a:graphicFrameLocks noGrp="1"/>
          </p:cNvGraphicFramePr>
          <p:nvPr/>
        </p:nvGraphicFramePr>
        <p:xfrm>
          <a:off x="539750" y="1484313"/>
          <a:ext cx="8021638" cy="4286250"/>
        </p:xfrm>
        <a:graphic>
          <a:graphicData uri="http://schemas.openxmlformats.org/drawingml/2006/table">
            <a:tbl>
              <a:tblPr/>
              <a:tblGrid>
                <a:gridCol w="4922838"/>
                <a:gridCol w="1549400"/>
                <a:gridCol w="1549400"/>
              </a:tblGrid>
              <a:tr h="4318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1" i="0" u="none" strike="noStrike" cap="none" normalizeH="0" baseline="0" smtClean="0">
                          <a:ln>
                            <a:noFill/>
                          </a:ln>
                          <a:solidFill>
                            <a:srgbClr val="000000"/>
                          </a:solidFill>
                          <a:effectLst/>
                          <a:latin typeface="Calibri" pitchFamily="34" charset="0"/>
                          <a:cs typeface="Times New Roman" pitchFamily="18" charset="0"/>
                        </a:rPr>
                        <a:t>Dalykų grupės (dalykai) </a:t>
                      </a:r>
                      <a:endParaRPr kumimoji="0" lang="lt-LT" sz="1600" b="1"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1" i="0" u="none" strike="noStrike" cap="none" normalizeH="0" baseline="0" smtClean="0">
                          <a:ln>
                            <a:noFill/>
                          </a:ln>
                          <a:solidFill>
                            <a:srgbClr val="000000"/>
                          </a:solidFill>
                          <a:effectLst/>
                          <a:latin typeface="Calibri" pitchFamily="34" charset="0"/>
                          <a:cs typeface="Times New Roman" pitchFamily="18" charset="0"/>
                        </a:rPr>
                        <a:t>Dalykų kursai</a:t>
                      </a:r>
                      <a:endParaRPr kumimoji="0" lang="lt-LT" sz="16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1" i="0" u="none" strike="noStrike" cap="none" normalizeH="0" baseline="0" smtClean="0">
                          <a:ln>
                            <a:noFill/>
                          </a:ln>
                          <a:solidFill>
                            <a:srgbClr val="000000"/>
                          </a:solidFill>
                          <a:effectLst/>
                          <a:latin typeface="Calibri" pitchFamily="34" charset="0"/>
                          <a:cs typeface="Times New Roman" pitchFamily="18" charset="0"/>
                        </a:rPr>
                        <a:t>(renkasi mokinys)</a:t>
                      </a:r>
                      <a:endParaRPr kumimoji="0" lang="lt-LT" sz="1600" b="1"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lt-LT"/>
                    </a:p>
                  </a:txBody>
                  <a:tcPr/>
                </a:tc>
              </a:tr>
              <a:tr h="274638">
                <a:tc vMerge="1">
                  <a:txBody>
                    <a:bodyPr/>
                    <a:lstStyle/>
                    <a:p>
                      <a:endParaRPr lang="lt-LT"/>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1" i="0" u="none" strike="noStrike" cap="none" normalizeH="0" baseline="0" smtClean="0">
                          <a:ln>
                            <a:noFill/>
                          </a:ln>
                          <a:solidFill>
                            <a:srgbClr val="000000"/>
                          </a:solidFill>
                          <a:effectLst/>
                          <a:latin typeface="Calibri" pitchFamily="34" charset="0"/>
                          <a:cs typeface="Times New Roman" pitchFamily="18" charset="0"/>
                        </a:rPr>
                        <a:t>A</a:t>
                      </a:r>
                      <a:endParaRPr kumimoji="0" lang="lt-LT" sz="1600" b="1"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1" i="0" u="none" strike="noStrike" cap="none" normalizeH="0" baseline="0" smtClean="0">
                          <a:ln>
                            <a:noFill/>
                          </a:ln>
                          <a:solidFill>
                            <a:srgbClr val="000000"/>
                          </a:solidFill>
                          <a:effectLst/>
                          <a:latin typeface="Calibri" pitchFamily="34" charset="0"/>
                          <a:cs typeface="Times New Roman" pitchFamily="18" charset="0"/>
                        </a:rPr>
                        <a:t>B</a:t>
                      </a:r>
                      <a:endParaRPr kumimoji="0" lang="lt-LT" sz="1600" b="1"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I. Bendrojo ugdymo branduolio dalykai</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1. Dorinis ugdymas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2. Lietuvių k./ ir literatūra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3. Užsienio k.</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4. Kūno kultūra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II. Meninio ugdymo branduolio dalykai</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Ne mažiau kaip 26 savaitinės pamokos per dvejus metus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lt-LT"/>
                    </a:p>
                  </a:txBody>
                  <a:tcPr/>
                </a:tc>
                <a:tc hMerge="1">
                  <a:txBody>
                    <a:bodyPr/>
                    <a:lstStyle/>
                    <a:p>
                      <a:endParaRPr lang="lt-LT"/>
                    </a:p>
                  </a:txBody>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III. Laisvai pasirenkami dalykai, dalykų moduliai</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Matematika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Istorija ir kt.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rgbClr val="000000"/>
                          </a:solidFill>
                          <a:effectLst/>
                          <a:latin typeface="Calibri" pitchFamily="34" charset="0"/>
                          <a:cs typeface="Times New Roman" pitchFamily="18" charset="0"/>
                        </a:rPr>
                        <a:t> </a:t>
                      </a:r>
                      <a:endParaRPr kumimoji="0" lang="lt-LT"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Minimalus mokinio privalomų pamokų skaičius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28 pamokos per savaitę</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lt-LT"/>
                    </a:p>
                  </a:txBody>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Maksimalus mokinio pamokų skaičius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36 pamokos per savaitę</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lt-LT"/>
                    </a:p>
                  </a:txBody>
                  <a:tcPr/>
                </a:tc>
              </a:tr>
              <a:tr h="27463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600" b="0" i="0" u="none" strike="noStrike" cap="none" normalizeH="0" baseline="0" smtClean="0">
                          <a:ln>
                            <a:noFill/>
                          </a:ln>
                          <a:solidFill>
                            <a:schemeClr val="tx1"/>
                          </a:solidFill>
                          <a:effectLst/>
                          <a:latin typeface="Calibri" pitchFamily="34" charset="0"/>
                          <a:cs typeface="Times New Roman" pitchFamily="18" charset="0"/>
                        </a:rPr>
                        <a:t>Neformalusis ugdymas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lt-LT"/>
                    </a:p>
                  </a:txBody>
                  <a:tcPr/>
                </a:tc>
                <a:tc hMerge="1">
                  <a:txBody>
                    <a:bodyPr/>
                    <a:lstStyle/>
                    <a:p>
                      <a:endParaRPr lang="lt-LT"/>
                    </a:p>
                  </a:txBody>
                  <a:tcPr/>
                </a:tc>
              </a:tr>
            </a:tbl>
          </a:graphicData>
        </a:graphic>
      </p:graphicFrame>
      <p:sp>
        <p:nvSpPr>
          <p:cNvPr id="128062"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5"/>
          <p:cNvSpPr>
            <a:spLocks noGrp="1"/>
          </p:cNvSpPr>
          <p:nvPr>
            <p:ph type="title" idx="4294967295"/>
          </p:nvPr>
        </p:nvSpPr>
        <p:spPr/>
        <p:txBody>
          <a:bodyPr/>
          <a:lstStyle/>
          <a:p>
            <a:endParaRPr lang="lt-LT" smtClean="0"/>
          </a:p>
        </p:txBody>
      </p:sp>
      <p:sp>
        <p:nvSpPr>
          <p:cNvPr id="129026"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000" smtClean="0"/>
              <a:t>Supažindinant mokyklos bendruomenę su projektu ir mokykloje numatomomis įgyvendinti idėjomis, nemažai klausimų pateikė mokiniai, jų tėvai, bendrojo ugdymo mokytojai</a:t>
            </a:r>
          </a:p>
          <a:p>
            <a:pPr eaLnBrk="1" hangingPunct="1">
              <a:lnSpc>
                <a:spcPct val="80000"/>
              </a:lnSpc>
              <a:buFont typeface="Symbol" pitchFamily="18" charset="2"/>
              <a:buChar char="·"/>
            </a:pPr>
            <a:r>
              <a:rPr lang="lt-LT" sz="2000" smtClean="0"/>
              <a:t>Buvo baimintasi dėl galimo mokytojų darbo krūvio sumažėjimo, dėl stojimo į aukštąsias mokyklas galimybių apribojimo. Entuziastingai naujas idėjas priėmė menų mokytojai, kurie pamatė didelę naudą ir pagalbą muzikos atlikėjo ar dailės specializaciją pasirinkusiems mokiniams, vykdant mokyklos misiją, ugdant jų specialiuosius gebėjimus, sudarant didesnes galimybes modeliuojant jų pasirinkimus</a:t>
            </a:r>
          </a:p>
          <a:p>
            <a:pPr eaLnBrk="1" hangingPunct="1">
              <a:lnSpc>
                <a:spcPct val="80000"/>
              </a:lnSpc>
              <a:buFont typeface="Symbol" pitchFamily="18" charset="2"/>
              <a:buChar char="·"/>
            </a:pPr>
            <a:r>
              <a:rPr lang="lt-LT" sz="2000" smtClean="0"/>
              <a:t>Projekto seminarų metu mokyklų atstovams buvo pristatytos švietimo sistemos ir ugdymo organizavimo patirtys įvairiose pasaulio šalyse, kuriose aukštesnėje (vidurinio ugdymo) pakopoje atsiranda žymiai didesnis mokinių mokymosi krypties, karjeros planavimo pasirinkimo spektras, suteikiantis galimybę skirtingų gebėjimų ir polinkių asmenims rinktis atitinkamas programas vykdančias švietimo institucijas</a:t>
            </a:r>
          </a:p>
          <a:p>
            <a:pPr eaLnBrk="1" hangingPunct="1">
              <a:lnSpc>
                <a:spcPct val="80000"/>
              </a:lnSpc>
              <a:buFont typeface="Symbol" pitchFamily="18" charset="2"/>
              <a:buChar char="·"/>
            </a:pPr>
            <a:r>
              <a:rPr lang="lt-LT" sz="2000" smtClean="0"/>
              <a:t>Lietuvoje privalomas vidurinio ugdymo bendrasis turinys visoms mokykloms kol kas iš esmės mažai skiriasi</a:t>
            </a:r>
          </a:p>
        </p:txBody>
      </p:sp>
      <p:sp>
        <p:nvSpPr>
          <p:cNvPr id="129027"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5"/>
          <p:cNvSpPr>
            <a:spLocks noGrp="1"/>
          </p:cNvSpPr>
          <p:nvPr>
            <p:ph type="title" idx="4294967295"/>
          </p:nvPr>
        </p:nvSpPr>
        <p:spPr/>
        <p:txBody>
          <a:bodyPr/>
          <a:lstStyle/>
          <a:p>
            <a:endParaRPr lang="lt-LT" smtClean="0"/>
          </a:p>
        </p:txBody>
      </p:sp>
      <p:sp>
        <p:nvSpPr>
          <p:cNvPr id="130050" name="Turinio vietos rezervavimo ženklas 2"/>
          <p:cNvSpPr>
            <a:spLocks noGrp="1"/>
          </p:cNvSpPr>
          <p:nvPr>
            <p:ph type="body" idx="1"/>
          </p:nvPr>
        </p:nvSpPr>
        <p:spPr/>
        <p:txBody>
          <a:bodyPr/>
          <a:lstStyle/>
          <a:p>
            <a:pPr eaLnBrk="1" hangingPunct="1">
              <a:lnSpc>
                <a:spcPct val="95000"/>
              </a:lnSpc>
              <a:buFont typeface="Symbol" pitchFamily="18" charset="2"/>
              <a:buChar char="·"/>
            </a:pPr>
            <a:r>
              <a:rPr lang="lt-LT" sz="1600" smtClean="0">
                <a:cs typeface="Times New Roman" pitchFamily="18" charset="0"/>
              </a:rPr>
              <a:t>Dėl to specializuotos menų ugdymo krypties programas vykdančios mokyklos, kurių ugdymo specifika yra savita, susiduria su kliūtimis – vienodas požiūris į visų mokomųjų dalykų svarbą, jų programiniai reikalavimai ir ruošimasis pamokoms apkrauna mokinius, susidaro per didelis mokymosi krūvis, kuris neoptimaliai paskirstomas tvarkaraščiuose</a:t>
            </a:r>
          </a:p>
          <a:p>
            <a:pPr eaLnBrk="1" hangingPunct="1">
              <a:lnSpc>
                <a:spcPct val="95000"/>
              </a:lnSpc>
              <a:buFont typeface="Symbol" pitchFamily="18" charset="2"/>
              <a:buChar char="·"/>
            </a:pPr>
            <a:r>
              <a:rPr lang="lt-LT" sz="1600" smtClean="0">
                <a:cs typeface="Times New Roman" pitchFamily="18" charset="0"/>
              </a:rPr>
              <a:t>Būsimi muzikos atlikėjai kasdien nemažą laiko dalį privalo skirti savarankiškam darbui – atlikimo technikos, kūrinių interpretacijos gebėjimams ugdyti, kitų atlikėjų muzikos įrašams klausyti, prieš koncertus papildomai repetuoti</a:t>
            </a:r>
          </a:p>
          <a:p>
            <a:pPr eaLnBrk="1" hangingPunct="1">
              <a:lnSpc>
                <a:spcPct val="95000"/>
              </a:lnSpc>
              <a:buFont typeface="Symbol" pitchFamily="18" charset="2"/>
              <a:buChar char="·"/>
            </a:pPr>
            <a:r>
              <a:rPr lang="lt-LT" sz="1600" smtClean="0">
                <a:cs typeface="Times New Roman" pitchFamily="18" charset="0"/>
              </a:rPr>
              <a:t>Dailės specializacijos mokinių kūrybinis procesas taip pat neapsiriboja vien pamokomis. Norėdami pasiekti optimalių rezultatų, jie savarankiškai ieško idėjų, eksperimentuoja, ugdosi vaizduotę ir kuria originalius kūrinius</a:t>
            </a:r>
          </a:p>
          <a:p>
            <a:pPr eaLnBrk="1" hangingPunct="1">
              <a:lnSpc>
                <a:spcPct val="95000"/>
              </a:lnSpc>
              <a:buFont typeface="Symbol" pitchFamily="18" charset="2"/>
              <a:buChar char="·"/>
            </a:pPr>
            <a:r>
              <a:rPr lang="lt-LT" sz="1600" smtClean="0">
                <a:cs typeface="Times New Roman" pitchFamily="18" charset="0"/>
              </a:rPr>
              <a:t>Mokiniams svarbu ne tik tinkamai ruoštis pamokoms, tačiau ir lankytis koncertuose, parodose, kultūros renginiuose, repetuoti individualiai ir ansamblyje ar orkestre</a:t>
            </a:r>
          </a:p>
          <a:p>
            <a:pPr eaLnBrk="1" hangingPunct="1">
              <a:lnSpc>
                <a:spcPct val="95000"/>
              </a:lnSpc>
              <a:buFont typeface="Symbol" pitchFamily="18" charset="2"/>
              <a:buChar char="·"/>
            </a:pPr>
            <a:r>
              <a:rPr lang="lt-LT" sz="1600" smtClean="0">
                <a:cs typeface="Times New Roman" pitchFamily="18" charset="0"/>
              </a:rPr>
              <a:t>Turi likti laiko pailsėti. Tačiau jiems dar reikia pasiruošti visoms bendrojo ugdymo programos dalykų pamokoms, atlikti namų darbų užduotis, ruoštis kontroliniams darbams ir įvairiems atsiskaitymams</a:t>
            </a:r>
          </a:p>
          <a:p>
            <a:pPr eaLnBrk="1" hangingPunct="1">
              <a:lnSpc>
                <a:spcPct val="95000"/>
              </a:lnSpc>
              <a:buFont typeface="Symbol" pitchFamily="18" charset="2"/>
              <a:buChar char="·"/>
            </a:pPr>
            <a:r>
              <a:rPr lang="lt-LT" sz="1600" smtClean="0">
                <a:cs typeface="Times New Roman" pitchFamily="18" charset="0"/>
              </a:rPr>
              <a:t>Minimaliai laiko lieka saviugdai, poilsiui, turiningam laisvalaikiui. Mažėja mokymosi motyvacija, apribojamos mokinių individualios saviraiškos galimybės, kyla įvairių psichologinių problemų. </a:t>
            </a:r>
          </a:p>
        </p:txBody>
      </p:sp>
      <p:sp>
        <p:nvSpPr>
          <p:cNvPr id="130051"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5"/>
          <p:cNvSpPr>
            <a:spLocks noGrp="1"/>
          </p:cNvSpPr>
          <p:nvPr>
            <p:ph type="title" idx="4294967295"/>
          </p:nvPr>
        </p:nvSpPr>
        <p:spPr/>
        <p:txBody>
          <a:bodyPr/>
          <a:lstStyle/>
          <a:p>
            <a:endParaRPr lang="lt-LT" smtClean="0"/>
          </a:p>
        </p:txBody>
      </p:sp>
      <p:sp>
        <p:nvSpPr>
          <p:cNvPr id="13107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Projekto pasiūlytas sumažintas privalomų bendrojo ugdymo dalykų skaičius bei padidintos ugdomųjų dalykų apimčių valandomis proporcijos menų naudai atvėrė galimybes mokyklai praplėsti specializacijos branduolio dalykų pasiūlą, formalizuoti meno kolektyvų vykdomas programas, suaktyvinti dalykinių kompetencijų ugdymą sąmoningai  menų mokyklą kaip vidurinio ugdymo paslaugos teikėją pasirinkusiems mokiniams vidurinio ugdymo pakopoje</a:t>
            </a:r>
          </a:p>
        </p:txBody>
      </p:sp>
      <p:sp>
        <p:nvSpPr>
          <p:cNvPr id="131075"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5"/>
          <p:cNvSpPr>
            <a:spLocks noGrp="1"/>
          </p:cNvSpPr>
          <p:nvPr>
            <p:ph type="title" idx="4294967295"/>
          </p:nvPr>
        </p:nvSpPr>
        <p:spPr/>
        <p:txBody>
          <a:bodyPr/>
          <a:lstStyle/>
          <a:p>
            <a:endParaRPr lang="lt-LT" smtClean="0"/>
          </a:p>
        </p:txBody>
      </p:sp>
      <p:sp>
        <p:nvSpPr>
          <p:cNvPr id="132098" name="Turinio vietos rezervavimo ženklas 2"/>
          <p:cNvSpPr>
            <a:spLocks noGrp="1"/>
          </p:cNvSpPr>
          <p:nvPr>
            <p:ph type="body" idx="1"/>
          </p:nvPr>
        </p:nvSpPr>
        <p:spPr/>
        <p:txBody>
          <a:bodyPr/>
          <a:lstStyle/>
          <a:p>
            <a:pPr eaLnBrk="1" hangingPunct="1">
              <a:lnSpc>
                <a:spcPct val="95000"/>
              </a:lnSpc>
              <a:buFont typeface="Symbol" pitchFamily="18" charset="2"/>
              <a:buChar char="·"/>
            </a:pPr>
            <a:r>
              <a:rPr lang="lt-LT" sz="2000" smtClean="0"/>
              <a:t>Po konsultacijų su mokytojais, tėvais, draugais, išanalizavus LAMA BPO teikiamą informaciją, individualių pokalbių metu mokiniai formavo savo individualų ugdymo planą laisvai rinkdamiesi tuos dalykus, kuriais domisi, kurie patinka ir kurių jiems gali prireikti renkantis būsimas studijas</a:t>
            </a:r>
          </a:p>
          <a:p>
            <a:pPr eaLnBrk="1" hangingPunct="1">
              <a:lnSpc>
                <a:spcPct val="95000"/>
              </a:lnSpc>
              <a:buFont typeface="Symbol" pitchFamily="18" charset="2"/>
              <a:buChar char="·"/>
            </a:pPr>
            <a:r>
              <a:rPr lang="lt-LT" sz="2000" smtClean="0"/>
              <a:t>Šešiolikmečiai, septyniolikmečiai – subrendę ir sąmoningi savo ateities, apie kurią mąsto ir planuoja, kūrėjai. Jie tikslingai planuoja savo karjerą</a:t>
            </a:r>
          </a:p>
          <a:p>
            <a:pPr eaLnBrk="1" hangingPunct="1">
              <a:lnSpc>
                <a:spcPct val="95000"/>
              </a:lnSpc>
              <a:buFont typeface="Symbol" pitchFamily="18" charset="2"/>
              <a:buChar char="·"/>
            </a:pPr>
            <a:r>
              <a:rPr lang="lt-LT" sz="2000" smtClean="0"/>
              <a:t>Mokykloje yra teikiamos ugdymo karjerai paslaugos: mokiniui, toliau nepasirinkusiam menų krypties, neužkertamas kelias mokytis ir kitose aukštosiose mokyklose</a:t>
            </a:r>
          </a:p>
          <a:p>
            <a:pPr eaLnBrk="1" hangingPunct="1">
              <a:lnSpc>
                <a:spcPct val="95000"/>
              </a:lnSpc>
              <a:buFont typeface="Symbol" pitchFamily="18" charset="2"/>
              <a:buChar char="·"/>
            </a:pPr>
            <a:r>
              <a:rPr lang="lt-LT" sz="2000" smtClean="0"/>
              <a:t>Sudarytos sąlygos keisti dalyką, kas atitinkama tvarka leidžia koreguoti individualų ugdymo planą</a:t>
            </a:r>
          </a:p>
          <a:p>
            <a:pPr eaLnBrk="1" hangingPunct="1">
              <a:lnSpc>
                <a:spcPct val="95000"/>
              </a:lnSpc>
              <a:buFont typeface="Symbol" pitchFamily="18" charset="2"/>
              <a:buChar char="·"/>
            </a:pPr>
            <a:r>
              <a:rPr lang="lt-LT" sz="2000" smtClean="0"/>
              <a:t>Statistiniais 2010 m. menų gimnazijų ir konservatorijų situacijos įvertinimo duomenimis daugiau kaip 70 proc. šių mokyklų abiturientų renkasi menų krypties studijas</a:t>
            </a:r>
          </a:p>
        </p:txBody>
      </p:sp>
      <p:sp>
        <p:nvSpPr>
          <p:cNvPr id="132099"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5"/>
          <p:cNvSpPr>
            <a:spLocks noGrp="1"/>
          </p:cNvSpPr>
          <p:nvPr>
            <p:ph type="title" idx="4294967295"/>
          </p:nvPr>
        </p:nvSpPr>
        <p:spPr/>
        <p:txBody>
          <a:bodyPr/>
          <a:lstStyle/>
          <a:p>
            <a:endParaRPr lang="lt-LT" smtClean="0"/>
          </a:p>
        </p:txBody>
      </p:sp>
      <p:sp>
        <p:nvSpPr>
          <p:cNvPr id="13312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Pakito ir mokytojų darbo krūviai, tačiau ne taip, kaip su baime buvo laukta</a:t>
            </a:r>
          </a:p>
          <a:p>
            <a:pPr eaLnBrk="1" hangingPunct="1">
              <a:lnSpc>
                <a:spcPct val="90000"/>
              </a:lnSpc>
              <a:buFont typeface="Symbol" pitchFamily="18" charset="2"/>
              <a:buChar char="·"/>
            </a:pPr>
            <a:r>
              <a:rPr lang="lt-LT" sz="2800" smtClean="0"/>
              <a:t>Bendrojo ugdymo mokytojams, kurių mokomieji dalykai priskiriami prie laisvai pasirenkamų dalykų, palengvėjo darbas emociniu ir fiziniu požiūriu, pagerėjo ir ugdymo/si kokybė, nes sumažėjo mokinių skaičius grupėse, intensyviau galima pritaikyti mokymo individualizavimą</a:t>
            </a:r>
          </a:p>
          <a:p>
            <a:pPr eaLnBrk="1" hangingPunct="1">
              <a:lnSpc>
                <a:spcPct val="90000"/>
              </a:lnSpc>
              <a:buFont typeface="Symbol" pitchFamily="18" charset="2"/>
              <a:buChar char="·"/>
            </a:pPr>
            <a:r>
              <a:rPr lang="lt-LT" sz="2800" smtClean="0"/>
              <a:t>Skatindami mokinius rinktis jų dalyką, mokytojai ieško ir taiko įdomesnius ir patrauklesnius mokymo/si metodus ir būdus</a:t>
            </a:r>
          </a:p>
        </p:txBody>
      </p:sp>
      <p:sp>
        <p:nvSpPr>
          <p:cNvPr id="133123"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5" name="Picture 2"/>
          <p:cNvPicPr>
            <a:picLocks noChangeAspect="1" noChangeArrowheads="1"/>
          </p:cNvPicPr>
          <p:nvPr/>
        </p:nvPicPr>
        <p:blipFill>
          <a:blip r:embed="rId2"/>
          <a:srcRect/>
          <a:stretch>
            <a:fillRect/>
          </a:stretch>
        </p:blipFill>
        <p:spPr bwMode="auto">
          <a:xfrm>
            <a:off x="-684213" y="476250"/>
            <a:ext cx="10512426" cy="5545138"/>
          </a:xfrm>
          <a:prstGeom prst="rect">
            <a:avLst/>
          </a:prstGeom>
          <a:noFill/>
          <a:ln w="9525">
            <a:noFill/>
            <a:miter lim="800000"/>
            <a:headEnd/>
            <a:tailEnd/>
          </a:ln>
        </p:spPr>
      </p:pic>
      <p:sp>
        <p:nvSpPr>
          <p:cNvPr id="134146"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Antraštė 1"/>
          <p:cNvSpPr>
            <a:spLocks noGrp="1"/>
          </p:cNvSpPr>
          <p:nvPr>
            <p:ph type="title"/>
          </p:nvPr>
        </p:nvSpPr>
        <p:spPr/>
        <p:txBody>
          <a:bodyPr/>
          <a:lstStyle/>
          <a:p>
            <a:pPr eaLnBrk="1" hangingPunct="1"/>
            <a:r>
              <a:rPr lang="lt-LT" sz="3200" smtClean="0"/>
              <a:t>Mokinių laisvai pasirenkamų bendrojo ugdymo dalykų suvestinė</a:t>
            </a:r>
          </a:p>
        </p:txBody>
      </p:sp>
      <p:sp>
        <p:nvSpPr>
          <p:cNvPr id="135170"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2000" smtClean="0"/>
              <a:t>Mokiniai, sąmoningai sumažinę mokymosi krūvį, atsisakydami kai kurių mokomųjų dalykų, daugiau laiko gali skirti savarankiškai dirbti tobulindami atlikimo technikos gebėjimus ir siekdami aktyvios praktinės veiklos</a:t>
            </a:r>
          </a:p>
          <a:p>
            <a:pPr eaLnBrk="1" hangingPunct="1">
              <a:lnSpc>
                <a:spcPct val="85000"/>
              </a:lnSpc>
              <a:buFont typeface="Symbol" pitchFamily="18" charset="2"/>
              <a:buChar char="·"/>
            </a:pPr>
            <a:r>
              <a:rPr lang="lt-LT" sz="2000" smtClean="0"/>
              <a:t>Suaktyvėjo mokinių meninė raiška socialinėje kultūrinėje aplinkoje </a:t>
            </a:r>
          </a:p>
          <a:p>
            <a:pPr eaLnBrk="1" hangingPunct="1">
              <a:lnSpc>
                <a:spcPct val="85000"/>
              </a:lnSpc>
              <a:buFont typeface="Symbol" pitchFamily="18" charset="2"/>
              <a:buChar char="·"/>
            </a:pPr>
            <a:r>
              <a:rPr lang="lt-LT" sz="2000" smtClean="0"/>
              <a:t>Mokyklos meno kolektyvai kviečiami su muzikinėmis programomis į Šiaulių mieste ir regione vykstančius įvairius renginius, mokiniai aktyviai ir rezultatyviai dalyvauja prestižiniuose šalies ir tarptautiniuose konkursuose, sceninę patirtį gilina įvairiuose festivaliuose, meistriškumo kursuose ir panašiuose kituose renginiuose</a:t>
            </a:r>
          </a:p>
          <a:p>
            <a:pPr eaLnBrk="1" hangingPunct="1">
              <a:lnSpc>
                <a:spcPct val="85000"/>
              </a:lnSpc>
              <a:buFont typeface="Symbol" pitchFamily="18" charset="2"/>
              <a:buChar char="·"/>
            </a:pPr>
            <a:r>
              <a:rPr lang="lt-LT" sz="2000" smtClean="0"/>
              <a:t>Vykdomos įvairios dailės specializacijos mokinių inicijuotos meninės akcijos – instaliacijos, sujungiančios visų specializacijų mokinius ir mokytojus</a:t>
            </a:r>
          </a:p>
          <a:p>
            <a:pPr eaLnBrk="1" hangingPunct="1">
              <a:lnSpc>
                <a:spcPct val="85000"/>
              </a:lnSpc>
              <a:buFont typeface="Symbol" pitchFamily="18" charset="2"/>
              <a:buChar char="·"/>
            </a:pPr>
            <a:r>
              <a:rPr lang="lt-LT" sz="2000" smtClean="0"/>
              <a:t>Didžiausias pasiekimas – sudarytos sąlygos ruoštis ir sudalyvauti atstovaujant Lietuvai 64-ame Pasaulio akordeono taurės konkurse Kinijoje, Šanchajuje, kur tarp 170 dalyvių iš 25 pasaulio šalių du mūsų mokyklos 12 klasės mokiniai savo kategorijoje laimėjo 6 ir 7 vietas</a:t>
            </a:r>
          </a:p>
        </p:txBody>
      </p:sp>
      <p:sp>
        <p:nvSpPr>
          <p:cNvPr id="135171"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Antraštė 1"/>
          <p:cNvSpPr>
            <a:spLocks noGrp="1"/>
          </p:cNvSpPr>
          <p:nvPr>
            <p:ph type="title"/>
          </p:nvPr>
        </p:nvSpPr>
        <p:spPr>
          <a:solidFill>
            <a:schemeClr val="bg1"/>
          </a:solidFill>
        </p:spPr>
        <p:txBody>
          <a:bodyPr/>
          <a:lstStyle/>
          <a:p>
            <a:pPr eaLnBrk="1" hangingPunct="1"/>
            <a:r>
              <a:rPr lang="lt-LT" smtClean="0"/>
              <a:t>Projekto sėkmės</a:t>
            </a:r>
          </a:p>
        </p:txBody>
      </p:sp>
      <p:sp>
        <p:nvSpPr>
          <p:cNvPr id="13619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Pradėjus vykdyti projektą, mokiniai noriau eina į pamokas, pagerėjo bendrasis lankomumas</a:t>
            </a:r>
          </a:p>
          <a:p>
            <a:pPr eaLnBrk="1" hangingPunct="1">
              <a:lnSpc>
                <a:spcPct val="90000"/>
              </a:lnSpc>
              <a:buFont typeface="Symbol" pitchFamily="18" charset="2"/>
              <a:buChar char="·"/>
            </a:pPr>
            <a:r>
              <a:rPr lang="lt-LT" sz="2800" smtClean="0"/>
              <a:t>Be pateisinamos priežasties praleistų pamokų ženkliai sumažėjo</a:t>
            </a:r>
          </a:p>
          <a:p>
            <a:pPr eaLnBrk="1" hangingPunct="1">
              <a:lnSpc>
                <a:spcPct val="90000"/>
              </a:lnSpc>
              <a:buFont typeface="Symbol" pitchFamily="18" charset="2"/>
              <a:buChar char="·"/>
            </a:pPr>
            <a:r>
              <a:rPr lang="lt-LT" sz="2800" smtClean="0"/>
              <a:t>Spėjama sėkmingiau pasiruošti mažesniam dalykų skaičiui, gaunami aukštesni pasiekimų įvertinimai </a:t>
            </a:r>
          </a:p>
          <a:p>
            <a:pPr eaLnBrk="1" hangingPunct="1">
              <a:lnSpc>
                <a:spcPct val="90000"/>
              </a:lnSpc>
              <a:buFont typeface="Symbol" pitchFamily="18" charset="2"/>
              <a:buChar char="·"/>
            </a:pPr>
            <a:r>
              <a:rPr lang="lt-LT" sz="2800" smtClean="0"/>
              <a:t>Mokiniai nejaučia baimės, įtampos, kad nesuspės padaryti laiku bendrojo ugdymo dalykų užduočių. </a:t>
            </a:r>
          </a:p>
          <a:p>
            <a:pPr eaLnBrk="1" hangingPunct="1">
              <a:lnSpc>
                <a:spcPct val="90000"/>
              </a:lnSpc>
              <a:buFont typeface="Symbol" pitchFamily="18" charset="2"/>
              <a:buChar char="·"/>
            </a:pPr>
            <a:r>
              <a:rPr lang="lt-LT" sz="2800" smtClean="0"/>
              <a:t>Gerėja mokinių psichologinė savijauta, jie nepervargsta</a:t>
            </a:r>
          </a:p>
        </p:txBody>
      </p:sp>
      <p:sp>
        <p:nvSpPr>
          <p:cNvPr id="136195"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Antraštė 1"/>
          <p:cNvSpPr>
            <a:spLocks noGrp="1"/>
          </p:cNvSpPr>
          <p:nvPr>
            <p:ph type="title"/>
          </p:nvPr>
        </p:nvSpPr>
        <p:spPr/>
        <p:txBody>
          <a:bodyPr/>
          <a:lstStyle/>
          <a:p>
            <a:pPr algn="r" eaLnBrk="1" hangingPunct="1"/>
            <a:r>
              <a:rPr lang="lt-LT" sz="2000" i="1" smtClean="0">
                <a:cs typeface="Times New Roman" pitchFamily="18" charset="0"/>
              </a:rPr>
              <a:t>„Muzika yra panaši į paslėptą matematikos uždavinį. Ir tas, kuris domisi muzika, net nenujaučia, kad nuolat bendrauja su skaičiais ir matematika” </a:t>
            </a:r>
            <a:br>
              <a:rPr lang="lt-LT" sz="2000" i="1" smtClean="0">
                <a:cs typeface="Times New Roman" pitchFamily="18" charset="0"/>
              </a:rPr>
            </a:br>
            <a:r>
              <a:rPr lang="lt-LT" sz="2000" b="0" i="1" smtClean="0">
                <a:cs typeface="Times New Roman" pitchFamily="18" charset="0"/>
              </a:rPr>
              <a:t>Gottfried Leibniz</a:t>
            </a:r>
            <a:r>
              <a:rPr lang="lt-LT" sz="1800" i="1" smtClean="0">
                <a:latin typeface="Times New Roman" pitchFamily="18" charset="0"/>
                <a:cs typeface="Times New Roman" pitchFamily="18" charset="0"/>
              </a:rPr>
              <a:t> </a:t>
            </a:r>
          </a:p>
        </p:txBody>
      </p:sp>
      <p:sp>
        <p:nvSpPr>
          <p:cNvPr id="13721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Mokiniai vidurinio ugdymo pakopoje nesimokydami matematikos nelieka nuskriausti, jų loginio mąstymo gebėjimai toliau kūrybiškai yra ugdomi per harmonijos, solfedžio pamokas, mokydamiesi visuotinės muzikos/dailės/meno, istorijos raidos dėsnių, jų ypatumus nagrinėja ir analizuoja bendrame istorijos ir geografijos kontekste</a:t>
            </a:r>
          </a:p>
          <a:p>
            <a:pPr eaLnBrk="1" hangingPunct="1">
              <a:lnSpc>
                <a:spcPct val="90000"/>
              </a:lnSpc>
              <a:buFont typeface="Symbol" pitchFamily="18" charset="2"/>
              <a:buChar char="·"/>
            </a:pPr>
            <a:r>
              <a:rPr lang="lt-LT" sz="2000" smtClean="0"/>
              <a:t>Nereikia pamiršti, kad šiuolaikiniam žmogui visa informacija yra prieinama ir įgyjama įvairiais kitokiais būdais</a:t>
            </a:r>
          </a:p>
          <a:p>
            <a:pPr eaLnBrk="1" hangingPunct="1">
              <a:lnSpc>
                <a:spcPct val="90000"/>
              </a:lnSpc>
              <a:buFont typeface="Symbol" pitchFamily="18" charset="2"/>
              <a:buChar char="·"/>
            </a:pPr>
            <a:r>
              <a:rPr lang="lt-LT" sz="2000" smtClean="0"/>
              <a:t>Vykdant projektą, paklausus mokinių apie projekto sėkmę ir nesėkmes, dauguma besimokančiųjų teigė, kad džiaugiasi suteikta galimybe rinktis dalykus, turėti daugiau laisvo laiko saviugdai, muzikavimui, dailės idėjų realizavimui ir parodų lankymui, nes savo gyvenimą planuoja susieti su menininko ar pedagogo profesija</a:t>
            </a:r>
          </a:p>
          <a:p>
            <a:pPr eaLnBrk="1" hangingPunct="1">
              <a:lnSpc>
                <a:spcPct val="90000"/>
              </a:lnSpc>
              <a:buFont typeface="Symbol" pitchFamily="18" charset="2"/>
              <a:buChar char="·"/>
            </a:pPr>
            <a:r>
              <a:rPr lang="lt-LT" sz="2000" smtClean="0"/>
              <a:t>7 proc. apklaustų mokinių planuoja rinktis studijas, susijusias su socialiniais mokslais, 5 proc. dar iki galo nėra apsisprendę</a:t>
            </a:r>
          </a:p>
        </p:txBody>
      </p:sp>
      <p:sp>
        <p:nvSpPr>
          <p:cNvPr id="137219"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ntraštė 1"/>
          <p:cNvSpPr>
            <a:spLocks noGrp="1"/>
          </p:cNvSpPr>
          <p:nvPr>
            <p:ph type="title"/>
          </p:nvPr>
        </p:nvSpPr>
        <p:spPr/>
        <p:txBody>
          <a:bodyPr/>
          <a:lstStyle/>
          <a:p>
            <a:pPr eaLnBrk="1" hangingPunct="1"/>
            <a:r>
              <a:rPr lang="lt-LT" smtClean="0"/>
              <a:t>Lietuvių kalba: mokyklų patirtis</a:t>
            </a:r>
          </a:p>
        </p:txBody>
      </p:sp>
      <p:sp>
        <p:nvSpPr>
          <p:cNvPr id="27650" name="Turinio vietos rezervavimo ženklas 2"/>
          <p:cNvSpPr>
            <a:spLocks noGrp="1"/>
          </p:cNvSpPr>
          <p:nvPr>
            <p:ph idx="1"/>
          </p:nvPr>
        </p:nvSpPr>
        <p:spPr/>
        <p:txBody>
          <a:bodyPr/>
          <a:lstStyle/>
          <a:p>
            <a:pPr eaLnBrk="1" hangingPunct="1">
              <a:lnSpc>
                <a:spcPct val="80000"/>
              </a:lnSpc>
              <a:buFont typeface="Symbol" pitchFamily="18" charset="2"/>
              <a:buChar char="·"/>
            </a:pPr>
            <a:r>
              <a:rPr lang="lt-LT" sz="2000" smtClean="0"/>
              <a:t>Modulinis mokymas skatina mokinius ieškoti, kurti, daugiau patiems dirbti savarankiškai, poromis ar grupėse, o ieškojimai ir atradimo džiaugsmas išgyvenami kartu su mokiniais</a:t>
            </a:r>
          </a:p>
          <a:p>
            <a:pPr eaLnBrk="1" hangingPunct="1">
              <a:lnSpc>
                <a:spcPct val="80000"/>
              </a:lnSpc>
              <a:buFont typeface="Symbol" pitchFamily="18" charset="2"/>
              <a:buChar char="·"/>
            </a:pPr>
            <a:r>
              <a:rPr lang="lt-LT" sz="2000" smtClean="0"/>
              <a:t>Mokiniams buvo smagu stebėti įvairių filmų (meninių, dokumentinių), spektaklių, publicistinių laidų ištraukas, vykti į ekskursijas, lankyti parodas, dažnai mokymo(si) procese naudoti  informacines technologijas</a:t>
            </a:r>
          </a:p>
          <a:p>
            <a:pPr eaLnBrk="1" hangingPunct="1">
              <a:lnSpc>
                <a:spcPct val="80000"/>
              </a:lnSpc>
              <a:buFont typeface="Symbol" pitchFamily="18" charset="2"/>
              <a:buChar char="·"/>
            </a:pPr>
            <a:r>
              <a:rPr lang="lt-LT" sz="2000" smtClean="0"/>
              <a:t>Modulinis mokymas  mokiniams sudarė galimybę ilgesnį laiką koncentruotis kurioje nors vienoje srityje (pvz., viešasis kalbėjimas, negrožinių tekstų suvokimas ar lietuvių kalbos sintaksė)</a:t>
            </a:r>
          </a:p>
          <a:p>
            <a:pPr eaLnBrk="1" hangingPunct="1">
              <a:lnSpc>
                <a:spcPct val="80000"/>
              </a:lnSpc>
              <a:buFont typeface="Symbol" pitchFamily="18" charset="2"/>
              <a:buChar char="·"/>
            </a:pPr>
            <a:r>
              <a:rPr lang="lt-LT" sz="2000" smtClean="0"/>
              <a:t>Pastebėta, kad kiekvienas modulis – tai išbaigtas, uždaras elementas, tačiau labai svarbi detalė visoje mokymo sistemoje</a:t>
            </a:r>
          </a:p>
          <a:p>
            <a:pPr eaLnBrk="1" hangingPunct="1">
              <a:lnSpc>
                <a:spcPct val="80000"/>
              </a:lnSpc>
              <a:buFont typeface="Symbol" pitchFamily="18" charset="2"/>
              <a:buChar char="·"/>
            </a:pPr>
            <a:r>
              <a:rPr lang="lt-LT" sz="2000" i="1" smtClean="0"/>
              <a:t>Ypač mokiniams ir mokytojams įsiminė modulis ,,Kultūros ištakos“ (lietuvių tautosaka, Antikos literatūra, Biblija, senovės Rytų poezija). Tai tarsi kelionė į žmogaus kultūros laikų pradžią. Mokiniai pildė šios kelionės dienoraštį, žinių žemėlapį. Buvo išbandytos apvaliojo stalo, dalykinio-vaidybinio žaidimo, kūrybinės laboratorijos, laisvojo rašymo metodai</a:t>
            </a:r>
            <a:r>
              <a:rPr lang="lt-LT" sz="2000" smtClean="0"/>
              <a:t> </a:t>
            </a:r>
          </a:p>
        </p:txBody>
      </p:sp>
      <p:sp>
        <p:nvSpPr>
          <p:cNvPr id="27651"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Antraštė 1"/>
          <p:cNvSpPr>
            <a:spLocks noGrp="1"/>
          </p:cNvSpPr>
          <p:nvPr>
            <p:ph type="title"/>
          </p:nvPr>
        </p:nvSpPr>
        <p:spPr>
          <a:solidFill>
            <a:schemeClr val="bg1"/>
          </a:solidFill>
        </p:spPr>
        <p:txBody>
          <a:bodyPr/>
          <a:lstStyle/>
          <a:p>
            <a:pPr eaLnBrk="1" hangingPunct="1"/>
            <a:r>
              <a:rPr lang="lt-LT" smtClean="0"/>
              <a:t>Mokinių svarstymai</a:t>
            </a:r>
          </a:p>
        </p:txBody>
      </p:sp>
      <p:sp>
        <p:nvSpPr>
          <p:cNvPr id="138242" name="Turinio vietos rezervavimo ženklas 2"/>
          <p:cNvSpPr>
            <a:spLocks noGrp="1"/>
          </p:cNvSpPr>
          <p:nvPr>
            <p:ph type="body" idx="1"/>
          </p:nvPr>
        </p:nvSpPr>
        <p:spPr/>
        <p:txBody>
          <a:bodyPr/>
          <a:lstStyle/>
          <a:p>
            <a:pPr eaLnBrk="1" hangingPunct="1">
              <a:buFont typeface="Symbol" pitchFamily="18" charset="2"/>
              <a:buChar char="·"/>
            </a:pPr>
            <a:r>
              <a:rPr lang="lt-LT" smtClean="0"/>
              <a:t>Mokiniai dalykus rinkosi sąmoningai planuodami savo ateitį ir siedami ją su būsimu brandos egzaminų pasirinkimu. Jiems keistai atrodo, kad privalomų dalykų branduoliui priskiriamas </a:t>
            </a:r>
            <a:r>
              <a:rPr lang="lt-LT" i="1" smtClean="0"/>
              <a:t>dorinis ugdymas</a:t>
            </a:r>
            <a:r>
              <a:rPr lang="lt-LT" smtClean="0"/>
              <a:t>, juk pats menas, gilinimasis į jo istoriją, analizavimas ir vertinimas tampa žmogaus dorinių nuostatų formavimo/si priemone</a:t>
            </a:r>
          </a:p>
        </p:txBody>
      </p:sp>
      <p:sp>
        <p:nvSpPr>
          <p:cNvPr id="138243"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Antraštė 1"/>
          <p:cNvSpPr>
            <a:spLocks noGrp="1"/>
          </p:cNvSpPr>
          <p:nvPr>
            <p:ph type="title"/>
          </p:nvPr>
        </p:nvSpPr>
        <p:spPr>
          <a:solidFill>
            <a:schemeClr val="bg1"/>
          </a:solidFill>
        </p:spPr>
        <p:txBody>
          <a:bodyPr/>
          <a:lstStyle/>
          <a:p>
            <a:pPr eaLnBrk="1" hangingPunct="1"/>
            <a:r>
              <a:rPr lang="lt-LT" sz="3200" smtClean="0"/>
              <a:t>Mokinių svarstymai reikalaujantys atsakymo</a:t>
            </a:r>
          </a:p>
        </p:txBody>
      </p:sp>
      <p:sp>
        <p:nvSpPr>
          <p:cNvPr id="139266" name="Turinio vietos rezervavimo ženklas 2"/>
          <p:cNvSpPr>
            <a:spLocks noGrp="1"/>
          </p:cNvSpPr>
          <p:nvPr>
            <p:ph type="body" idx="1"/>
          </p:nvPr>
        </p:nvSpPr>
        <p:spPr/>
        <p:txBody>
          <a:bodyPr/>
          <a:lstStyle/>
          <a:p>
            <a:pPr eaLnBrk="1" hangingPunct="1">
              <a:buFont typeface="Symbol" pitchFamily="18" charset="2"/>
              <a:buChar char="·"/>
            </a:pPr>
            <a:r>
              <a:rPr lang="lt-LT" sz="2400" smtClean="0"/>
              <a:t>Mokinius gąsdina mažas įstojimo Lietuvoje į valstybės finansuojamas vietas tikimybės procentas, nes mokamas menų, ypač muzikos atlikėjo, srities aukštasis mokslas yra brangus ir daugeliui neprieinamas</a:t>
            </a:r>
          </a:p>
          <a:p>
            <a:pPr eaLnBrk="1" hangingPunct="1"/>
            <a:endParaRPr lang="lt-LT" sz="2400" smtClean="0"/>
          </a:p>
          <a:p>
            <a:pPr eaLnBrk="1" hangingPunct="1">
              <a:buFont typeface="Arial" charset="0"/>
              <a:buNone/>
            </a:pPr>
            <a:r>
              <a:rPr lang="lt-LT" sz="2400" b="1" smtClean="0"/>
              <a:t>Keliami klausimai: </a:t>
            </a:r>
          </a:p>
          <a:p>
            <a:pPr eaLnBrk="1" hangingPunct="1"/>
            <a:r>
              <a:rPr lang="lt-LT" sz="2400" smtClean="0"/>
              <a:t>Ar aukštosios mokyklos bus informuotos apie šį projektą? </a:t>
            </a:r>
          </a:p>
          <a:p>
            <a:pPr eaLnBrk="1" hangingPunct="1"/>
            <a:r>
              <a:rPr lang="lt-LT" sz="2400" smtClean="0"/>
              <a:t>Ar pripažins brandos atestatą be kitų bendrojo ugdymo dalykų įvertinimų? </a:t>
            </a:r>
          </a:p>
          <a:p>
            <a:pPr eaLnBrk="1" hangingPunct="1"/>
            <a:r>
              <a:rPr lang="lt-LT" sz="2400" smtClean="0"/>
              <a:t>Ar dėl to neiškils kliūčių stojant į LMTA ar kitas aukštąsias mokyklas?</a:t>
            </a:r>
          </a:p>
        </p:txBody>
      </p:sp>
      <p:sp>
        <p:nvSpPr>
          <p:cNvPr id="139267"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5"/>
          <p:cNvSpPr>
            <a:spLocks noGrp="1"/>
          </p:cNvSpPr>
          <p:nvPr>
            <p:ph type="title" idx="4294967295"/>
          </p:nvPr>
        </p:nvSpPr>
        <p:spPr/>
        <p:txBody>
          <a:bodyPr/>
          <a:lstStyle/>
          <a:p>
            <a:endParaRPr lang="lt-LT" smtClean="0"/>
          </a:p>
        </p:txBody>
      </p:sp>
      <p:sp>
        <p:nvSpPr>
          <p:cNvPr id="140290" name="Turinio vietos rezervavimo ženklas 2"/>
          <p:cNvSpPr>
            <a:spLocks noGrp="1"/>
          </p:cNvSpPr>
          <p:nvPr>
            <p:ph type="body" idx="1"/>
          </p:nvPr>
        </p:nvSpPr>
        <p:spPr/>
        <p:txBody>
          <a:bodyPr/>
          <a:lstStyle/>
          <a:p>
            <a:pPr eaLnBrk="1" hangingPunct="1">
              <a:buFont typeface="Symbol" pitchFamily="18" charset="2"/>
              <a:buChar char="·"/>
            </a:pPr>
            <a:r>
              <a:rPr lang="lt-LT" smtClean="0"/>
              <a:t>Lietuvoje yra sudarytos sąlygos mokytis savarankiškai, laikyti eksternu brandos egzaminus, perlaikyti brandos egzaminą, siekiant aukštesnio įvertinimo ir kt. Tad, jei kokio vidurinio ugdymo pakopoje nesimokyto dalyko ateityje prireiks, nuostata „mokytis visą gyvenimą“ pasiteisins tiesiogine prasme</a:t>
            </a:r>
          </a:p>
        </p:txBody>
      </p:sp>
      <p:sp>
        <p:nvSpPr>
          <p:cNvPr id="140291" name="Text Box 4"/>
          <p:cNvSpPr txBox="1">
            <a:spLocks noChangeArrowheads="1"/>
          </p:cNvSpPr>
          <p:nvPr/>
        </p:nvSpPr>
        <p:spPr bwMode="auto">
          <a:xfrm>
            <a:off x="4211638" y="609282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141314" name="Text Box 4"/>
          <p:cNvSpPr txBox="1">
            <a:spLocks noChangeArrowheads="1"/>
          </p:cNvSpPr>
          <p:nvPr/>
        </p:nvSpPr>
        <p:spPr bwMode="auto">
          <a:xfrm>
            <a:off x="755650" y="4292600"/>
            <a:ext cx="8064500" cy="1200150"/>
          </a:xfrm>
          <a:prstGeom prst="rect">
            <a:avLst/>
          </a:prstGeom>
          <a:solidFill>
            <a:srgbClr val="DDDDDD"/>
          </a:solidFill>
          <a:ln w="9525">
            <a:noFill/>
            <a:miter lim="800000"/>
            <a:headEnd/>
            <a:tailEnd/>
          </a:ln>
        </p:spPr>
        <p:txBody>
          <a:bodyPr>
            <a:spAutoFit/>
          </a:bodyPr>
          <a:lstStyle/>
          <a:p>
            <a:pPr algn="ctr">
              <a:spcBef>
                <a:spcPct val="50000"/>
              </a:spcBef>
            </a:pPr>
            <a:r>
              <a:rPr lang="lt-LT" sz="3600"/>
              <a:t>ŠIAULIŲ PROFESINIO RENGIMO CENTRAS</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5"/>
          <p:cNvSpPr>
            <a:spLocks noGrp="1"/>
          </p:cNvSpPr>
          <p:nvPr>
            <p:ph type="title" idx="4294967295"/>
          </p:nvPr>
        </p:nvSpPr>
        <p:spPr/>
        <p:txBody>
          <a:bodyPr/>
          <a:lstStyle/>
          <a:p>
            <a:endParaRPr lang="lt-LT" smtClean="0"/>
          </a:p>
        </p:txBody>
      </p:sp>
      <p:sp>
        <p:nvSpPr>
          <p:cNvPr id="142338" name="Turinio vietos rezervavimo ženklas 4"/>
          <p:cNvSpPr>
            <a:spLocks noGrp="1"/>
          </p:cNvSpPr>
          <p:nvPr>
            <p:ph type="body" idx="1"/>
          </p:nvPr>
        </p:nvSpPr>
        <p:spPr/>
        <p:txBody>
          <a:bodyPr/>
          <a:lstStyle/>
          <a:p>
            <a:pPr eaLnBrk="1" hangingPunct="1">
              <a:buFont typeface="Symbol" pitchFamily="18" charset="2"/>
              <a:buChar char="·"/>
            </a:pPr>
            <a:r>
              <a:rPr lang="lt-LT" smtClean="0"/>
              <a:t>Projekte dalyvauja tik vienas Šiaulių profesinio rengimo centro – mechanikos sektorius, priklausantis statybos ir mechanikos skyriui </a:t>
            </a:r>
          </a:p>
          <a:p>
            <a:pPr eaLnBrk="1" hangingPunct="1">
              <a:buFont typeface="Symbol" pitchFamily="18" charset="2"/>
              <a:buChar char="·"/>
            </a:pPr>
            <a:r>
              <a:rPr lang="lt-LT" smtClean="0"/>
              <a:t>Mechanikos sektoriuje priimami mokytis mokiniai, siekiantys su specialybe įgyti vidurinį išsilavinimą, nebaigę pagrindinės mokyklos ir baigę vidurinę mokyklą, siekiantys įgyti tik pirminę profesinę kvalifikaciją</a:t>
            </a:r>
          </a:p>
        </p:txBody>
      </p:sp>
      <p:sp>
        <p:nvSpPr>
          <p:cNvPr id="142339"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Antraštė 1"/>
          <p:cNvSpPr>
            <a:spLocks noGrp="1"/>
          </p:cNvSpPr>
          <p:nvPr>
            <p:ph type="title"/>
          </p:nvPr>
        </p:nvSpPr>
        <p:spPr/>
        <p:txBody>
          <a:bodyPr/>
          <a:lstStyle/>
          <a:p>
            <a:pPr eaLnBrk="1" hangingPunct="1"/>
            <a:r>
              <a:rPr lang="lt-LT" smtClean="0"/>
              <a:t>Pasijutome kaip niekad stiprūs</a:t>
            </a:r>
          </a:p>
        </p:txBody>
      </p:sp>
      <p:sp>
        <p:nvSpPr>
          <p:cNvPr id="14336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Mokykla veiklos sistema, kur vienas struktūrinis elementas veikia kitą, gali net išklibinti esamą pusiausvyrą</a:t>
            </a:r>
          </a:p>
          <a:p>
            <a:pPr eaLnBrk="1" hangingPunct="1">
              <a:lnSpc>
                <a:spcPct val="90000"/>
              </a:lnSpc>
              <a:buFont typeface="Symbol" pitchFamily="18" charset="2"/>
              <a:buChar char="·"/>
            </a:pPr>
            <a:r>
              <a:rPr lang="lt-LT" sz="2400" smtClean="0"/>
              <a:t>Mokykla džiaugiasi tuo, kad projekte dalyvaujantys mokytojai skleidžia savo projekto veiklas rengdami pristatymus, pranešimus, straipsnius centro laikraščiui bei  dalijasi kitokio darbo patirtimi centro mokytojų metodiniuose būreliuose </a:t>
            </a:r>
          </a:p>
          <a:p>
            <a:pPr eaLnBrk="1" hangingPunct="1">
              <a:lnSpc>
                <a:spcPct val="90000"/>
              </a:lnSpc>
              <a:buFont typeface="Symbol" pitchFamily="18" charset="2"/>
              <a:buChar char="·"/>
            </a:pPr>
            <a:r>
              <a:rPr lang="lt-LT" sz="2400" smtClean="0"/>
              <a:t>Projekte dalyvaujantis skyrius didžiuojasi, kad komandinio darbo patirtimi yra pranašesnė už kitus centro skyrius, todėl jaučiasi stiprūs: savo mokytojų komanda, nes tapo patarėjais, gerosios patirties skleidėjais kitų centro skyrių mokytojams, pradėjusiems dirbti pagal atnaujintas vidurinio ugdymo bendrąsias programas</a:t>
            </a:r>
          </a:p>
        </p:txBody>
      </p:sp>
      <p:sp>
        <p:nvSpPr>
          <p:cNvPr id="143363"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Antraštė 1"/>
          <p:cNvSpPr>
            <a:spLocks noGrp="1"/>
          </p:cNvSpPr>
          <p:nvPr>
            <p:ph type="title"/>
          </p:nvPr>
        </p:nvSpPr>
        <p:spPr/>
        <p:txBody>
          <a:bodyPr/>
          <a:lstStyle/>
          <a:p>
            <a:pPr eaLnBrk="1" hangingPunct="1"/>
            <a:r>
              <a:rPr lang="lt-LT" smtClean="0"/>
              <a:t>Komandinio darbo patirtis</a:t>
            </a:r>
          </a:p>
        </p:txBody>
      </p:sp>
      <p:sp>
        <p:nvSpPr>
          <p:cNvPr id="144386"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400" smtClean="0"/>
              <a:t>Noras pastebėti vaiko keitimąsi, įvertinti jį ir sudaryti didesnes  pasirinkimo galimybes atsiskleisti bendriesiems ir specifiniams mokinio gabumams</a:t>
            </a:r>
          </a:p>
          <a:p>
            <a:pPr eaLnBrk="1" hangingPunct="1">
              <a:lnSpc>
                <a:spcPct val="80000"/>
              </a:lnSpc>
              <a:buFont typeface="Symbol" pitchFamily="18" charset="2"/>
              <a:buChar char="·"/>
            </a:pPr>
            <a:r>
              <a:rPr lang="lt-LT" sz="2400" smtClean="0"/>
              <a:t>Mokytojai pradėjo bendradarbiauti, išryškėjo kolegialumas, partnerystė, pagerėjo mokyklos mikroklimatas</a:t>
            </a:r>
          </a:p>
          <a:p>
            <a:pPr eaLnBrk="1" hangingPunct="1">
              <a:lnSpc>
                <a:spcPct val="80000"/>
              </a:lnSpc>
              <a:buFont typeface="Symbol" pitchFamily="18" charset="2"/>
              <a:buChar char="·"/>
            </a:pPr>
            <a:r>
              <a:rPr lang="lt-LT" sz="2400" smtClean="0"/>
              <a:t>Savaime atsirado poreikis kartu planuoti veiklą</a:t>
            </a:r>
          </a:p>
          <a:p>
            <a:pPr eaLnBrk="1" hangingPunct="1">
              <a:lnSpc>
                <a:spcPct val="80000"/>
              </a:lnSpc>
              <a:buFont typeface="Symbol" pitchFamily="18" charset="2"/>
              <a:buChar char="·"/>
            </a:pPr>
            <a:r>
              <a:rPr lang="lt-LT" sz="2400" smtClean="0"/>
              <a:t>Geranoriška aplinka skatino teigiamas emocijas, norą keistis ir keisti</a:t>
            </a:r>
          </a:p>
          <a:p>
            <a:pPr eaLnBrk="1" hangingPunct="1">
              <a:lnSpc>
                <a:spcPct val="80000"/>
              </a:lnSpc>
              <a:buFont typeface="Symbol" pitchFamily="18" charset="2"/>
              <a:buChar char="·"/>
            </a:pPr>
            <a:r>
              <a:rPr lang="lt-LT" sz="2400" smtClean="0"/>
              <a:t>Kiekvienas pajuto, kad gali būti naudingas dirbdamas tai, ką išmano ir sugeba geriausiai</a:t>
            </a:r>
          </a:p>
          <a:p>
            <a:pPr eaLnBrk="1" hangingPunct="1">
              <a:lnSpc>
                <a:spcPct val="80000"/>
              </a:lnSpc>
              <a:buFont typeface="Symbol" pitchFamily="18" charset="2"/>
              <a:buChar char="·"/>
            </a:pPr>
            <a:r>
              <a:rPr lang="lt-LT" sz="2400" smtClean="0"/>
              <a:t>Teko ne tik analizuoti naujas vidurinio ugdymo bendrąsias programas bei jas aprobuoti, ieškoti naujų mokymo (-si) būdų, daug planuoti, ruoštis pamokoms, ieškoti naujos medžiagos ir ja dalintis su kolega</a:t>
            </a:r>
          </a:p>
        </p:txBody>
      </p:sp>
      <p:sp>
        <p:nvSpPr>
          <p:cNvPr id="144387"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Antraštė 1"/>
          <p:cNvSpPr>
            <a:spLocks noGrp="1"/>
          </p:cNvSpPr>
          <p:nvPr>
            <p:ph type="title"/>
          </p:nvPr>
        </p:nvSpPr>
        <p:spPr/>
        <p:txBody>
          <a:bodyPr/>
          <a:lstStyle/>
          <a:p>
            <a:pPr eaLnBrk="1" hangingPunct="1"/>
            <a:r>
              <a:rPr lang="lt-LT" smtClean="0"/>
              <a:t>Pasikeitęs mokytojo vaidmuo klasėje</a:t>
            </a:r>
          </a:p>
        </p:txBody>
      </p:sp>
      <p:sp>
        <p:nvSpPr>
          <p:cNvPr id="145410"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2400" smtClean="0"/>
              <a:t>Mokytojas buvo priverstas nuolat tobulėti, plėsti savo kompetencijas</a:t>
            </a:r>
          </a:p>
          <a:p>
            <a:pPr eaLnBrk="1" hangingPunct="1">
              <a:lnSpc>
                <a:spcPct val="85000"/>
              </a:lnSpc>
              <a:buFont typeface="Symbol" pitchFamily="18" charset="2"/>
              <a:buChar char="·"/>
            </a:pPr>
            <a:r>
              <a:rPr lang="lt-LT" sz="2400" smtClean="0"/>
              <a:t>Mokiniams  jau nebeužteko  pagrindinių žinių perteikimo, jiems reikėjo patiems daryti išvadas, rasti problemos sprendimą, analizuoti taikymus supančioje aplinkoje</a:t>
            </a:r>
          </a:p>
          <a:p>
            <a:pPr eaLnBrk="1" hangingPunct="1">
              <a:lnSpc>
                <a:spcPct val="85000"/>
              </a:lnSpc>
              <a:buFont typeface="Symbol" pitchFamily="18" charset="2"/>
              <a:buChar char="·"/>
            </a:pPr>
            <a:r>
              <a:rPr lang="lt-LT" sz="2400" smtClean="0"/>
              <a:t>Pastebimai pasikeitė mokytojo ir mokinio dialogas, atsirado bendradarbiavimas, keitėsi ir klasės mikroklimatas</a:t>
            </a:r>
          </a:p>
          <a:p>
            <a:pPr eaLnBrk="1" hangingPunct="1">
              <a:lnSpc>
                <a:spcPct val="85000"/>
              </a:lnSpc>
              <a:buFont typeface="Symbol" pitchFamily="18" charset="2"/>
              <a:buChar char="·"/>
            </a:pPr>
            <a:r>
              <a:rPr lang="lt-LT" sz="2400" smtClean="0"/>
              <a:t>Mokytojai turėjo būti lankstesni rinkdamiesi savo vaidmenį klasėje, nes nuo pasirinkimo  priklausė mokinių galimybė aktyviau dalyvauti mokymo procese, reikšti savo nuomonę</a:t>
            </a:r>
          </a:p>
          <a:p>
            <a:pPr eaLnBrk="1" hangingPunct="1">
              <a:lnSpc>
                <a:spcPct val="85000"/>
              </a:lnSpc>
              <a:buFont typeface="Symbol" pitchFamily="18" charset="2"/>
              <a:buChar char="·"/>
            </a:pPr>
            <a:r>
              <a:rPr lang="lt-LT" sz="2400" smtClean="0"/>
              <a:t>Tam ypač padėjo aktyvus  netradicinių ugdymo metodų taikymas: debatai, projektai, kūrybiniai darbai, situacijos žaidimas, interviu, darbas grupėmis, netradicinės pamokos</a:t>
            </a:r>
          </a:p>
        </p:txBody>
      </p:sp>
      <p:sp>
        <p:nvSpPr>
          <p:cNvPr id="145411"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Antraštė 1"/>
          <p:cNvSpPr>
            <a:spLocks noGrp="1"/>
          </p:cNvSpPr>
          <p:nvPr>
            <p:ph type="title"/>
          </p:nvPr>
        </p:nvSpPr>
        <p:spPr>
          <a:solidFill>
            <a:schemeClr val="bg2"/>
          </a:solidFill>
        </p:spPr>
        <p:txBody>
          <a:bodyPr/>
          <a:lstStyle/>
          <a:p>
            <a:pPr eaLnBrk="1" hangingPunct="1"/>
            <a:r>
              <a:rPr lang="lt-LT" sz="3200" smtClean="0"/>
              <a:t>Mokinių apklausa remtasi apibendrinant mokytojų įžvalgas</a:t>
            </a:r>
          </a:p>
        </p:txBody>
      </p:sp>
      <p:sp>
        <p:nvSpPr>
          <p:cNvPr id="146434" name="Turinio vietos rezervavimo ženklas 2"/>
          <p:cNvSpPr>
            <a:spLocks noGrp="1"/>
          </p:cNvSpPr>
          <p:nvPr>
            <p:ph type="body" idx="1"/>
          </p:nvPr>
        </p:nvSpPr>
        <p:spPr>
          <a:xfrm>
            <a:off x="457200" y="1700213"/>
            <a:ext cx="8507413" cy="4392612"/>
          </a:xfrm>
        </p:spPr>
        <p:txBody>
          <a:bodyPr/>
          <a:lstStyle/>
          <a:p>
            <a:pPr eaLnBrk="1" hangingPunct="1">
              <a:lnSpc>
                <a:spcPct val="90000"/>
              </a:lnSpc>
              <a:buFont typeface="Symbol" pitchFamily="18" charset="2"/>
              <a:buChar char="·"/>
            </a:pPr>
            <a:r>
              <a:rPr lang="lt-LT" sz="2400" smtClean="0"/>
              <a:t>Po mokinių apklausos paaiškėjo: pamokos tapo įdomesnės, padidėjo mokymosi motyvacija, pagerėjo pamokų lankomumas, tapo suprantamesnis mokytojo aiškinimas, pagerėjo santykiai su mokytoju, išlaisvėjo mokinių kūrybingumas</a:t>
            </a:r>
          </a:p>
          <a:p>
            <a:pPr eaLnBrk="1" hangingPunct="1">
              <a:lnSpc>
                <a:spcPct val="90000"/>
              </a:lnSpc>
              <a:buFont typeface="Symbol" pitchFamily="18" charset="2"/>
              <a:buChar char="·"/>
            </a:pPr>
            <a:r>
              <a:rPr lang="lt-LT" sz="2400" smtClean="0"/>
              <a:t>Keletas mokinių atsiliepimų</a:t>
            </a:r>
            <a:r>
              <a:rPr lang="lt-LT" sz="2400" i="1" smtClean="0"/>
              <a:t>: „Galime daug diskutuoti. Mokytoja nepertraukia, leidžia išsišnekėti man svarbia tema“. Deividas B.</a:t>
            </a:r>
          </a:p>
          <a:p>
            <a:pPr eaLnBrk="1" hangingPunct="1">
              <a:lnSpc>
                <a:spcPct val="90000"/>
              </a:lnSpc>
              <a:buFont typeface="Symbol" pitchFamily="18" charset="2"/>
              <a:buChar char="·"/>
            </a:pPr>
            <a:r>
              <a:rPr lang="lt-LT" sz="2400" i="1" smtClean="0"/>
              <a:t>„Pamokos tapo daug įdomesnės, noriai į jas einu“. Mantas S.</a:t>
            </a:r>
          </a:p>
          <a:p>
            <a:pPr eaLnBrk="1" hangingPunct="1">
              <a:lnSpc>
                <a:spcPct val="90000"/>
              </a:lnSpc>
              <a:buFont typeface="Symbol" pitchFamily="18" charset="2"/>
              <a:buChar char="·"/>
            </a:pPr>
            <a:r>
              <a:rPr lang="lt-LT" sz="2400" smtClean="0"/>
              <a:t>„</a:t>
            </a:r>
            <a:r>
              <a:rPr lang="lt-LT" sz="2400" i="1" smtClean="0"/>
              <a:t>Labai gerai, kad lietuvių k. modulis skirtas  ne tik pagilinti žinias ir geriau pasiruošti, bet ir išlaisvino mano kūrybiškumą“. Almantas G.</a:t>
            </a:r>
            <a:endParaRPr lang="lt-LT" sz="2400" smtClean="0"/>
          </a:p>
        </p:txBody>
      </p:sp>
      <p:sp>
        <p:nvSpPr>
          <p:cNvPr id="146435"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Antraštė 1"/>
          <p:cNvSpPr>
            <a:spLocks noGrp="1"/>
          </p:cNvSpPr>
          <p:nvPr>
            <p:ph type="title"/>
          </p:nvPr>
        </p:nvSpPr>
        <p:spPr/>
        <p:txBody>
          <a:bodyPr/>
          <a:lstStyle/>
          <a:p>
            <a:pPr eaLnBrk="1" hangingPunct="1"/>
            <a:r>
              <a:rPr lang="lt-LT" sz="3200" smtClean="0"/>
              <a:t>Mokinių krūvių reguliavimas </a:t>
            </a:r>
            <a:r>
              <a:rPr lang="lt-LT" sz="3200" smtClean="0">
                <a:cs typeface="Times New Roman" pitchFamily="18" charset="0"/>
              </a:rPr>
              <a:t>–</a:t>
            </a:r>
            <a:r>
              <a:rPr lang="lt-LT" sz="3200" smtClean="0"/>
              <a:t> optimalus tvarkaraštis</a:t>
            </a:r>
          </a:p>
        </p:txBody>
      </p:sp>
      <p:sp>
        <p:nvSpPr>
          <p:cNvPr id="147458" name="Turinio vietos rezervavimo ženklas 2"/>
          <p:cNvSpPr>
            <a:spLocks noGrp="1"/>
          </p:cNvSpPr>
          <p:nvPr>
            <p:ph type="body" idx="1"/>
          </p:nvPr>
        </p:nvSpPr>
        <p:spPr/>
        <p:txBody>
          <a:bodyPr/>
          <a:lstStyle/>
          <a:p>
            <a:pPr eaLnBrk="1" hangingPunct="1">
              <a:buFont typeface="Symbol" pitchFamily="18" charset="2"/>
              <a:buChar char="·"/>
            </a:pPr>
            <a:r>
              <a:rPr lang="lt-LT" sz="2000" smtClean="0"/>
              <a:t>Tvarkaraščio sudarymo užduotis </a:t>
            </a:r>
            <a:r>
              <a:rPr lang="lt-LT" sz="2000" smtClean="0">
                <a:cs typeface="Times New Roman" pitchFamily="18" charset="0"/>
              </a:rPr>
              <a:t>–</a:t>
            </a:r>
            <a:r>
              <a:rPr lang="lt-LT" sz="2000" smtClean="0"/>
              <a:t> garantuoti mokiniui  mokomųjų dalykų pasirinkimo laisvę ir reguliuoti mokinio mokymosi krūvį</a:t>
            </a:r>
          </a:p>
          <a:p>
            <a:pPr eaLnBrk="1" hangingPunct="1">
              <a:buFont typeface="Symbol" pitchFamily="18" charset="2"/>
              <a:buChar char="·"/>
            </a:pPr>
            <a:r>
              <a:rPr lang="lt-LT" sz="2000" smtClean="0"/>
              <a:t>Kaip suderinti šiuos du dalykus </a:t>
            </a:r>
            <a:r>
              <a:rPr lang="lt-LT" sz="2000" smtClean="0">
                <a:cs typeface="Times New Roman" pitchFamily="18" charset="0"/>
              </a:rPr>
              <a:t>–</a:t>
            </a:r>
            <a:r>
              <a:rPr lang="lt-LT" sz="2000" smtClean="0"/>
              <a:t> apsisprendimo laivę ir tvarkaraščio nuoseklumą, individualumą</a:t>
            </a:r>
          </a:p>
          <a:p>
            <a:pPr eaLnBrk="1" hangingPunct="1">
              <a:buFont typeface="Symbol" pitchFamily="18" charset="2"/>
              <a:buChar char="·"/>
            </a:pPr>
            <a:r>
              <a:rPr lang="lt-LT" sz="2000" smtClean="0"/>
              <a:t>Mokiniai rinkosi mokomuosius dalykus tik bendruoju kursu, o dalyvavimas projekte profesinių mokyklų mokiniams leido rinktis mažiau privalomų dalykų </a:t>
            </a:r>
            <a:r>
              <a:rPr lang="lt-LT" sz="2000" smtClean="0">
                <a:cs typeface="Times New Roman" pitchFamily="18" charset="0"/>
              </a:rPr>
              <a:t>–</a:t>
            </a:r>
            <a:r>
              <a:rPr lang="lt-LT" sz="2000" smtClean="0"/>
              <a:t> tik septynis</a:t>
            </a:r>
          </a:p>
          <a:p>
            <a:pPr eaLnBrk="1" hangingPunct="1">
              <a:buFont typeface="Symbol" pitchFamily="18" charset="2"/>
              <a:buChar char="·"/>
            </a:pPr>
            <a:r>
              <a:rPr lang="lt-LT" sz="2000" smtClean="0"/>
              <a:t>Mūsų mokiniai, teikia pirmenybę praktiniam, o ne akademiniam mokymui, todėl ir savaitiniai krūviai po 30</a:t>
            </a:r>
            <a:r>
              <a:rPr lang="lt-LT" sz="2000" smtClean="0">
                <a:cs typeface="Times New Roman" pitchFamily="18" charset="0"/>
              </a:rPr>
              <a:t>–</a:t>
            </a:r>
            <a:r>
              <a:rPr lang="lt-LT" sz="2000" smtClean="0"/>
              <a:t>31 pamoką (13 pamokų profesijos mokymo dalykai ir 17 pamokų privalomai pasirenkami bendrojo kurso branduolio dalykai), tai padėjo išvengti ir „langų“</a:t>
            </a:r>
          </a:p>
          <a:p>
            <a:pPr eaLnBrk="1" hangingPunct="1">
              <a:buFont typeface="Symbol" pitchFamily="18" charset="2"/>
              <a:buChar char="·"/>
            </a:pPr>
            <a:r>
              <a:rPr lang="lt-LT" sz="2000" smtClean="0"/>
              <a:t>Mažesnis mokinių pasirinkimas leido sudaryti lankstų  ir optimalų tvarkaraštį mokiniam</a:t>
            </a:r>
          </a:p>
        </p:txBody>
      </p:sp>
      <p:sp>
        <p:nvSpPr>
          <p:cNvPr id="147459"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ntraštė 1"/>
          <p:cNvSpPr>
            <a:spLocks noGrp="1"/>
          </p:cNvSpPr>
          <p:nvPr>
            <p:ph type="title"/>
          </p:nvPr>
        </p:nvSpPr>
        <p:spPr>
          <a:xfrm>
            <a:off x="457200" y="274638"/>
            <a:ext cx="8229600" cy="850900"/>
          </a:xfrm>
        </p:spPr>
        <p:txBody>
          <a:bodyPr/>
          <a:lstStyle/>
          <a:p>
            <a:pPr eaLnBrk="1" hangingPunct="1"/>
            <a:r>
              <a:rPr lang="lt-LT" smtClean="0">
                <a:cs typeface="Times New Roman" pitchFamily="18" charset="0"/>
              </a:rPr>
              <a:t>Matematika:</a:t>
            </a:r>
            <a:r>
              <a:rPr lang="lt-LT" smtClean="0"/>
              <a:t> mokyklų patirtis</a:t>
            </a:r>
            <a:endParaRPr lang="lt-LT" smtClean="0">
              <a:cs typeface="Times New Roman" pitchFamily="18" charset="0"/>
            </a:endParaRPr>
          </a:p>
        </p:txBody>
      </p:sp>
      <p:sp>
        <p:nvSpPr>
          <p:cNvPr id="28674" name="Turinio vietos rezervavimo ženklas 2"/>
          <p:cNvSpPr>
            <a:spLocks noGrp="1"/>
          </p:cNvSpPr>
          <p:nvPr>
            <p:ph type="body" idx="1"/>
          </p:nvPr>
        </p:nvSpPr>
        <p:spPr>
          <a:xfrm>
            <a:off x="468313" y="1125538"/>
            <a:ext cx="8496300" cy="4741862"/>
          </a:xfrm>
        </p:spPr>
        <p:txBody>
          <a:bodyPr/>
          <a:lstStyle/>
          <a:p>
            <a:pPr eaLnBrk="1" hangingPunct="1">
              <a:buFont typeface="Symbol" pitchFamily="18" charset="2"/>
              <a:buChar char="·"/>
            </a:pPr>
            <a:r>
              <a:rPr lang="lt-LT" sz="1600" smtClean="0">
                <a:cs typeface="Times New Roman" pitchFamily="18" charset="0"/>
              </a:rPr>
              <a:t>Dalyvavimas projekte sudarė galimybę pamokose dirbti su grafinėmis skaičiavimo mašinėlėmis „TI-84 Plus (Silver edition)“ ir vadovų paruoštais vertinimais mokytojui ir mokiniui. Grafinės skaičiavimo mašinėlės naudojamos kaip paprasti skaičiuotuvai, aptariant funkcijų grafikų savybes, grafiškai sprendžiant lygtis ir lygčių sistemas, tiriant funkcijas pagal jos išvestinę (galima brėžiniu pasitikrinti, ar teisingai išspręsta, ar gerai apskaičiuoti ekstremumai ir pan.), grafiškai vaizduojami statistiniai duomenys, skaičiuojant imties skaitines charakteristikas ir kita </a:t>
            </a:r>
          </a:p>
          <a:p>
            <a:pPr eaLnBrk="1" hangingPunct="1">
              <a:buFont typeface="Symbol" pitchFamily="18" charset="2"/>
              <a:buChar char="·"/>
            </a:pPr>
            <a:r>
              <a:rPr lang="lt-LT" sz="1600" smtClean="0">
                <a:cs typeface="Times New Roman" pitchFamily="18" charset="0"/>
              </a:rPr>
              <a:t>Galimybė motyvuoti mokinius, o mokiniams įsivertinti savo pasiekimų lygmenį, iš esmės pakeitė mokinių požiūrį į pamokas</a:t>
            </a:r>
          </a:p>
          <a:p>
            <a:pPr eaLnBrk="1" hangingPunct="1">
              <a:buFont typeface="Symbol" pitchFamily="18" charset="2"/>
              <a:buChar char="·"/>
            </a:pPr>
            <a:r>
              <a:rPr lang="lt-LT" sz="1600" smtClean="0">
                <a:cs typeface="Times New Roman" pitchFamily="18" charset="0"/>
              </a:rPr>
              <a:t>Mokiniai tapo aktyvesni, padidėjo uždavinių sprendimo greitis</a:t>
            </a:r>
          </a:p>
          <a:p>
            <a:pPr eaLnBrk="1" hangingPunct="1">
              <a:buFont typeface="Symbol" pitchFamily="18" charset="2"/>
              <a:buChar char="·"/>
            </a:pPr>
            <a:r>
              <a:rPr lang="lt-LT" sz="1600" smtClean="0">
                <a:cs typeface="Times New Roman" pitchFamily="18" charset="0"/>
              </a:rPr>
              <a:t>Projekte bendrauta su gerais matematikos dalyko žinovais, matematikos modulinio mokymo projekto vadovėmis, modulių kūrėjais. Jų dėka visų modulių medžiaga (ugdymo turinys, vertinimo ypatumai mokytojui, vertinimas mokiniui su uždavinių pavyzdžiais) buvo gauta iš anksto </a:t>
            </a:r>
          </a:p>
          <a:p>
            <a:pPr eaLnBrk="1" hangingPunct="1">
              <a:buFont typeface="Symbol" pitchFamily="18" charset="2"/>
              <a:buChar char="·"/>
            </a:pPr>
            <a:r>
              <a:rPr lang="lt-LT" sz="1600" smtClean="0">
                <a:cs typeface="Times New Roman" pitchFamily="18" charset="0"/>
              </a:rPr>
              <a:t>Mokiniai, turėdami visą modulio medžiagą ir kiekvieno lygio (patenkinamo, pagrindinio ir aukštesniojo) uždavinių pavyzdžius, galėjo patys įsivertinti savo pažangą ir pasiekimus </a:t>
            </a:r>
          </a:p>
          <a:p>
            <a:pPr eaLnBrk="1" hangingPunct="1">
              <a:buFont typeface="Symbol" pitchFamily="18" charset="2"/>
              <a:buChar char="·"/>
            </a:pPr>
            <a:r>
              <a:rPr lang="lt-LT" sz="1600" i="1" smtClean="0">
                <a:cs typeface="Times New Roman" pitchFamily="18" charset="0"/>
              </a:rPr>
              <a:t>Tai ypač patogu tiems mokiniams, kurie dėl ligos ar kitų priežasčių praleisdavo pamokas. Vienas didžiausių modulinio mokymo privalumų - visus modulio reikalavimus, mokėjimo lygių įvertinimus mokiniai sužinodavo pirmąją  modulio pamoką</a:t>
            </a:r>
            <a:endParaRPr lang="lt-LT" sz="1600" smtClean="0">
              <a:cs typeface="Times New Roman" pitchFamily="18" charset="0"/>
            </a:endParaRPr>
          </a:p>
        </p:txBody>
      </p:sp>
      <p:sp>
        <p:nvSpPr>
          <p:cNvPr id="28675"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Antraštė 1"/>
          <p:cNvSpPr>
            <a:spLocks noGrp="1"/>
          </p:cNvSpPr>
          <p:nvPr>
            <p:ph type="title"/>
          </p:nvPr>
        </p:nvSpPr>
        <p:spPr/>
        <p:txBody>
          <a:bodyPr/>
          <a:lstStyle/>
          <a:p>
            <a:pPr eaLnBrk="1" hangingPunct="1"/>
            <a:r>
              <a:rPr lang="lt-LT" smtClean="0"/>
              <a:t>Dalykų integravimas</a:t>
            </a:r>
          </a:p>
        </p:txBody>
      </p:sp>
      <p:sp>
        <p:nvSpPr>
          <p:cNvPr id="148482" name="Rectangle 5"/>
          <p:cNvSpPr>
            <a:spLocks noGrp="1"/>
          </p:cNvSpPr>
          <p:nvPr>
            <p:ph type="body" idx="4294967295"/>
          </p:nvPr>
        </p:nvSpPr>
        <p:spPr/>
        <p:txBody>
          <a:bodyPr/>
          <a:lstStyle/>
          <a:p>
            <a:pPr>
              <a:lnSpc>
                <a:spcPct val="90000"/>
              </a:lnSpc>
              <a:buFont typeface="Symbol" pitchFamily="18" charset="2"/>
              <a:buChar char="·"/>
            </a:pPr>
            <a:r>
              <a:rPr lang="lt-LT" sz="2000" smtClean="0"/>
              <a:t>Įgyvendinant laisvai mokinių pasirenkamą modulį „Verslumo gebėjimų ugdymas“, kilo mintis „paklibinti specialybės dalykų mokytojus“ </a:t>
            </a:r>
          </a:p>
          <a:p>
            <a:pPr>
              <a:lnSpc>
                <a:spcPct val="90000"/>
              </a:lnSpc>
              <a:buFont typeface="Symbol" pitchFamily="18" charset="2"/>
              <a:buChar char="·"/>
            </a:pPr>
            <a:r>
              <a:rPr lang="lt-LT" sz="2000" smtClean="0"/>
              <a:t>Teko įtikinti kolegas pakoreguoti savo dalyko turinį įtraukiant ir mokiniams aktualų dalyką – jų tolimesnės karjeros planavimą. Vyko netradicinės pamokos – ekskursijos į įmones, bendroves, susitikimai su darbdaviais, buvusiais mokyklos mokiniais</a:t>
            </a:r>
          </a:p>
          <a:p>
            <a:pPr>
              <a:lnSpc>
                <a:spcPct val="90000"/>
              </a:lnSpc>
              <a:buFont typeface="Symbol" pitchFamily="18" charset="2"/>
              <a:buChar char="·"/>
            </a:pPr>
            <a:r>
              <a:rPr lang="lt-LT" sz="2000" smtClean="0"/>
              <a:t>Linkusiems tęsti mokslą toliau – susitikimai su kolegijų ir aukštųjų mokyklų atstovais. Suaktyvėjęs tolimesnės mokinio karjeros planavimas mokykloje įrodo, kad mums labai svarbu, koks bus tolimesnis mokinio kelias po mokyklos baigimo</a:t>
            </a:r>
          </a:p>
          <a:p>
            <a:pPr>
              <a:lnSpc>
                <a:spcPct val="90000"/>
              </a:lnSpc>
              <a:buFont typeface="Symbol" pitchFamily="18" charset="2"/>
              <a:buChar char="·"/>
            </a:pPr>
            <a:r>
              <a:rPr lang="lt-LT" sz="2000" b="1" smtClean="0"/>
              <a:t>Mokinių atsiliepimai:</a:t>
            </a:r>
            <a:endParaRPr lang="lt-LT" sz="2000" smtClean="0"/>
          </a:p>
          <a:p>
            <a:pPr>
              <a:lnSpc>
                <a:spcPct val="90000"/>
              </a:lnSpc>
              <a:buFont typeface="Symbol" pitchFamily="18" charset="2"/>
              <a:buNone/>
            </a:pPr>
            <a:r>
              <a:rPr lang="lt-LT" sz="2000" b="1" smtClean="0"/>
              <a:t>	 </a:t>
            </a:r>
            <a:r>
              <a:rPr lang="lt-LT" sz="2000" i="1" smtClean="0"/>
              <a:t>„Išvykos į įmones įdomesnės už ekskursijas į muziejus.“ Paulius P.</a:t>
            </a:r>
          </a:p>
          <a:p>
            <a:pPr>
              <a:lnSpc>
                <a:spcPct val="90000"/>
              </a:lnSpc>
              <a:buFont typeface="Symbol" pitchFamily="18" charset="2"/>
              <a:buNone/>
            </a:pPr>
            <a:r>
              <a:rPr lang="lt-LT" sz="2000" smtClean="0"/>
              <a:t>	 </a:t>
            </a:r>
            <a:r>
              <a:rPr lang="lt-LT" sz="2000" i="1" smtClean="0"/>
              <a:t>„Man buvo svarbu išgirsti apie galimybę mokytis toliau kolegijoje pagal pasirinktą specialybę.“</a:t>
            </a:r>
            <a:r>
              <a:rPr lang="lt-LT" sz="2000" smtClean="0"/>
              <a:t> </a:t>
            </a:r>
            <a:r>
              <a:rPr lang="lt-LT" sz="2000" i="1" smtClean="0"/>
              <a:t> Dainius K.</a:t>
            </a:r>
          </a:p>
        </p:txBody>
      </p:sp>
      <p:sp>
        <p:nvSpPr>
          <p:cNvPr id="148483"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Antraštė 1"/>
          <p:cNvSpPr>
            <a:spLocks noGrp="1"/>
          </p:cNvSpPr>
          <p:nvPr>
            <p:ph type="title"/>
          </p:nvPr>
        </p:nvSpPr>
        <p:spPr/>
        <p:txBody>
          <a:bodyPr/>
          <a:lstStyle/>
          <a:p>
            <a:pPr eaLnBrk="1" hangingPunct="1"/>
            <a:r>
              <a:rPr lang="lt-LT" smtClean="0"/>
              <a:t>Formuojasi nauja pedagoginė patirtis</a:t>
            </a:r>
            <a:r>
              <a:rPr lang="lt-LT" b="0" smtClean="0"/>
              <a:t> </a:t>
            </a:r>
            <a:endParaRPr lang="lt-LT" smtClean="0"/>
          </a:p>
        </p:txBody>
      </p:sp>
      <p:sp>
        <p:nvSpPr>
          <p:cNvPr id="14950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Mokytojų dalyvavimas projekte sudarė daug sąlygų pačiam mokytojui tobulėti: dalyvavimas seminaruose, susitikimai su  programas rašančiais ekspertais, metodinės medžiagos rengimas, galimybė pačiam išsakyti savo nuomonę ir kažką keisti</a:t>
            </a:r>
          </a:p>
          <a:p>
            <a:pPr eaLnBrk="1" hangingPunct="1">
              <a:lnSpc>
                <a:spcPct val="90000"/>
              </a:lnSpc>
              <a:buFont typeface="Symbol" pitchFamily="18" charset="2"/>
              <a:buChar char="·"/>
            </a:pPr>
            <a:r>
              <a:rPr lang="lt-LT" sz="2800" smtClean="0"/>
              <a:t>Atsirado naujos galimybės  bendradarbiauti su kitų šalies mokyklų mokytojais: keistis su jais savo pedagogine patirtimi, analizuoti projekte dalyvaujančių mokyklų gerąją patirtį  taip pat su kolegomis dalintis  ir savo  mokyklos sėkmėmis</a:t>
            </a:r>
          </a:p>
        </p:txBody>
      </p:sp>
      <p:sp>
        <p:nvSpPr>
          <p:cNvPr id="149507"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Antraštė 1"/>
          <p:cNvSpPr>
            <a:spLocks noGrp="1"/>
          </p:cNvSpPr>
          <p:nvPr>
            <p:ph type="title"/>
          </p:nvPr>
        </p:nvSpPr>
        <p:spPr>
          <a:solidFill>
            <a:schemeClr val="bg1"/>
          </a:solidFill>
        </p:spPr>
        <p:txBody>
          <a:bodyPr/>
          <a:lstStyle/>
          <a:p>
            <a:pPr eaLnBrk="1" hangingPunct="1"/>
            <a:r>
              <a:rPr lang="lt-LT" smtClean="0"/>
              <a:t>Mokytojų pastebėjimai</a:t>
            </a:r>
          </a:p>
        </p:txBody>
      </p:sp>
      <p:sp>
        <p:nvSpPr>
          <p:cNvPr id="150530" name="Turinio vietos rezervavimo ženklas 2"/>
          <p:cNvSpPr>
            <a:spLocks noGrp="1"/>
          </p:cNvSpPr>
          <p:nvPr>
            <p:ph type="body" idx="1"/>
          </p:nvPr>
        </p:nvSpPr>
        <p:spPr/>
        <p:txBody>
          <a:bodyPr/>
          <a:lstStyle/>
          <a:p>
            <a:pPr eaLnBrk="1" hangingPunct="1">
              <a:buFont typeface="Symbol" pitchFamily="18" charset="2"/>
              <a:buChar char="·"/>
            </a:pPr>
            <a:r>
              <a:rPr lang="lt-LT" smtClean="0"/>
              <a:t>„</a:t>
            </a:r>
            <a:r>
              <a:rPr lang="lt-LT" i="1" smtClean="0"/>
              <a:t>Kaip gera sutikti bendraminčių, su kuriais gali dalintis naujomis idėjomis.“ </a:t>
            </a:r>
            <a:r>
              <a:rPr lang="lt-LT" smtClean="0"/>
              <a:t>– fizikos mokytoja </a:t>
            </a:r>
          </a:p>
          <a:p>
            <a:pPr eaLnBrk="1" hangingPunct="1">
              <a:buFont typeface="Symbol" pitchFamily="18" charset="2"/>
              <a:buChar char="·"/>
            </a:pPr>
            <a:endParaRPr lang="lt-LT" smtClean="0"/>
          </a:p>
          <a:p>
            <a:pPr eaLnBrk="1" hangingPunct="1">
              <a:buFont typeface="Symbol" pitchFamily="18" charset="2"/>
              <a:buChar char="·"/>
            </a:pPr>
            <a:r>
              <a:rPr lang="lt-LT" smtClean="0"/>
              <a:t>„</a:t>
            </a:r>
            <a:r>
              <a:rPr lang="lt-LT" i="1" smtClean="0"/>
              <a:t>Kiek galima daug pasisemti kūrybinių minčių iš savo kolegų.“ </a:t>
            </a:r>
            <a:r>
              <a:rPr lang="lt-LT" smtClean="0"/>
              <a:t>– lietuvių k. mokytoja</a:t>
            </a:r>
          </a:p>
        </p:txBody>
      </p:sp>
      <p:sp>
        <p:nvSpPr>
          <p:cNvPr id="150531"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Antraštė 1"/>
          <p:cNvSpPr>
            <a:spLocks noGrp="1"/>
          </p:cNvSpPr>
          <p:nvPr>
            <p:ph type="title"/>
          </p:nvPr>
        </p:nvSpPr>
        <p:spPr/>
        <p:txBody>
          <a:bodyPr/>
          <a:lstStyle/>
          <a:p>
            <a:pPr eaLnBrk="1" hangingPunct="1"/>
            <a:r>
              <a:rPr lang="lt-LT" smtClean="0"/>
              <a:t>Siūlymai projekto tęstinumui</a:t>
            </a:r>
          </a:p>
        </p:txBody>
      </p:sp>
      <p:sp>
        <p:nvSpPr>
          <p:cNvPr id="15155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Tęsti projekto idėjas ir kitų dalykų mokyme (geografijos, užsienio kalbų)</a:t>
            </a:r>
          </a:p>
          <a:p>
            <a:pPr eaLnBrk="1" hangingPunct="1">
              <a:lnSpc>
                <a:spcPct val="90000"/>
              </a:lnSpc>
              <a:buFont typeface="Symbol" pitchFamily="18" charset="2"/>
              <a:buChar char="·"/>
            </a:pPr>
            <a:r>
              <a:rPr lang="lt-LT" sz="2000" smtClean="0"/>
              <a:t>Parengti nacionalinio lygmens praktinio pobūdžio laisvai pasirenkamų modulių III–IV gimnazijos klasės mokiniams, kurie silpnesni savo akademinėmis žiniomis ir planuoja savo ateitį susieti su darbo pasauliu</a:t>
            </a:r>
          </a:p>
          <a:p>
            <a:pPr eaLnBrk="1" hangingPunct="1">
              <a:lnSpc>
                <a:spcPct val="90000"/>
              </a:lnSpc>
              <a:buFont typeface="Symbol" pitchFamily="18" charset="2"/>
              <a:buChar char="·"/>
            </a:pPr>
            <a:r>
              <a:rPr lang="lt-LT" sz="2000" smtClean="0"/>
              <a:t>Parengti daugiau  mokymo(-si) priemonių</a:t>
            </a:r>
            <a:r>
              <a:rPr lang="lt-LT" sz="2000" b="1" smtClean="0"/>
              <a:t>, </a:t>
            </a:r>
            <a:r>
              <a:rPr lang="lt-LT" sz="2000" smtClean="0"/>
              <a:t>atitinkančių atnaujintas vidurinio ugdymo bendrąsias programas</a:t>
            </a:r>
          </a:p>
          <a:p>
            <a:pPr eaLnBrk="1" hangingPunct="1">
              <a:lnSpc>
                <a:spcPct val="90000"/>
              </a:lnSpc>
              <a:buFont typeface="Symbol" pitchFamily="18" charset="2"/>
              <a:buChar char="·"/>
            </a:pPr>
            <a:r>
              <a:rPr lang="lt-LT" sz="2000" smtClean="0"/>
              <a:t>Suvienodinti mokinių pasiekimų vertinimo sistemą - mokant moduliais, nes kiekvienas mokytojas vertinimą interpretuoja savaip</a:t>
            </a:r>
          </a:p>
          <a:p>
            <a:pPr eaLnBrk="1" hangingPunct="1">
              <a:lnSpc>
                <a:spcPct val="90000"/>
              </a:lnSpc>
              <a:buFont typeface="Symbol" pitchFamily="18" charset="2"/>
              <a:buChar char="·"/>
            </a:pPr>
            <a:r>
              <a:rPr lang="lt-LT" sz="2000" smtClean="0"/>
              <a:t>Įdiegti modulių įvertinimo sistemą, jei modulį rengia pats mokytojas</a:t>
            </a:r>
          </a:p>
          <a:p>
            <a:pPr eaLnBrk="1" hangingPunct="1">
              <a:lnSpc>
                <a:spcPct val="90000"/>
              </a:lnSpc>
              <a:buFont typeface="Symbol" pitchFamily="18" charset="2"/>
              <a:buChar char="·"/>
            </a:pPr>
            <a:r>
              <a:rPr lang="lt-LT" sz="2000" smtClean="0"/>
              <a:t>Modulių suskirstymą valandomis padaryti lankstesni, leidžiant dalyko mokytojui atsižvelgiant į mokinių lygį, mokytojo patirtį, mokymo bazę keisti (didinti ar mažinti) iki 10% valandų skirtų moduliui, nekeičiant bendrų dalyko valandų skirtų pagal mokymo programą</a:t>
            </a:r>
          </a:p>
        </p:txBody>
      </p:sp>
      <p:sp>
        <p:nvSpPr>
          <p:cNvPr id="151555"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Antraštė 1"/>
          <p:cNvSpPr>
            <a:spLocks noGrp="1"/>
          </p:cNvSpPr>
          <p:nvPr>
            <p:ph type="title"/>
          </p:nvPr>
        </p:nvSpPr>
        <p:spPr/>
        <p:txBody>
          <a:bodyPr/>
          <a:lstStyle/>
          <a:p>
            <a:pPr eaLnBrk="1" hangingPunct="1"/>
            <a:r>
              <a:rPr lang="lt-LT" sz="3200" smtClean="0"/>
              <a:t>Dalyvavimas projekte padėjo pasiekti užsibrėžtų tikslų</a:t>
            </a:r>
          </a:p>
        </p:txBody>
      </p:sp>
      <p:sp>
        <p:nvSpPr>
          <p:cNvPr id="15257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Komanda pajuto savo stiprybę, sustiprinome komandinio darbo patirtį</a:t>
            </a:r>
          </a:p>
          <a:p>
            <a:pPr eaLnBrk="1" hangingPunct="1">
              <a:lnSpc>
                <a:spcPct val="90000"/>
              </a:lnSpc>
              <a:buFont typeface="Symbol" pitchFamily="18" charset="2"/>
              <a:buChar char="·"/>
            </a:pPr>
            <a:r>
              <a:rPr lang="lt-LT" sz="2800" smtClean="0"/>
              <a:t>Keitėsi mokytojo vaidmuo bei mokinių motyvacija, kūrybingumas</a:t>
            </a:r>
          </a:p>
          <a:p>
            <a:pPr eaLnBrk="1" hangingPunct="1">
              <a:lnSpc>
                <a:spcPct val="90000"/>
              </a:lnSpc>
              <a:buFont typeface="Symbol" pitchFamily="18" charset="2"/>
              <a:buChar char="·"/>
            </a:pPr>
            <a:r>
              <a:rPr lang="lt-LT" sz="2800" smtClean="0"/>
              <a:t>Plėtėsi bendradarbiavimas su kitų mokyklų mokytojais</a:t>
            </a:r>
          </a:p>
          <a:p>
            <a:pPr eaLnBrk="1" hangingPunct="1">
              <a:lnSpc>
                <a:spcPct val="90000"/>
              </a:lnSpc>
              <a:buFont typeface="Symbol" pitchFamily="18" charset="2"/>
              <a:buChar char="·"/>
            </a:pPr>
            <a:r>
              <a:rPr lang="lt-LT" sz="2800" smtClean="0"/>
              <a:t>Sprendė iškilusias problemas, tęsia projekto veiklas</a:t>
            </a:r>
          </a:p>
          <a:p>
            <a:pPr eaLnBrk="1" hangingPunct="1">
              <a:lnSpc>
                <a:spcPct val="90000"/>
              </a:lnSpc>
              <a:buFont typeface="Symbol" pitchFamily="18" charset="2"/>
              <a:buChar char="·"/>
            </a:pPr>
            <a:r>
              <a:rPr lang="lt-LT" sz="2800" smtClean="0"/>
              <a:t>Vadovaujamasi posakiu: „Kas geba remdamasis sena atrasti nauja, vertas būti mokytoju“ (Konfucijus)</a:t>
            </a:r>
          </a:p>
        </p:txBody>
      </p:sp>
      <p:sp>
        <p:nvSpPr>
          <p:cNvPr id="152579" name="Text Box 4"/>
          <p:cNvSpPr txBox="1">
            <a:spLocks noChangeArrowheads="1"/>
          </p:cNvSpPr>
          <p:nvPr/>
        </p:nvSpPr>
        <p:spPr bwMode="auto">
          <a:xfrm>
            <a:off x="4211638" y="6092825"/>
            <a:ext cx="4932362"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684213" y="2708275"/>
            <a:ext cx="8034337" cy="1528763"/>
          </a:xfrm>
        </p:spPr>
        <p:txBody>
          <a:bodyPr rtlCol="0">
            <a:normAutofit/>
          </a:bodyPr>
          <a:lstStyle/>
          <a:p>
            <a:pPr eaLnBrk="1" fontAlgn="auto" hangingPunct="1">
              <a:spcAft>
                <a:spcPts val="0"/>
              </a:spcAft>
              <a:buFont typeface="Arial" pitchFamily="34" charset="0"/>
              <a:buNone/>
              <a:defRPr/>
            </a:pPr>
            <a:r>
              <a:rPr lang="lt-LT" sz="2800" b="1" dirty="0" smtClean="0">
                <a:solidFill>
                  <a:schemeClr val="accent6">
                    <a:lumMod val="75000"/>
                  </a:schemeClr>
                </a:solidFill>
                <a:latin typeface="Times New Roman" pitchFamily="18" charset="0"/>
                <a:cs typeface="Times New Roman" pitchFamily="18" charset="0"/>
              </a:rPr>
              <a:t>Moto: </a:t>
            </a:r>
            <a:r>
              <a:rPr lang="lt-LT" sz="2800" b="1" dirty="0">
                <a:solidFill>
                  <a:schemeClr val="accent6">
                    <a:lumMod val="75000"/>
                  </a:schemeClr>
                </a:solidFill>
                <a:latin typeface="Times New Roman" pitchFamily="18" charset="0"/>
                <a:cs typeface="Times New Roman" pitchFamily="18" charset="0"/>
              </a:rPr>
              <a:t>nepriėmęs iššūkio – nepatirsi sėkmės!</a:t>
            </a:r>
            <a:br>
              <a:rPr lang="lt-LT" sz="2800" b="1" dirty="0">
                <a:solidFill>
                  <a:schemeClr val="accent6">
                    <a:lumMod val="75000"/>
                  </a:schemeClr>
                </a:solidFill>
                <a:latin typeface="Times New Roman" pitchFamily="18" charset="0"/>
                <a:cs typeface="Times New Roman" pitchFamily="18" charset="0"/>
              </a:rPr>
            </a:br>
            <a:endParaRPr lang="lt-LT" sz="2800" b="1" dirty="0">
              <a:solidFill>
                <a:schemeClr val="accent6">
                  <a:lumMod val="75000"/>
                </a:schemeClr>
              </a:solidFill>
            </a:endParaRPr>
          </a:p>
        </p:txBody>
      </p:sp>
      <p:sp>
        <p:nvSpPr>
          <p:cNvPr id="153602" name="Text Box 4" descr="Pergamentas"/>
          <p:cNvSpPr txBox="1">
            <a:spLocks noChangeArrowheads="1"/>
          </p:cNvSpPr>
          <p:nvPr/>
        </p:nvSpPr>
        <p:spPr bwMode="auto">
          <a:xfrm>
            <a:off x="684213" y="4149725"/>
            <a:ext cx="7775575" cy="120015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3600"/>
              <a:t>ŠVENČIONIŲ R. PABRADĖS „RYTO“ GIMNAZIJA</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5"/>
          <p:cNvSpPr>
            <a:spLocks noGrp="1"/>
          </p:cNvSpPr>
          <p:nvPr>
            <p:ph type="title" idx="4294967295"/>
          </p:nvPr>
        </p:nvSpPr>
        <p:spPr/>
        <p:txBody>
          <a:bodyPr/>
          <a:lstStyle/>
          <a:p>
            <a:endParaRPr lang="lt-LT" smtClean="0"/>
          </a:p>
        </p:txBody>
      </p:sp>
      <p:sp>
        <p:nvSpPr>
          <p:cNvPr id="154626" name="Turinio vietos rezervavimo ženklas 4"/>
          <p:cNvSpPr>
            <a:spLocks noGrp="1"/>
          </p:cNvSpPr>
          <p:nvPr>
            <p:ph type="body" idx="1"/>
          </p:nvPr>
        </p:nvSpPr>
        <p:spPr/>
        <p:txBody>
          <a:bodyPr/>
          <a:lstStyle/>
          <a:p>
            <a:pPr eaLnBrk="1" hangingPunct="1">
              <a:buFont typeface="Symbol" pitchFamily="18" charset="2"/>
              <a:buChar char="·"/>
            </a:pPr>
            <a:r>
              <a:rPr lang="lt-LT" smtClean="0"/>
              <a:t>Vienas iš gimnazijos tikslų – siekti ugdymo kokybės, atsižvelgiant į individualius mokinių poreikius, sudarant sąlygas ugdyti sveiką ir saugų vaiką</a:t>
            </a:r>
          </a:p>
        </p:txBody>
      </p:sp>
      <p:sp>
        <p:nvSpPr>
          <p:cNvPr id="154627"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Antraštė 1"/>
          <p:cNvSpPr>
            <a:spLocks noGrp="1"/>
          </p:cNvSpPr>
          <p:nvPr>
            <p:ph type="title"/>
          </p:nvPr>
        </p:nvSpPr>
        <p:spPr/>
        <p:txBody>
          <a:bodyPr/>
          <a:lstStyle/>
          <a:p>
            <a:pPr eaLnBrk="1" hangingPunct="1"/>
            <a:r>
              <a:rPr lang="lt-LT" sz="3200" smtClean="0"/>
              <a:t>Karjeros planavimas ir verslumo ugdymas</a:t>
            </a:r>
          </a:p>
        </p:txBody>
      </p:sp>
      <p:sp>
        <p:nvSpPr>
          <p:cNvPr id="155650" name="Turinio vietos rezervavimo ženklas 2"/>
          <p:cNvSpPr>
            <a:spLocks noGrp="1"/>
          </p:cNvSpPr>
          <p:nvPr>
            <p:ph type="body" idx="1"/>
          </p:nvPr>
        </p:nvSpPr>
        <p:spPr/>
        <p:txBody>
          <a:bodyPr/>
          <a:lstStyle/>
          <a:p>
            <a:pPr eaLnBrk="1" hangingPunct="1">
              <a:buFont typeface="Symbol" pitchFamily="18" charset="2"/>
              <a:buChar char="·"/>
            </a:pPr>
            <a:r>
              <a:rPr lang="lt-LT" smtClean="0"/>
              <a:t>Verslumo mokiniai mokosi ne tik ekonomikos ir verslumo pamokų, bet ir įvairių renginių metu. 2010 m. gimnazistai noriai dalyvavo Tarptautinės verslumo savaitės renginiuose</a:t>
            </a:r>
          </a:p>
          <a:p>
            <a:pPr eaLnBrk="1" hangingPunct="1">
              <a:buFont typeface="Symbol" pitchFamily="18" charset="2"/>
              <a:buChar char="·"/>
            </a:pPr>
            <a:r>
              <a:rPr lang="lt-LT" smtClean="0"/>
              <a:t>Dalyvavimas projekte paskatino siūlyti mokiniams mokytis naujų pasirenkamųjų dalykų: savęs pažinimo, karjeros planavimo, verslumo pagrindų bei verslumo ugdymo</a:t>
            </a:r>
          </a:p>
        </p:txBody>
      </p:sp>
      <p:sp>
        <p:nvSpPr>
          <p:cNvPr id="155651"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5"/>
          <p:cNvSpPr>
            <a:spLocks noGrp="1"/>
          </p:cNvSpPr>
          <p:nvPr>
            <p:ph type="title" idx="4294967295"/>
          </p:nvPr>
        </p:nvSpPr>
        <p:spPr/>
        <p:txBody>
          <a:bodyPr/>
          <a:lstStyle/>
          <a:p>
            <a:endParaRPr lang="lt-LT" smtClean="0"/>
          </a:p>
        </p:txBody>
      </p:sp>
      <p:sp>
        <p:nvSpPr>
          <p:cNvPr id="15667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Vyresniųjų klasių mokiniai lankėsi Vertybinių popierių biržoje NASDAQ OMX Vilnius, AB „Swedbanke“, UAB „Intersurgical“, kitose įmonėse</a:t>
            </a:r>
          </a:p>
          <a:p>
            <a:pPr eaLnBrk="1" hangingPunct="1">
              <a:lnSpc>
                <a:spcPct val="90000"/>
              </a:lnSpc>
              <a:buFont typeface="Symbol" pitchFamily="18" charset="2"/>
              <a:buChar char="·"/>
            </a:pPr>
            <a:r>
              <a:rPr lang="lt-LT" sz="2800" smtClean="0"/>
              <a:t>Kasmet mokiniai dalyvauja Jaunojo kolegos dienoje, kurią organizuoja LJA, Vadybos ekonominio modeliavimo (VEMP) čempionate (konkurse). Dalyvavo ir Ūkio ministerijos ir LJA organizuotame konkurse „Verslumas Lietuvoje“</a:t>
            </a:r>
          </a:p>
          <a:p>
            <a:pPr eaLnBrk="1" hangingPunct="1">
              <a:lnSpc>
                <a:spcPct val="90000"/>
              </a:lnSpc>
              <a:buFont typeface="Symbol" pitchFamily="18" charset="2"/>
              <a:buChar char="·"/>
            </a:pPr>
            <a:r>
              <a:rPr lang="lt-LT" sz="2800" smtClean="0"/>
              <a:t>Gimnazijoje vyksta susitikimai su verslininkais ir kitais įdomiais žmonėmis. Vykdomi projektai ir renginiai taip pat ugdo verslumo gebėjimus</a:t>
            </a:r>
          </a:p>
        </p:txBody>
      </p:sp>
      <p:sp>
        <p:nvSpPr>
          <p:cNvPr id="156675"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Antraštė 1"/>
          <p:cNvSpPr>
            <a:spLocks noGrp="1"/>
          </p:cNvSpPr>
          <p:nvPr>
            <p:ph type="title"/>
          </p:nvPr>
        </p:nvSpPr>
        <p:spPr/>
        <p:txBody>
          <a:bodyPr/>
          <a:lstStyle/>
          <a:p>
            <a:pPr eaLnBrk="1" hangingPunct="1"/>
            <a:r>
              <a:rPr lang="lt-LT" sz="3200" smtClean="0"/>
              <a:t>Mokiniai turėjo puikią galimybę įgyti naujų verslo įgūdžių</a:t>
            </a:r>
          </a:p>
        </p:txBody>
      </p:sp>
      <p:sp>
        <p:nvSpPr>
          <p:cNvPr id="15769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2010 mokslo metais registruotos keturios mokinių mokomosios bendrovės</a:t>
            </a:r>
          </a:p>
          <a:p>
            <a:pPr eaLnBrk="1" hangingPunct="1">
              <a:lnSpc>
                <a:spcPct val="90000"/>
              </a:lnSpc>
              <a:buFont typeface="Symbol" pitchFamily="18" charset="2"/>
              <a:buChar char="·"/>
            </a:pPr>
            <a:r>
              <a:rPr lang="lt-LT" sz="2800" smtClean="0"/>
              <a:t>Geriausios mokinių mokomosios bendrovės atstovai 2011 m. kovo 28–30 dienomis dalyvavo Europos mokomųjų bendrovių mugėje Slovakijoje, Bratislavoje</a:t>
            </a:r>
          </a:p>
          <a:p>
            <a:pPr eaLnBrk="1" hangingPunct="1">
              <a:lnSpc>
                <a:spcPct val="90000"/>
              </a:lnSpc>
              <a:buFont typeface="Symbol" pitchFamily="18" charset="2"/>
              <a:buChar char="·"/>
            </a:pPr>
            <a:r>
              <a:rPr lang="lt-LT" sz="2800" smtClean="0"/>
              <a:t>Dirbdami kartu mokinių mokomosios bendrovės nariai išmoko spręsti iškylančias problemas, priimti racionaliausius sprendimus, dirbti komandoje, patobulino bendravimo įgūdžius</a:t>
            </a:r>
          </a:p>
        </p:txBody>
      </p:sp>
      <p:sp>
        <p:nvSpPr>
          <p:cNvPr id="157699"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ntraštė 1"/>
          <p:cNvSpPr>
            <a:spLocks noGrp="1"/>
          </p:cNvSpPr>
          <p:nvPr>
            <p:ph type="title"/>
          </p:nvPr>
        </p:nvSpPr>
        <p:spPr/>
        <p:txBody>
          <a:bodyPr/>
          <a:lstStyle/>
          <a:p>
            <a:pPr eaLnBrk="1" hangingPunct="1"/>
            <a:r>
              <a:rPr lang="lt-LT" smtClean="0">
                <a:cs typeface="Times New Roman" pitchFamily="18" charset="0"/>
              </a:rPr>
              <a:t>Modulio vertimo sistemos paieška</a:t>
            </a:r>
            <a:endParaRPr lang="lt-LT" smtClean="0"/>
          </a:p>
        </p:txBody>
      </p:sp>
      <p:sp>
        <p:nvSpPr>
          <p:cNvPr id="29698" name="Turinio vietos rezervavimo ženklas 2"/>
          <p:cNvSpPr>
            <a:spLocks noGrp="1"/>
          </p:cNvSpPr>
          <p:nvPr>
            <p:ph idx="1"/>
          </p:nvPr>
        </p:nvSpPr>
        <p:spPr/>
        <p:txBody>
          <a:bodyPr/>
          <a:lstStyle/>
          <a:p>
            <a:pPr eaLnBrk="1" hangingPunct="1">
              <a:lnSpc>
                <a:spcPct val="80000"/>
              </a:lnSpc>
              <a:buFont typeface="Symbol" pitchFamily="18" charset="2"/>
              <a:buChar char="·"/>
            </a:pPr>
            <a:r>
              <a:rPr lang="lt-LT" sz="2000" smtClean="0">
                <a:cs typeface="Times New Roman" pitchFamily="18" charset="0"/>
              </a:rPr>
              <a:t>Visi gimnazijos modulinio mokymo išbandyme dalyvavę mokytojai daugiausiai dėmesio skyrė modulio vertinimo sistemos sukūrimui</a:t>
            </a:r>
          </a:p>
          <a:p>
            <a:pPr eaLnBrk="1" hangingPunct="1">
              <a:lnSpc>
                <a:spcPct val="80000"/>
              </a:lnSpc>
              <a:buFont typeface="Symbol" pitchFamily="18" charset="2"/>
              <a:buChar char="·"/>
            </a:pPr>
            <a:r>
              <a:rPr lang="lt-LT" sz="2000" smtClean="0">
                <a:cs typeface="Times New Roman" pitchFamily="18" charset="0"/>
              </a:rPr>
              <a:t>Siekiant patikimo analitinio – statistinio apibendrinimo, susitarta, kad modulio pažymys yra modulio metu gautų pažymių (toliau – modulio)  vidurkio ir modulio apibendrinamojo pažymio vidurkis </a:t>
            </a:r>
          </a:p>
          <a:p>
            <a:pPr eaLnBrk="1" hangingPunct="1">
              <a:lnSpc>
                <a:spcPct val="80000"/>
              </a:lnSpc>
              <a:buFont typeface="Symbol" pitchFamily="18" charset="2"/>
              <a:buChar char="·"/>
            </a:pPr>
            <a:r>
              <a:rPr lang="lt-LT" sz="2000" smtClean="0">
                <a:cs typeface="Times New Roman" pitchFamily="18" charset="0"/>
              </a:rPr>
              <a:t>Statistiniai duomenys pagrindžia daugumos projekte dalyvavusių mokytojų nuomonę, kad taikant modulinį mokymą(si), ypač stiprinama mokinių mokymosi motyvacija, savireguliacija </a:t>
            </a:r>
          </a:p>
          <a:p>
            <a:pPr eaLnBrk="1" hangingPunct="1">
              <a:lnSpc>
                <a:spcPct val="80000"/>
              </a:lnSpc>
              <a:buFont typeface="Symbol" pitchFamily="18" charset="2"/>
              <a:buChar char="·"/>
            </a:pPr>
            <a:r>
              <a:rPr lang="lt-LT" sz="2000" smtClean="0">
                <a:cs typeface="Times New Roman" pitchFamily="18" charset="0"/>
              </a:rPr>
              <a:t>Mokiniai, sužinoję kontrolinio darbo rezultatus, gali juos analizuoti, pasikonsultuoti ir siekti geresnio rezultato rašydami apibendrinamąjį modulio kontrolinį darbą </a:t>
            </a:r>
          </a:p>
          <a:p>
            <a:pPr eaLnBrk="1" hangingPunct="1">
              <a:lnSpc>
                <a:spcPct val="80000"/>
              </a:lnSpc>
              <a:buFont typeface="Symbol" pitchFamily="18" charset="2"/>
              <a:buChar char="·"/>
            </a:pPr>
            <a:r>
              <a:rPr lang="lt-LT" sz="2000" smtClean="0">
                <a:cs typeface="Times New Roman" pitchFamily="18" charset="0"/>
              </a:rPr>
              <a:t>Dauguma mokinių sėkmingiau parašo modulio apibendrinamuosius kontrolinius  darbus, nors jie būna ir iš platesnio turinio </a:t>
            </a:r>
          </a:p>
          <a:p>
            <a:pPr eaLnBrk="1" hangingPunct="1">
              <a:lnSpc>
                <a:spcPct val="80000"/>
              </a:lnSpc>
              <a:buFont typeface="Symbol" pitchFamily="18" charset="2"/>
              <a:buChar char="·"/>
            </a:pPr>
            <a:r>
              <a:rPr lang="lt-LT" sz="2000" smtClean="0">
                <a:cs typeface="Times New Roman" pitchFamily="18" charset="0"/>
              </a:rPr>
              <a:t>Mokiniai dirba tolygiai, sistemingai gilina savo žinias</a:t>
            </a:r>
          </a:p>
          <a:p>
            <a:pPr eaLnBrk="1" hangingPunct="1">
              <a:lnSpc>
                <a:spcPct val="80000"/>
              </a:lnSpc>
              <a:buFont typeface="Symbol" pitchFamily="18" charset="2"/>
              <a:buChar char="·"/>
            </a:pPr>
            <a:r>
              <a:rPr lang="lt-LT" sz="2000" smtClean="0">
                <a:cs typeface="Times New Roman" pitchFamily="18" charset="0"/>
              </a:rPr>
              <a:t>Taikant apibendrinamąjį kontrolinį darbą modulio pabaigoje, mokinių motyvacija stiprėjo</a:t>
            </a:r>
          </a:p>
        </p:txBody>
      </p:sp>
      <p:sp>
        <p:nvSpPr>
          <p:cNvPr id="29699"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5"/>
          <p:cNvSpPr>
            <a:spLocks noGrp="1"/>
          </p:cNvSpPr>
          <p:nvPr>
            <p:ph type="title" idx="4294967295"/>
          </p:nvPr>
        </p:nvSpPr>
        <p:spPr/>
        <p:txBody>
          <a:bodyPr/>
          <a:lstStyle/>
          <a:p>
            <a:endParaRPr lang="lt-LT" smtClean="0"/>
          </a:p>
        </p:txBody>
      </p:sp>
      <p:sp>
        <p:nvSpPr>
          <p:cNvPr id="158722" name="Turinio vietos rezervavimo ženklas 2"/>
          <p:cNvSpPr>
            <a:spLocks noGrp="1"/>
          </p:cNvSpPr>
          <p:nvPr>
            <p:ph type="body" idx="1"/>
          </p:nvPr>
        </p:nvSpPr>
        <p:spPr/>
        <p:txBody>
          <a:bodyPr/>
          <a:lstStyle/>
          <a:p>
            <a:pPr eaLnBrk="1" hangingPunct="1">
              <a:buFont typeface="Symbol" pitchFamily="18" charset="2"/>
              <a:buChar char="·"/>
            </a:pPr>
            <a:r>
              <a:rPr lang="lt-LT" smtClean="0"/>
              <a:t>Mokiniai išsako nuomonę, kad pasirenkamųjų dalykų mokymasis padėjo suprasti, kad karjeros, verslo sėkmė priklauso nuo jų pačių, išmokė dirbti komandoje, įvertinti savo galimybes planuojant karjerą, būti atsakingais už priimamus sprendimus</a:t>
            </a:r>
          </a:p>
        </p:txBody>
      </p:sp>
      <p:sp>
        <p:nvSpPr>
          <p:cNvPr id="158723"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Antraštė 1"/>
          <p:cNvSpPr>
            <a:spLocks noGrp="1"/>
          </p:cNvSpPr>
          <p:nvPr>
            <p:ph type="title"/>
          </p:nvPr>
        </p:nvSpPr>
        <p:spPr/>
        <p:txBody>
          <a:bodyPr/>
          <a:lstStyle/>
          <a:p>
            <a:pPr eaLnBrk="1" hangingPunct="1"/>
            <a:r>
              <a:rPr lang="lt-LT" sz="3200" smtClean="0"/>
              <a:t>Dalykų intensyvinimas ir integravimas: pagerėjo mokinių pasiekimai</a:t>
            </a:r>
          </a:p>
        </p:txBody>
      </p:sp>
      <p:sp>
        <p:nvSpPr>
          <p:cNvPr id="159746" name="Turinio vietos rezervavimo ženklas 2"/>
          <p:cNvSpPr>
            <a:spLocks noGrp="1"/>
          </p:cNvSpPr>
          <p:nvPr>
            <p:ph type="body" idx="1"/>
          </p:nvPr>
        </p:nvSpPr>
        <p:spPr/>
        <p:txBody>
          <a:bodyPr/>
          <a:lstStyle/>
          <a:p>
            <a:pPr eaLnBrk="1" hangingPunct="1">
              <a:buFont typeface="Symbol" pitchFamily="18" charset="2"/>
              <a:buChar char="·"/>
            </a:pPr>
            <a:r>
              <a:rPr lang="lt-LT" smtClean="0"/>
              <a:t>Mokiniai 8 savaites po 4 pamokas mokėsi biologijos, po to 8 savaites chemijos. Po to vėl mokėsi biologijos, vėliau – chemijos</a:t>
            </a:r>
          </a:p>
          <a:p>
            <a:pPr eaLnBrk="1" hangingPunct="1">
              <a:buFont typeface="Symbol" pitchFamily="18" charset="2"/>
              <a:buChar char="·"/>
            </a:pPr>
            <a:r>
              <a:rPr lang="lt-LT" smtClean="0"/>
              <a:t>Intensyvinimas pasiteisino, kadangi atlikus šių dalykų mokinių metinių įvertinimų analizę, paaiškėjo, kad Iag klasės penktadalio mokinių įvertinimai, lyginant su praeitais metais, pagerėjo, Ibg klasės – ketvirtadalio</a:t>
            </a:r>
          </a:p>
        </p:txBody>
      </p:sp>
      <p:sp>
        <p:nvSpPr>
          <p:cNvPr id="159747"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Antraštė 1"/>
          <p:cNvSpPr>
            <a:spLocks noGrp="1"/>
          </p:cNvSpPr>
          <p:nvPr>
            <p:ph type="title"/>
          </p:nvPr>
        </p:nvSpPr>
        <p:spPr/>
        <p:txBody>
          <a:bodyPr/>
          <a:lstStyle/>
          <a:p>
            <a:pPr eaLnBrk="1" hangingPunct="1"/>
            <a:r>
              <a:rPr lang="lt-LT" smtClean="0"/>
              <a:t>Dalykų intensyvinimas ir integravimas</a:t>
            </a:r>
          </a:p>
        </p:txBody>
      </p:sp>
      <p:sp>
        <p:nvSpPr>
          <p:cNvPr id="160770" name="Turinio vietos rezervavimo ženklas 2"/>
          <p:cNvSpPr>
            <a:spLocks noGrp="1"/>
          </p:cNvSpPr>
          <p:nvPr>
            <p:ph type="body" idx="1"/>
          </p:nvPr>
        </p:nvSpPr>
        <p:spPr/>
        <p:txBody>
          <a:bodyPr/>
          <a:lstStyle/>
          <a:p>
            <a:pPr eaLnBrk="1" hangingPunct="1">
              <a:buFont typeface="Symbol" pitchFamily="18" charset="2"/>
              <a:buChar char="·"/>
            </a:pPr>
            <a:r>
              <a:rPr lang="lt-LT" sz="2800" smtClean="0"/>
              <a:t>Mokiniai biologijos mokymui(-si) pasidalino į praktikus ir akademikus, dirba dvi mokytojos. Pamokos vyksta vienu metu (mokiniui yra galimybė keisti grupę)</a:t>
            </a:r>
          </a:p>
          <a:p>
            <a:pPr eaLnBrk="1" hangingPunct="1">
              <a:buFont typeface="Symbol" pitchFamily="18" charset="2"/>
              <a:buChar char="·"/>
            </a:pPr>
            <a:r>
              <a:rPr lang="lt-LT" sz="2800" smtClean="0"/>
              <a:t>IT ir technologijų mokymas intensyvinamas, mokant šių dalykų pusmečiais </a:t>
            </a:r>
          </a:p>
          <a:p>
            <a:pPr eaLnBrk="1" hangingPunct="1">
              <a:buFont typeface="Symbol" pitchFamily="18" charset="2"/>
              <a:buChar char="·"/>
            </a:pPr>
            <a:r>
              <a:rPr lang="lt-LT" sz="2800" smtClean="0"/>
              <a:t>Taip pat intensyvinamas geografijos ir ekonomikos mokymas (šių dalykų mokoma pusmečiais ir mokiniai turi po 2 savaitines pamokas)</a:t>
            </a:r>
          </a:p>
        </p:txBody>
      </p:sp>
      <p:sp>
        <p:nvSpPr>
          <p:cNvPr id="160771"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Antraštė 1"/>
          <p:cNvSpPr>
            <a:spLocks noGrp="1"/>
          </p:cNvSpPr>
          <p:nvPr>
            <p:ph type="title"/>
          </p:nvPr>
        </p:nvSpPr>
        <p:spPr>
          <a:solidFill>
            <a:schemeClr val="bg2"/>
          </a:solidFill>
        </p:spPr>
        <p:txBody>
          <a:bodyPr/>
          <a:lstStyle/>
          <a:p>
            <a:pPr eaLnBrk="1" hangingPunct="1"/>
            <a:r>
              <a:rPr lang="lt-LT" sz="3200" smtClean="0"/>
              <a:t>Problemų sprendimo būdai: </a:t>
            </a:r>
            <a:br>
              <a:rPr lang="lt-LT" sz="3200" smtClean="0"/>
            </a:br>
            <a:r>
              <a:rPr lang="lt-LT" sz="3200" smtClean="0"/>
              <a:t>mokinio ar mokytojo naudai?</a:t>
            </a:r>
          </a:p>
        </p:txBody>
      </p:sp>
      <p:sp>
        <p:nvSpPr>
          <p:cNvPr id="161794" name="Turinio vietos rezervavimo ženklas 2"/>
          <p:cNvSpPr>
            <a:spLocks noGrp="1"/>
          </p:cNvSpPr>
          <p:nvPr>
            <p:ph type="body" idx="1"/>
          </p:nvPr>
        </p:nvSpPr>
        <p:spPr/>
        <p:txBody>
          <a:bodyPr/>
          <a:lstStyle/>
          <a:p>
            <a:pPr eaLnBrk="1" hangingPunct="1">
              <a:buFont typeface="Symbol" pitchFamily="18" charset="2"/>
              <a:buChar char="·"/>
            </a:pPr>
            <a:r>
              <a:rPr lang="lt-LT" sz="2800" smtClean="0"/>
              <a:t>Atlikus mokinių ir mokytojų apklausą, sulaukta tik teigiamų atsiliepimų: susipažinus su teorine dalimi, per kitą pamoką žinios taikomos praktikoje (tvarkaraštyje sudėtos dvi pamokos iš eilės)</a:t>
            </a:r>
          </a:p>
          <a:p>
            <a:pPr eaLnBrk="1" hangingPunct="1">
              <a:buFont typeface="Symbol" pitchFamily="18" charset="2"/>
              <a:buChar char="·"/>
            </a:pPr>
            <a:r>
              <a:rPr lang="lt-LT" sz="2800" smtClean="0"/>
              <a:t>Dėl dalykų intensyvinimo: sumažėja mokinių namų darbų krūvis ir apimtys</a:t>
            </a:r>
          </a:p>
          <a:p>
            <a:pPr eaLnBrk="1" hangingPunct="1">
              <a:buFont typeface="Symbol" pitchFamily="18" charset="2"/>
              <a:buChar char="·"/>
            </a:pPr>
            <a:r>
              <a:rPr lang="lt-LT" sz="2800" smtClean="0"/>
              <a:t>2011–2012 m. m. atsisakyta intensyvinti mokymą: dėl tvarkaraščio - biologijos yra 1 savaitinė pamoka, o chemijos – 2, mokytojams atsiranda „langai“, skiriasi pusmečių krūviai (pamokų skaičius)</a:t>
            </a:r>
          </a:p>
          <a:p>
            <a:pPr eaLnBrk="1" hangingPunct="1">
              <a:buFont typeface="Arial" charset="0"/>
              <a:buNone/>
            </a:pPr>
            <a:endParaRPr lang="lt-LT" sz="2800" smtClean="0"/>
          </a:p>
        </p:txBody>
      </p:sp>
      <p:sp>
        <p:nvSpPr>
          <p:cNvPr id="161795"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5"/>
          <p:cNvSpPr>
            <a:spLocks noGrp="1"/>
          </p:cNvSpPr>
          <p:nvPr>
            <p:ph type="title" idx="4294967295"/>
          </p:nvPr>
        </p:nvSpPr>
        <p:spPr/>
        <p:txBody>
          <a:bodyPr/>
          <a:lstStyle/>
          <a:p>
            <a:endParaRPr lang="lt-LT" smtClean="0"/>
          </a:p>
        </p:txBody>
      </p:sp>
      <p:sp>
        <p:nvSpPr>
          <p:cNvPr id="16281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Viduriniame ugdyme (11 klasėje) intensyvinamas dorinio ugdymo mokymas. Abiturientams sumažėja dalykų skaičius, atsiranda galimybė daugiau dėmesio skirti pasirengimui egzaminams.</a:t>
            </a:r>
          </a:p>
          <a:p>
            <a:pPr eaLnBrk="1" hangingPunct="1">
              <a:lnSpc>
                <a:spcPct val="90000"/>
              </a:lnSpc>
              <a:buFont typeface="Symbol" pitchFamily="18" charset="2"/>
              <a:buChar char="·"/>
            </a:pPr>
            <a:r>
              <a:rPr lang="lt-LT" sz="2800" smtClean="0"/>
              <a:t>Pagrindiniame ugdyme (9 klasėje) pilietiškumo pagrindų mokymas integruojamas į istorijos, dorinio ugdymo, lietuvių klabos dalykų temas.</a:t>
            </a:r>
          </a:p>
          <a:p>
            <a:pPr eaLnBrk="1" hangingPunct="1">
              <a:lnSpc>
                <a:spcPct val="90000"/>
              </a:lnSpc>
              <a:buFont typeface="Symbol" pitchFamily="18" charset="2"/>
              <a:buChar char="·"/>
            </a:pPr>
            <a:r>
              <a:rPr lang="lt-LT" sz="2800" smtClean="0"/>
              <a:t>Dėl dalykų integravimo: sumažėja mokinių krūvis, formuojamas mokinių visuminis ugdymo turinio suvokimas, mokiniams atsiranda galimybės pasirinkti kitą jų pomėgius atitinkantį dalyką.</a:t>
            </a:r>
          </a:p>
        </p:txBody>
      </p:sp>
      <p:sp>
        <p:nvSpPr>
          <p:cNvPr id="162819"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Antraštė 1"/>
          <p:cNvSpPr>
            <a:spLocks noGrp="1"/>
          </p:cNvSpPr>
          <p:nvPr>
            <p:ph type="title"/>
          </p:nvPr>
        </p:nvSpPr>
        <p:spPr/>
        <p:txBody>
          <a:bodyPr/>
          <a:lstStyle/>
          <a:p>
            <a:pPr eaLnBrk="1" hangingPunct="1"/>
            <a:r>
              <a:rPr lang="lt-LT" smtClean="0"/>
              <a:t>Modulių pasirinkimas</a:t>
            </a:r>
          </a:p>
        </p:txBody>
      </p:sp>
      <p:sp>
        <p:nvSpPr>
          <p:cNvPr id="163842" name="Turinio vietos rezervavimo ženklas 2"/>
          <p:cNvSpPr>
            <a:spLocks noGrp="1"/>
          </p:cNvSpPr>
          <p:nvPr>
            <p:ph type="body" idx="1"/>
          </p:nvPr>
        </p:nvSpPr>
        <p:spPr/>
        <p:txBody>
          <a:bodyPr/>
          <a:lstStyle/>
          <a:p>
            <a:pPr eaLnBrk="1" hangingPunct="1">
              <a:buFont typeface="Symbol" pitchFamily="18" charset="2"/>
              <a:buChar char="·"/>
            </a:pPr>
            <a:r>
              <a:rPr lang="lt-LT" sz="2800" smtClean="0"/>
              <a:t>Atsižvelgiant į mokinių gebėjimus, polinkius, jiems sudarytos galimybės rinktis akademinių ar praktinių polinkių modulius </a:t>
            </a:r>
          </a:p>
          <a:p>
            <a:pPr eaLnBrk="1" hangingPunct="1">
              <a:buFont typeface="Symbol" pitchFamily="18" charset="2"/>
              <a:buChar char="·"/>
            </a:pPr>
            <a:r>
              <a:rPr lang="lt-LT" sz="2800" smtClean="0"/>
              <a:t>Mokiniams, kuriems sunkiau įgyti akademinių žinių per tradicinę pamoką, pasiūlyta savo gebėjimus ugdyti tiriant, modeliuojant ar užsiimant kitokia praktine veikla</a:t>
            </a:r>
          </a:p>
          <a:p>
            <a:pPr eaLnBrk="1" hangingPunct="1">
              <a:buFont typeface="Symbol" pitchFamily="18" charset="2"/>
              <a:buChar char="·"/>
            </a:pPr>
            <a:r>
              <a:rPr lang="lt-LT" sz="2800" smtClean="0"/>
              <a:t>Dirbant su šių mokinių grupe mokytojai pažymi, kad mokiniai drąsiau jaučiasi pamokoje, laisviau reiškia mintis, nebijo išsakyti nuomonės </a:t>
            </a:r>
          </a:p>
        </p:txBody>
      </p:sp>
      <p:sp>
        <p:nvSpPr>
          <p:cNvPr id="163843"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Antraštė 1"/>
          <p:cNvSpPr>
            <a:spLocks noGrp="1"/>
          </p:cNvSpPr>
          <p:nvPr>
            <p:ph type="title"/>
          </p:nvPr>
        </p:nvSpPr>
        <p:spPr/>
        <p:txBody>
          <a:bodyPr/>
          <a:lstStyle/>
          <a:p>
            <a:pPr eaLnBrk="1" hangingPunct="1"/>
            <a:r>
              <a:rPr lang="lt-LT" smtClean="0"/>
              <a:t>Matematika </a:t>
            </a:r>
          </a:p>
        </p:txBody>
      </p:sp>
      <p:sp>
        <p:nvSpPr>
          <p:cNvPr id="164866" name="Turinio vietos rezervavimo ženklas 2"/>
          <p:cNvSpPr>
            <a:spLocks noGrp="1"/>
          </p:cNvSpPr>
          <p:nvPr>
            <p:ph type="body" idx="1"/>
          </p:nvPr>
        </p:nvSpPr>
        <p:spPr/>
        <p:txBody>
          <a:bodyPr/>
          <a:lstStyle/>
          <a:p>
            <a:pPr eaLnBrk="1" hangingPunct="1">
              <a:buFont typeface="Symbol" pitchFamily="18" charset="2"/>
              <a:buChar char="·"/>
            </a:pPr>
            <a:r>
              <a:rPr lang="lt-LT" smtClean="0"/>
              <a:t>Analizuojant mokinių matematikos metinius įvertinimus pastebėta, kad 12 mokinių iš 48 metiniai įvertinimai pakilo 1 balu, o 2 mokiniams – dviem balais. Toks mokymosi būdas leidžia daryti prielaidą, kad mokiniai sulaukia didesnio mokytojo dėmesio, padidėjo pasitikėjimas savo jėgomis, tapo atsakingesni</a:t>
            </a:r>
          </a:p>
        </p:txBody>
      </p:sp>
      <p:sp>
        <p:nvSpPr>
          <p:cNvPr id="164867"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Antraštė 1"/>
          <p:cNvSpPr>
            <a:spLocks noGrp="1"/>
          </p:cNvSpPr>
          <p:nvPr>
            <p:ph type="title"/>
          </p:nvPr>
        </p:nvSpPr>
        <p:spPr/>
        <p:txBody>
          <a:bodyPr/>
          <a:lstStyle/>
          <a:p>
            <a:pPr eaLnBrk="1" hangingPunct="1"/>
            <a:r>
              <a:rPr lang="lt-LT" smtClean="0"/>
              <a:t>Istorija </a:t>
            </a:r>
          </a:p>
        </p:txBody>
      </p:sp>
      <p:sp>
        <p:nvSpPr>
          <p:cNvPr id="165890" name="Turinio vietos rezervavimo ženklas 2"/>
          <p:cNvSpPr>
            <a:spLocks noGrp="1"/>
          </p:cNvSpPr>
          <p:nvPr>
            <p:ph type="body" idx="1"/>
          </p:nvPr>
        </p:nvSpPr>
        <p:spPr/>
        <p:txBody>
          <a:bodyPr/>
          <a:lstStyle/>
          <a:p>
            <a:pPr eaLnBrk="1" hangingPunct="1">
              <a:buFont typeface="Symbol" pitchFamily="18" charset="2"/>
              <a:buChar char="·"/>
            </a:pPr>
            <a:r>
              <a:rPr lang="lt-LT" smtClean="0"/>
              <a:t>Mokiniai, besimokydami istorijos modulio „Istorija aplink mus“, rinko kraštotyrinę medžiagą apie Pabradę ir jos apylinkes, kurią naudojo rengiant projektus, pranešimus. Dalis šio modulio pamokų vyko gimnazijos kraštotyros muziejuje, buvo organizuotos išvykos</a:t>
            </a:r>
          </a:p>
        </p:txBody>
      </p:sp>
      <p:sp>
        <p:nvSpPr>
          <p:cNvPr id="165891"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Antraštė 1"/>
          <p:cNvSpPr>
            <a:spLocks noGrp="1"/>
          </p:cNvSpPr>
          <p:nvPr>
            <p:ph type="title"/>
          </p:nvPr>
        </p:nvSpPr>
        <p:spPr/>
        <p:txBody>
          <a:bodyPr/>
          <a:lstStyle/>
          <a:p>
            <a:pPr eaLnBrk="1" hangingPunct="1"/>
            <a:r>
              <a:rPr lang="lt-LT" smtClean="0"/>
              <a:t>Mokytojų atsiliepimai: lietuvių kalba </a:t>
            </a:r>
          </a:p>
        </p:txBody>
      </p:sp>
      <p:sp>
        <p:nvSpPr>
          <p:cNvPr id="16691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Mokytojos, įgyvendinančios Projektą, teigia: </a:t>
            </a:r>
            <a:r>
              <a:rPr lang="lt-LT" sz="2800" i="1" smtClean="0"/>
              <a:t>Mokiniai, nagrinėdami ir mokydamiesi vieną modulį, o tik po to kitą, labiau įsisavino tuo metu pateikiamą medžiagą; Pamokos skatino mąstyti, domėtis, skaityti; Pamokos metu mokiniai galėjo laisviau bendrauti, reikšti mintis, diskutuoti</a:t>
            </a:r>
          </a:p>
          <a:p>
            <a:pPr eaLnBrk="1" hangingPunct="1">
              <a:lnSpc>
                <a:spcPct val="90000"/>
              </a:lnSpc>
              <a:buFont typeface="Symbol" pitchFamily="18" charset="2"/>
              <a:buChar char="·"/>
            </a:pPr>
            <a:r>
              <a:rPr lang="lt-LT" sz="2800" i="1" smtClean="0"/>
              <a:t>Pagerėjo kai kurių mokinių metiniai įvertinimai; Mokytojai, dalyvaujantys projekte ir kuriantys modulinio mokymo planus, įgavo daugiau patirties ir savarankiškumo</a:t>
            </a:r>
            <a:endParaRPr lang="lt-LT" sz="2800" smtClean="0"/>
          </a:p>
        </p:txBody>
      </p:sp>
      <p:sp>
        <p:nvSpPr>
          <p:cNvPr id="166915"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Antraštė 1"/>
          <p:cNvSpPr>
            <a:spLocks noGrp="1"/>
          </p:cNvSpPr>
          <p:nvPr>
            <p:ph type="title"/>
          </p:nvPr>
        </p:nvSpPr>
        <p:spPr/>
        <p:txBody>
          <a:bodyPr/>
          <a:lstStyle/>
          <a:p>
            <a:pPr eaLnBrk="1" hangingPunct="1"/>
            <a:r>
              <a:rPr lang="lt-LT" smtClean="0"/>
              <a:t>Mokinių refleksija</a:t>
            </a:r>
          </a:p>
        </p:txBody>
      </p:sp>
      <p:sp>
        <p:nvSpPr>
          <p:cNvPr id="167938" name="Turinio vietos rezervavimo ženklas 2"/>
          <p:cNvSpPr>
            <a:spLocks noGrp="1"/>
          </p:cNvSpPr>
          <p:nvPr>
            <p:ph type="body" idx="1"/>
          </p:nvPr>
        </p:nvSpPr>
        <p:spPr/>
        <p:txBody>
          <a:bodyPr/>
          <a:lstStyle/>
          <a:p>
            <a:pPr eaLnBrk="1" hangingPunct="1">
              <a:lnSpc>
                <a:spcPct val="95000"/>
              </a:lnSpc>
              <a:buFont typeface="Symbol" pitchFamily="18" charset="2"/>
              <a:buChar char="·"/>
            </a:pPr>
            <a:r>
              <a:rPr lang="lt-LT" sz="2400" i="1" smtClean="0"/>
              <a:t>Nagrinėdami ir mokydamiesi vieną modulį, o tik po to kitą, mes labiau įsisaviname tuo metu pateikiamą medžiagą; Įdomiau mokytis (įdomesnės pamokos)</a:t>
            </a:r>
          </a:p>
          <a:p>
            <a:pPr eaLnBrk="1" hangingPunct="1">
              <a:lnSpc>
                <a:spcPct val="95000"/>
              </a:lnSpc>
              <a:buFont typeface="Symbol" pitchFamily="18" charset="2"/>
              <a:buChar char="·"/>
            </a:pPr>
            <a:r>
              <a:rPr lang="lt-LT" sz="2400" i="1" smtClean="0"/>
              <a:t>Lengviau mokytis</a:t>
            </a:r>
            <a:endParaRPr lang="lt-LT" sz="2400" smtClean="0"/>
          </a:p>
          <a:p>
            <a:pPr eaLnBrk="1" hangingPunct="1">
              <a:lnSpc>
                <a:spcPct val="95000"/>
              </a:lnSpc>
              <a:buFont typeface="Symbol" pitchFamily="18" charset="2"/>
              <a:buChar char="·"/>
            </a:pPr>
            <a:r>
              <a:rPr lang="lt-LT" sz="2400" i="1" smtClean="0"/>
              <a:t>Moduliniame mokyme matau vien pliusus. Manau, kad tokiu būdu nagrinėjame vieną temą daug smulkiau. Mažesnis žmonių skaičius klasėje leidžia laisvai bendrauti, diskutuoti. Galvoje nepasidaro „košė“, nes viską nagrinėjame paeiliui</a:t>
            </a:r>
          </a:p>
          <a:p>
            <a:pPr eaLnBrk="1" hangingPunct="1">
              <a:lnSpc>
                <a:spcPct val="95000"/>
              </a:lnSpc>
              <a:buFont typeface="Symbol" pitchFamily="18" charset="2"/>
              <a:buChar char="·"/>
            </a:pPr>
            <a:r>
              <a:rPr lang="lt-LT" sz="2400" i="1" smtClean="0"/>
              <a:t>Pamokos skatina mąstyti, domėtis, skaityti</a:t>
            </a:r>
          </a:p>
          <a:p>
            <a:pPr eaLnBrk="1" hangingPunct="1">
              <a:lnSpc>
                <a:spcPct val="95000"/>
              </a:lnSpc>
              <a:buFont typeface="Symbol" pitchFamily="18" charset="2"/>
              <a:buChar char="·"/>
            </a:pPr>
            <a:r>
              <a:rPr lang="lt-LT" sz="2400" i="1" smtClean="0"/>
              <a:t>Net nebuvęs pamokoje, gali namų darbų užduotis sužinoti patikrinęs elektroninį paštą</a:t>
            </a:r>
            <a:endParaRPr lang="lt-LT" sz="2400" smtClean="0"/>
          </a:p>
        </p:txBody>
      </p:sp>
      <p:sp>
        <p:nvSpPr>
          <p:cNvPr id="167939"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ntraštė 1"/>
          <p:cNvSpPr>
            <a:spLocks noGrp="1"/>
          </p:cNvSpPr>
          <p:nvPr>
            <p:ph type="title"/>
          </p:nvPr>
        </p:nvSpPr>
        <p:spPr/>
        <p:txBody>
          <a:bodyPr/>
          <a:lstStyle/>
          <a:p>
            <a:pPr eaLnBrk="1" hangingPunct="1"/>
            <a:r>
              <a:rPr lang="lt-LT" smtClean="0">
                <a:cs typeface="Times New Roman" pitchFamily="18" charset="0"/>
              </a:rPr>
              <a:t>Siūlymai idėjų įgyvendinimo plėtrai</a:t>
            </a:r>
          </a:p>
        </p:txBody>
      </p:sp>
      <p:sp>
        <p:nvSpPr>
          <p:cNvPr id="30722" name="Turinio vietos rezervavimo ženklas 2"/>
          <p:cNvSpPr>
            <a:spLocks noGrp="1"/>
          </p:cNvSpPr>
          <p:nvPr>
            <p:ph idx="1"/>
          </p:nvPr>
        </p:nvSpPr>
        <p:spPr/>
        <p:txBody>
          <a:bodyPr/>
          <a:lstStyle/>
          <a:p>
            <a:pPr eaLnBrk="1" hangingPunct="1">
              <a:buClr>
                <a:schemeClr val="tx1"/>
              </a:buClr>
              <a:buFont typeface="Symbol" pitchFamily="18" charset="2"/>
              <a:buChar char="·"/>
            </a:pPr>
            <a:r>
              <a:rPr lang="lt-LT" sz="2400" smtClean="0">
                <a:cs typeface="Times New Roman" pitchFamily="18" charset="0"/>
              </a:rPr>
              <a:t>Nors projektas ambicingas, daugiaplanis, skatinantis ugdymo kokybės pokyčius, panaudoti geriausią mokytojų ir mokyklų ugdymo organizavimo patirtį, tačiau gali susilaukti nepritarimo kitame plėtros etape dėl vieno ir pagrindinio organizacinio aspekto </a:t>
            </a:r>
            <a:r>
              <a:rPr lang="lt-LT" sz="2400" smtClean="0"/>
              <a:t>–</a:t>
            </a:r>
            <a:r>
              <a:rPr lang="lt-LT" sz="2400" smtClean="0">
                <a:cs typeface="Times New Roman" pitchFamily="18" charset="0"/>
              </a:rPr>
              <a:t> mokiniams buvo sunku rasti mokymosi šaltinį ar vadovėlį, pagal kurį būtų galima dirbti nuosekliai, todėl teko daugiau remtis konspektais, užrašais, ieškoti medžiagos internete (tai ir privalumas)</a:t>
            </a:r>
          </a:p>
          <a:p>
            <a:pPr eaLnBrk="1" hangingPunct="1">
              <a:buClr>
                <a:schemeClr val="tx1"/>
              </a:buClr>
              <a:buFont typeface="Symbol" pitchFamily="18" charset="2"/>
              <a:buChar char="·"/>
            </a:pPr>
            <a:r>
              <a:rPr lang="lt-LT" sz="2400" smtClean="0">
                <a:cs typeface="Times New Roman" pitchFamily="18" charset="0"/>
              </a:rPr>
              <a:t>Iš anksto neparengus mokymo priemonių komplekto (vadovėliai, pratybos ar bent konspektai ir prezentacijos), mokytojai turėjo rengtis pamokoms daug ilgiau</a:t>
            </a:r>
          </a:p>
        </p:txBody>
      </p:sp>
      <p:sp>
        <p:nvSpPr>
          <p:cNvPr id="30723"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Antraštė 1"/>
          <p:cNvSpPr>
            <a:spLocks noGrp="1"/>
          </p:cNvSpPr>
          <p:nvPr>
            <p:ph type="title"/>
          </p:nvPr>
        </p:nvSpPr>
        <p:spPr/>
        <p:txBody>
          <a:bodyPr/>
          <a:lstStyle/>
          <a:p>
            <a:pPr eaLnBrk="1" hangingPunct="1"/>
            <a:r>
              <a:rPr lang="lt-LT" sz="3200" smtClean="0"/>
              <a:t>Kritiški mokinių atsiliepimai skatina susimąstyti apie mokymo tobulinimą</a:t>
            </a:r>
          </a:p>
        </p:txBody>
      </p:sp>
      <p:sp>
        <p:nvSpPr>
          <p:cNvPr id="168962" name="Turinio vietos rezervavimo ženklas 2"/>
          <p:cNvSpPr>
            <a:spLocks noGrp="1"/>
          </p:cNvSpPr>
          <p:nvPr>
            <p:ph type="body" idx="1"/>
          </p:nvPr>
        </p:nvSpPr>
        <p:spPr>
          <a:xfrm>
            <a:off x="457200" y="1587500"/>
            <a:ext cx="8507413" cy="4505325"/>
          </a:xfrm>
        </p:spPr>
        <p:txBody>
          <a:bodyPr/>
          <a:lstStyle/>
          <a:p>
            <a:pPr eaLnBrk="1" hangingPunct="1">
              <a:buFont typeface="Symbol" pitchFamily="18" charset="2"/>
              <a:buChar char="·"/>
            </a:pPr>
            <a:r>
              <a:rPr lang="lt-LT" i="1" smtClean="0"/>
              <a:t>Nėra vadovėlių toms temoms, kurias turime išmokti</a:t>
            </a:r>
          </a:p>
          <a:p>
            <a:pPr eaLnBrk="1" hangingPunct="1">
              <a:buFont typeface="Symbol" pitchFamily="18" charset="2"/>
              <a:buChar char="·"/>
            </a:pPr>
            <a:r>
              <a:rPr lang="lt-LT" i="1" smtClean="0"/>
              <a:t>Mokydamiesi literatūros (22 val.) pamirštame rašybos ir skyrybos taisykles</a:t>
            </a:r>
          </a:p>
          <a:p>
            <a:pPr eaLnBrk="1" hangingPunct="1">
              <a:buFont typeface="Symbol" pitchFamily="18" charset="2"/>
              <a:buChar char="·"/>
            </a:pPr>
            <a:r>
              <a:rPr lang="lt-LT" i="1" smtClean="0"/>
              <a:t>Negalime praleisti nė vienos pamokos, nes nesusigaudysime iš kur ir ką išmokti kitai pamokai</a:t>
            </a:r>
            <a:endParaRPr lang="lt-LT" smtClean="0"/>
          </a:p>
        </p:txBody>
      </p:sp>
      <p:sp>
        <p:nvSpPr>
          <p:cNvPr id="168963"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Antraštė 1"/>
          <p:cNvSpPr>
            <a:spLocks noGrp="1"/>
          </p:cNvSpPr>
          <p:nvPr>
            <p:ph type="title"/>
          </p:nvPr>
        </p:nvSpPr>
        <p:spPr>
          <a:solidFill>
            <a:schemeClr val="bg2"/>
          </a:solidFill>
        </p:spPr>
        <p:txBody>
          <a:bodyPr/>
          <a:lstStyle/>
          <a:p>
            <a:pPr eaLnBrk="1" hangingPunct="1"/>
            <a:r>
              <a:rPr lang="lt-LT" smtClean="0"/>
              <a:t>Projekto įtaka mokyklos darbui</a:t>
            </a:r>
          </a:p>
        </p:txBody>
      </p:sp>
      <p:sp>
        <p:nvSpPr>
          <p:cNvPr id="169986"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2400" smtClean="0"/>
              <a:t>Dalyvavimas projekte suteikė galimybę mokytojams ir mokiniams kitaip pažvelgti į ugdymo proceso organizavimą, paskatino keistis ir domėtis naujovėmis</a:t>
            </a:r>
          </a:p>
          <a:p>
            <a:pPr eaLnBrk="1" hangingPunct="1">
              <a:lnSpc>
                <a:spcPct val="85000"/>
              </a:lnSpc>
              <a:buFont typeface="Symbol" pitchFamily="18" charset="2"/>
              <a:buChar char="·"/>
            </a:pPr>
            <a:r>
              <a:rPr lang="lt-LT" sz="2400" smtClean="0"/>
              <a:t>Priimant sprendimus dėl integravimo ir intensyvinimo su mokyklos bendruomene reikia labai apgalvotai pasverti visus „pliusus“ ir „minusus“, būtini aiškūs visos bendruomenės susitarimai, tinkamai įvertinti vaiko „užmiršimo efekto“ aspektą</a:t>
            </a:r>
          </a:p>
          <a:p>
            <a:pPr eaLnBrk="1" hangingPunct="1">
              <a:lnSpc>
                <a:spcPct val="85000"/>
              </a:lnSpc>
              <a:buFont typeface="Symbol" pitchFamily="18" charset="2"/>
              <a:buChar char="·"/>
            </a:pPr>
            <a:r>
              <a:rPr lang="lt-LT" sz="2400" smtClean="0"/>
              <a:t>Prioritetas turi būti mokinys, jo ugdymosi sėkmė, o ne mokytojo darbo krūvis, „langai tvarkaraštyje ir pan.</a:t>
            </a:r>
          </a:p>
          <a:p>
            <a:pPr eaLnBrk="1" hangingPunct="1">
              <a:lnSpc>
                <a:spcPct val="85000"/>
              </a:lnSpc>
              <a:buFont typeface="Symbol" pitchFamily="18" charset="2"/>
              <a:buChar char="·"/>
            </a:pPr>
            <a:r>
              <a:rPr lang="lt-LT" sz="2400" smtClean="0"/>
              <a:t>Kitų mokyklų mokytojams linkime drąsos išbandant įvairias mokymo naujoves, užmegzti ryšius ir nuolat bendradarbiauti su kitomis mokyklomis dalinantis gerąja patirtimi </a:t>
            </a:r>
          </a:p>
        </p:txBody>
      </p:sp>
      <p:sp>
        <p:nvSpPr>
          <p:cNvPr id="169987" name="Text Box 4" descr="Pergamen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205038"/>
            <a:ext cx="8034337" cy="2136775"/>
          </a:xfrm>
        </p:spPr>
        <p:txBody>
          <a:bodyPr rtlCol="0">
            <a:normAutofit/>
          </a:bodyPr>
          <a:lstStyle/>
          <a:p>
            <a:pPr algn="just" eaLnBrk="1" fontAlgn="auto" hangingPunct="1">
              <a:spcAft>
                <a:spcPts val="0"/>
              </a:spcAft>
              <a:buFont typeface="Arial" pitchFamily="34" charset="0"/>
              <a:buNone/>
              <a:defRPr/>
            </a:pPr>
            <a:r>
              <a:rPr lang="lt-LT" i="1" dirty="0" smtClean="0">
                <a:solidFill>
                  <a:schemeClr val="bg1">
                    <a:lumMod val="50000"/>
                  </a:schemeClr>
                </a:solidFill>
              </a:rPr>
              <a:t>	Mūsų </a:t>
            </a:r>
            <a:r>
              <a:rPr lang="lt-LT" i="1" dirty="0">
                <a:solidFill>
                  <a:schemeClr val="bg1">
                    <a:lumMod val="50000"/>
                  </a:schemeClr>
                </a:solidFill>
              </a:rPr>
              <a:t>vizija – moderni, efektyvi, </a:t>
            </a:r>
            <a:r>
              <a:rPr lang="lt-LT" i="1" dirty="0" err="1">
                <a:solidFill>
                  <a:schemeClr val="bg1">
                    <a:lumMod val="50000"/>
                  </a:schemeClr>
                </a:solidFill>
              </a:rPr>
              <a:t>inovatyvi</a:t>
            </a:r>
            <a:r>
              <a:rPr lang="lt-LT" i="1" dirty="0">
                <a:solidFill>
                  <a:schemeClr val="bg1">
                    <a:lumMod val="50000"/>
                  </a:schemeClr>
                </a:solidFill>
              </a:rPr>
              <a:t>, saugi, nuolat besimokanti, konstruktyviai bendradarbiaujanti, veiksmingai taikanti IKT, patraukli visuomenei, puoselėjanti humanistines vertybes keturmetė gimnazija, kuri suteikia kiekvienam besimokančiajam kokybišką išsilavinimą ir šiuolaikines kompetencijas sėkmingai siekti ateities karjeros Lietuvoje ir </a:t>
            </a:r>
            <a:r>
              <a:rPr lang="lt-LT" i="1" dirty="0" smtClean="0">
                <a:solidFill>
                  <a:schemeClr val="bg1">
                    <a:lumMod val="50000"/>
                  </a:schemeClr>
                </a:solidFill>
              </a:rPr>
              <a:t>Europoje</a:t>
            </a:r>
            <a:endParaRPr lang="lt-LT" i="1" dirty="0">
              <a:solidFill>
                <a:schemeClr val="bg1">
                  <a:lumMod val="50000"/>
                </a:schemeClr>
              </a:solidFill>
            </a:endParaRPr>
          </a:p>
        </p:txBody>
      </p:sp>
      <p:sp>
        <p:nvSpPr>
          <p:cNvPr id="171010" name="Text Box 4" descr="Granitas"/>
          <p:cNvSpPr txBox="1">
            <a:spLocks noChangeArrowheads="1"/>
          </p:cNvSpPr>
          <p:nvPr/>
        </p:nvSpPr>
        <p:spPr bwMode="auto">
          <a:xfrm>
            <a:off x="827088" y="4437063"/>
            <a:ext cx="7777162" cy="1477962"/>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3600"/>
              <a:t>TAURAGĖS ŽALGIRIŲ GIMNAZIJA</a:t>
            </a:r>
          </a:p>
          <a:p>
            <a:pPr algn="ctr">
              <a:spcBef>
                <a:spcPct val="50000"/>
              </a:spcBef>
            </a:pPr>
            <a:endParaRPr lang="lt-LT" sz="360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Antraštė 3"/>
          <p:cNvSpPr>
            <a:spLocks noGrp="1"/>
          </p:cNvSpPr>
          <p:nvPr>
            <p:ph type="title"/>
          </p:nvPr>
        </p:nvSpPr>
        <p:spPr/>
        <p:txBody>
          <a:bodyPr/>
          <a:lstStyle/>
          <a:p>
            <a:pPr eaLnBrk="1" hangingPunct="1"/>
            <a:r>
              <a:rPr lang="lt-LT" sz="3200" smtClean="0"/>
              <a:t>Modulinio mokymo patirtis. Lietuvių kalba</a:t>
            </a:r>
          </a:p>
        </p:txBody>
      </p:sp>
      <p:sp>
        <p:nvSpPr>
          <p:cNvPr id="172034" name="Turinio vietos rezervavimo ženklas 4"/>
          <p:cNvSpPr>
            <a:spLocks noGrp="1"/>
          </p:cNvSpPr>
          <p:nvPr>
            <p:ph type="body" idx="1"/>
          </p:nvPr>
        </p:nvSpPr>
        <p:spPr/>
        <p:txBody>
          <a:bodyPr/>
          <a:lstStyle/>
          <a:p>
            <a:pPr eaLnBrk="1" hangingPunct="1">
              <a:buFont typeface="Symbol" pitchFamily="18" charset="2"/>
              <a:buChar char="·"/>
            </a:pPr>
            <a:r>
              <a:rPr lang="lt-LT" sz="2400" smtClean="0"/>
              <a:t>Lankstesnis ugdymo proceso organizavimas padėjo kiekvienam mokiniui patirti sėkmę (mokiniai turėjo galimybę pasiekti geresnį įvertinimą, nes modulis leido užduotis pasirinkti pagal poreikius)</a:t>
            </a:r>
          </a:p>
          <a:p>
            <a:pPr eaLnBrk="1" hangingPunct="1">
              <a:buFont typeface="Symbol" pitchFamily="18" charset="2"/>
              <a:buChar char="·"/>
            </a:pPr>
            <a:r>
              <a:rPr lang="lt-LT" sz="2400" smtClean="0"/>
              <a:t>Mokytoja išmoko efektyviau naudotis IKT, nes pamokai pasiruošti reikėjo rasti daug papildomos medžiagos</a:t>
            </a:r>
          </a:p>
          <a:p>
            <a:pPr eaLnBrk="1" hangingPunct="1">
              <a:buFont typeface="Symbol" pitchFamily="18" charset="2"/>
              <a:buChar char="·"/>
            </a:pPr>
            <a:r>
              <a:rPr lang="lt-LT" sz="2400" smtClean="0"/>
              <a:t>„</a:t>
            </a:r>
            <a:r>
              <a:rPr lang="lt-LT" sz="2400" i="1" smtClean="0"/>
              <a:t>Šį projektą vertinu teigiamai – kaip dar vieną iššūkį. Kolegos taip pat atsiliepia pozityviai, aišku, akcentuoja, kad mokytojui krūvis yra didžiulis, nes vadovėliai nepritaikyti, reikia daug dalijamos medžiagos.“</a:t>
            </a:r>
            <a:r>
              <a:rPr lang="lt-LT" sz="2400" smtClean="0"/>
              <a:t> </a:t>
            </a:r>
          </a:p>
        </p:txBody>
      </p:sp>
      <p:sp>
        <p:nvSpPr>
          <p:cNvPr id="172035"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Antraštė 1"/>
          <p:cNvSpPr>
            <a:spLocks noGrp="1"/>
          </p:cNvSpPr>
          <p:nvPr>
            <p:ph type="title"/>
          </p:nvPr>
        </p:nvSpPr>
        <p:spPr/>
        <p:txBody>
          <a:bodyPr/>
          <a:lstStyle/>
          <a:p>
            <a:pPr eaLnBrk="1" hangingPunct="1"/>
            <a:r>
              <a:rPr lang="lt-LT" smtClean="0"/>
              <a:t>Mokinių refleksija</a:t>
            </a:r>
          </a:p>
        </p:txBody>
      </p:sp>
      <p:sp>
        <p:nvSpPr>
          <p:cNvPr id="17305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Mokiniai palankiai vertina modulinio mokymo galimybes: </a:t>
            </a:r>
          </a:p>
          <a:p>
            <a:pPr eaLnBrk="1" hangingPunct="1">
              <a:lnSpc>
                <a:spcPct val="90000"/>
              </a:lnSpc>
              <a:buFont typeface="Symbol" pitchFamily="18" charset="2"/>
              <a:buNone/>
            </a:pPr>
            <a:r>
              <a:rPr lang="lt-LT" sz="2800" smtClean="0"/>
              <a:t>	 </a:t>
            </a:r>
            <a:r>
              <a:rPr lang="lt-LT" sz="2800" i="1" smtClean="0"/>
              <a:t>– </a:t>
            </a:r>
            <a:r>
              <a:rPr lang="lt-LT" sz="2800" smtClean="0"/>
              <a:t>„</a:t>
            </a:r>
            <a:r>
              <a:rPr lang="lt-LT" sz="2800" i="1" smtClean="0"/>
              <a:t>Pagaliau suvokiau, kodėl džiaugiuosi, kad esu lietuvis“ </a:t>
            </a:r>
            <a:r>
              <a:rPr lang="lt-LT" sz="2800" smtClean="0"/>
              <a:t> </a:t>
            </a:r>
          </a:p>
          <a:p>
            <a:pPr eaLnBrk="1" hangingPunct="1">
              <a:lnSpc>
                <a:spcPct val="90000"/>
              </a:lnSpc>
              <a:buFont typeface="Symbol" pitchFamily="18" charset="2"/>
              <a:buNone/>
            </a:pPr>
            <a:r>
              <a:rPr lang="lt-LT" sz="2800" smtClean="0"/>
              <a:t> 	 </a:t>
            </a:r>
            <a:r>
              <a:rPr lang="lt-LT" sz="2800" i="1" smtClean="0"/>
              <a:t>– „Patiko, nes nereikėjo skaityti ilgų grožinės literatūros tekstų. Be to, buvo linksma dirbti, nenuobodu“</a:t>
            </a:r>
            <a:r>
              <a:rPr lang="lt-LT" sz="2800" smtClean="0"/>
              <a:t> </a:t>
            </a:r>
          </a:p>
          <a:p>
            <a:pPr eaLnBrk="1" hangingPunct="1">
              <a:lnSpc>
                <a:spcPct val="90000"/>
              </a:lnSpc>
              <a:buFont typeface="Symbol" pitchFamily="18" charset="2"/>
              <a:buNone/>
            </a:pPr>
            <a:r>
              <a:rPr lang="lt-LT" sz="2800" i="1" smtClean="0"/>
              <a:t>	 – „Nagrinėjome konkrečius pavyzdžius (šokiruojanti socialinė reklama, laidelė ,,Ragai”). Manau – taip mokytis įdomiau, o žinios nė kiek ne prastesnės nei kitų mokinių, kurie mokosi tradiciškai“</a:t>
            </a:r>
            <a:r>
              <a:rPr lang="lt-LT" sz="2800" smtClean="0"/>
              <a:t> </a:t>
            </a:r>
          </a:p>
        </p:txBody>
      </p:sp>
      <p:sp>
        <p:nvSpPr>
          <p:cNvPr id="173059"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Antraštė 1"/>
          <p:cNvSpPr>
            <a:spLocks noGrp="1"/>
          </p:cNvSpPr>
          <p:nvPr>
            <p:ph type="title"/>
          </p:nvPr>
        </p:nvSpPr>
        <p:spPr/>
        <p:txBody>
          <a:bodyPr/>
          <a:lstStyle/>
          <a:p>
            <a:pPr eaLnBrk="1" hangingPunct="1"/>
            <a:r>
              <a:rPr lang="lt-LT" smtClean="0"/>
              <a:t>Projekto įtaka gimnazijai</a:t>
            </a:r>
          </a:p>
        </p:txBody>
      </p:sp>
      <p:sp>
        <p:nvSpPr>
          <p:cNvPr id="174082" name="Turinio vietos rezervavimo ženklas 2"/>
          <p:cNvSpPr>
            <a:spLocks noGrp="1"/>
          </p:cNvSpPr>
          <p:nvPr>
            <p:ph type="body" idx="1"/>
          </p:nvPr>
        </p:nvSpPr>
        <p:spPr/>
        <p:txBody>
          <a:bodyPr/>
          <a:lstStyle/>
          <a:p>
            <a:pPr eaLnBrk="1" hangingPunct="1">
              <a:buFont typeface="Symbol" pitchFamily="18" charset="2"/>
              <a:buChar char="·"/>
            </a:pPr>
            <a:r>
              <a:rPr lang="lt-LT" smtClean="0"/>
              <a:t>Dalyvavimas šiame projekte pakeitė gimnazijos įvaizdį ne tik rajone, bet ir respublikoje, tapome patraukli gimnazija vaikui </a:t>
            </a:r>
            <a:r>
              <a:rPr lang="lt-LT" i="1" smtClean="0"/>
              <a:t>–</a:t>
            </a:r>
            <a:r>
              <a:rPr lang="lt-LT" smtClean="0"/>
              <a:t> mokiniai pamatė, kad pamokos gali būti kitokios, patys tapo aktyvesni, labiau motyvuoti</a:t>
            </a:r>
          </a:p>
        </p:txBody>
      </p:sp>
      <p:sp>
        <p:nvSpPr>
          <p:cNvPr id="174083"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Antraštė 1"/>
          <p:cNvSpPr>
            <a:spLocks noGrp="1"/>
          </p:cNvSpPr>
          <p:nvPr>
            <p:ph type="title"/>
          </p:nvPr>
        </p:nvSpPr>
        <p:spPr/>
        <p:txBody>
          <a:bodyPr/>
          <a:lstStyle/>
          <a:p>
            <a:pPr eaLnBrk="1" hangingPunct="1"/>
            <a:r>
              <a:rPr lang="lt-LT" smtClean="0"/>
              <a:t>Istorija </a:t>
            </a:r>
          </a:p>
        </p:txBody>
      </p:sp>
      <p:sp>
        <p:nvSpPr>
          <p:cNvPr id="175106" name="Turinio vietos rezervavimo ženklas 2"/>
          <p:cNvSpPr>
            <a:spLocks noGrp="1"/>
          </p:cNvSpPr>
          <p:nvPr>
            <p:ph type="body" idx="1"/>
          </p:nvPr>
        </p:nvSpPr>
        <p:spPr>
          <a:xfrm>
            <a:off x="457200" y="1412875"/>
            <a:ext cx="8435975" cy="4713288"/>
          </a:xfrm>
        </p:spPr>
        <p:txBody>
          <a:bodyPr/>
          <a:lstStyle/>
          <a:p>
            <a:pPr eaLnBrk="1" hangingPunct="1">
              <a:lnSpc>
                <a:spcPct val="90000"/>
              </a:lnSpc>
              <a:buFont typeface="Symbol" pitchFamily="18" charset="2"/>
              <a:buChar char="·"/>
            </a:pPr>
            <a:r>
              <a:rPr lang="lt-LT" sz="2800" smtClean="0"/>
              <a:t>Mokytojai turėjo galimybę susipažinti su eksperimentinėmis modulinio mokymo programomis, kolegų patirtimi</a:t>
            </a:r>
          </a:p>
          <a:p>
            <a:pPr eaLnBrk="1" hangingPunct="1">
              <a:lnSpc>
                <a:spcPct val="90000"/>
              </a:lnSpc>
              <a:buFont typeface="Symbol" pitchFamily="18" charset="2"/>
              <a:buChar char="·"/>
            </a:pPr>
            <a:r>
              <a:rPr lang="lt-LT" sz="2800" smtClean="0"/>
              <a:t>Eksperimentinė istorijos programa dalyko mokymą daro įdomesnį, labiau priartintą prie žmogaus, visuomenės, lengviau suvokiamą</a:t>
            </a:r>
          </a:p>
          <a:p>
            <a:pPr eaLnBrk="1" hangingPunct="1">
              <a:lnSpc>
                <a:spcPct val="90000"/>
              </a:lnSpc>
              <a:buFont typeface="Symbol" pitchFamily="18" charset="2"/>
              <a:buChar char="·"/>
            </a:pPr>
            <a:r>
              <a:rPr lang="lt-LT" sz="2800" smtClean="0"/>
              <a:t>Net ir nedirbantys pagal modulių programas mokytojai, nagrinėdami kai kurias temas, pasinaudoja projekto medžiaga </a:t>
            </a:r>
            <a:r>
              <a:rPr lang="lt-LT" sz="2800" i="1" smtClean="0"/>
              <a:t>–</a:t>
            </a:r>
            <a:r>
              <a:rPr lang="lt-LT" sz="2800" smtClean="0"/>
              <a:t> planais, užduotimis</a:t>
            </a:r>
          </a:p>
          <a:p>
            <a:pPr eaLnBrk="1" hangingPunct="1">
              <a:lnSpc>
                <a:spcPct val="90000"/>
              </a:lnSpc>
              <a:buFont typeface="Symbol" pitchFamily="18" charset="2"/>
              <a:buChar char="·"/>
            </a:pPr>
            <a:r>
              <a:rPr lang="lt-LT" sz="2800" smtClean="0"/>
              <a:t>Mokiniai džiaugiasi projekto teikiamomis galimybėmis lengviau išmokti istorijos kursą</a:t>
            </a:r>
          </a:p>
        </p:txBody>
      </p:sp>
      <p:sp>
        <p:nvSpPr>
          <p:cNvPr id="175107"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Antraštė 1"/>
          <p:cNvSpPr>
            <a:spLocks noGrp="1"/>
          </p:cNvSpPr>
          <p:nvPr>
            <p:ph type="title"/>
          </p:nvPr>
        </p:nvSpPr>
        <p:spPr>
          <a:xfrm>
            <a:off x="468313" y="0"/>
            <a:ext cx="8229600" cy="1143000"/>
          </a:xfrm>
        </p:spPr>
        <p:txBody>
          <a:bodyPr/>
          <a:lstStyle/>
          <a:p>
            <a:pPr eaLnBrk="1" hangingPunct="1"/>
            <a:r>
              <a:rPr lang="lt-LT" smtClean="0"/>
              <a:t>Matematika</a:t>
            </a:r>
          </a:p>
        </p:txBody>
      </p:sp>
      <p:sp>
        <p:nvSpPr>
          <p:cNvPr id="176130" name="Rectangle 6"/>
          <p:cNvSpPr>
            <a:spLocks noGrp="1"/>
          </p:cNvSpPr>
          <p:nvPr>
            <p:ph type="body" idx="4294967295"/>
          </p:nvPr>
        </p:nvSpPr>
        <p:spPr>
          <a:xfrm>
            <a:off x="395288" y="1052513"/>
            <a:ext cx="8507412" cy="4968875"/>
          </a:xfrm>
        </p:spPr>
        <p:txBody>
          <a:bodyPr/>
          <a:lstStyle/>
          <a:p>
            <a:pPr>
              <a:lnSpc>
                <a:spcPct val="90000"/>
              </a:lnSpc>
              <a:buFont typeface="Symbol" pitchFamily="18" charset="2"/>
              <a:buChar char="·"/>
            </a:pPr>
            <a:r>
              <a:rPr lang="lt-LT" sz="1600" smtClean="0"/>
              <a:t>Gimnazijoje visiems I–II klasės mokiniams yra dėstomi </a:t>
            </a:r>
            <a:r>
              <a:rPr lang="lt-LT" sz="1600" b="1" smtClean="0"/>
              <a:t>matematikos</a:t>
            </a:r>
            <a:r>
              <a:rPr lang="lt-LT" sz="1600" smtClean="0"/>
              <a:t> branduolio moduliai ir pasirenkamieji moduliai, kurie skirstomi pagal mokinių gebėjimus, poreikius, žinias</a:t>
            </a:r>
          </a:p>
          <a:p>
            <a:pPr>
              <a:lnSpc>
                <a:spcPct val="90000"/>
              </a:lnSpc>
              <a:buFont typeface="Symbol" pitchFamily="18" charset="2"/>
              <a:buChar char="·"/>
            </a:pPr>
            <a:r>
              <a:rPr lang="lt-LT" sz="1600" smtClean="0"/>
              <a:t>Anot matematikos mokytojų, išbandžiusių modulinio mokymo programas, „</a:t>
            </a:r>
            <a:r>
              <a:rPr lang="lt-LT" sz="1600" i="1" smtClean="0"/>
              <a:t>sėkmė – tai supratimas ir reali būtinybė mokant matematikos diferencijuoti, individualizuoti pamokoje ir namų darbų užduotis</a:t>
            </a:r>
          </a:p>
          <a:p>
            <a:pPr>
              <a:lnSpc>
                <a:spcPct val="90000"/>
              </a:lnSpc>
              <a:buFont typeface="Symbol" pitchFamily="18" charset="2"/>
              <a:buChar char="·"/>
            </a:pPr>
            <a:r>
              <a:rPr lang="lt-LT" sz="1600" i="1" smtClean="0"/>
              <a:t>Mokinių sėkmė – galimybė įsivertinti žinias ir gebėjimus pagal lygius (susikūrėme elektroninį paštą ir ten skelbiame vertinimą mokiniams su nuorodomis apie pasiekimo lygius) ir sėkmingai pasiruošti tikrinamajam darbui</a:t>
            </a:r>
          </a:p>
          <a:p>
            <a:pPr>
              <a:lnSpc>
                <a:spcPct val="90000"/>
              </a:lnSpc>
              <a:buFont typeface="Symbol" pitchFamily="18" charset="2"/>
              <a:buChar char="·"/>
            </a:pPr>
            <a:r>
              <a:rPr lang="lt-LT" sz="1600" i="1" smtClean="0"/>
              <a:t>Vykdydami projektą įgijome patirties individualizuojant ir diferencijuojant darbų pamokoje, o svarbiausia – suvokėme, kad tai neišvengiama</a:t>
            </a:r>
          </a:p>
          <a:p>
            <a:pPr>
              <a:lnSpc>
                <a:spcPct val="90000"/>
              </a:lnSpc>
              <a:buFont typeface="Symbol" pitchFamily="18" charset="2"/>
              <a:buChar char="·"/>
            </a:pPr>
            <a:r>
              <a:rPr lang="lt-LT" sz="1600" i="1" smtClean="0"/>
              <a:t>Pagal vertinimo lygmenis sudarinėjame baigiamuosius kontrolinius darbus. Su I gimnazijos klasių mokiniais vykdėme projektą “Pasigaminkime taisyklingąją piramidę”</a:t>
            </a:r>
          </a:p>
          <a:p>
            <a:pPr>
              <a:lnSpc>
                <a:spcPct val="90000"/>
              </a:lnSpc>
              <a:buFont typeface="Symbol" pitchFamily="18" charset="2"/>
              <a:buChar char="·"/>
            </a:pPr>
            <a:r>
              <a:rPr lang="lt-LT" sz="1600" i="1" smtClean="0"/>
              <a:t>Mokiniai grupėmis gamino piramides, apskaičiavo piramidės paviršiaus plotą, tūrį, aukštinės ilgį. Vieni mokiniai gamino piramides, kiti – skaičiavo, treti – ruošė pateiktis ir pristatė klasės draugams savo darbą</a:t>
            </a:r>
          </a:p>
          <a:p>
            <a:pPr>
              <a:lnSpc>
                <a:spcPct val="90000"/>
              </a:lnSpc>
              <a:buFont typeface="Symbol" pitchFamily="18" charset="2"/>
              <a:buChar char="·"/>
            </a:pPr>
            <a:r>
              <a:rPr lang="lt-LT" sz="1600" i="1" smtClean="0"/>
              <a:t>Mokiniams projektas labai patiko. Pagrindinis sėkmės elementas – grupinis darbas, bendradarbiavimas. Mokiniams tai buvo nauja patirtis ir jie susidomėję kibo į darbą, padėdami vienas kitam”</a:t>
            </a:r>
          </a:p>
        </p:txBody>
      </p:sp>
      <p:sp>
        <p:nvSpPr>
          <p:cNvPr id="176131"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Antraštė 1"/>
          <p:cNvSpPr>
            <a:spLocks noGrp="1"/>
          </p:cNvSpPr>
          <p:nvPr>
            <p:ph type="title"/>
          </p:nvPr>
        </p:nvSpPr>
        <p:spPr/>
        <p:txBody>
          <a:bodyPr/>
          <a:lstStyle/>
          <a:p>
            <a:pPr eaLnBrk="1" hangingPunct="1"/>
            <a:r>
              <a:rPr lang="lt-LT" smtClean="0"/>
              <a:t>Matematika</a:t>
            </a:r>
          </a:p>
        </p:txBody>
      </p:sp>
      <p:sp>
        <p:nvSpPr>
          <p:cNvPr id="17715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Kolegos matematikai tiek mokykloje, tiek rajone modulinio mokymo pagrindinio ugdymo programas vertina gerai, nors tikisi parengtų ugdymo programų su diferencijavimo pavyzdžiais, vertinimo principais</a:t>
            </a:r>
          </a:p>
          <a:p>
            <a:pPr eaLnBrk="1" hangingPunct="1">
              <a:lnSpc>
                <a:spcPct val="90000"/>
              </a:lnSpc>
              <a:buFont typeface="Symbol" pitchFamily="18" charset="2"/>
              <a:buChar char="·"/>
            </a:pPr>
            <a:r>
              <a:rPr lang="lt-LT" sz="2400" smtClean="0"/>
              <a:t>Per rajono matematikos mokytojų metodinę dieną (vyko mūsų gimnazijoje 2011 m. balandžio mėn.) dalijomės patirtimi apie modulinių programų privalumais, vertinimo sistemą</a:t>
            </a:r>
          </a:p>
          <a:p>
            <a:pPr eaLnBrk="1" hangingPunct="1">
              <a:lnSpc>
                <a:spcPct val="90000"/>
              </a:lnSpc>
              <a:buFont typeface="Symbol" pitchFamily="18" charset="2"/>
              <a:buChar char="·"/>
            </a:pPr>
            <a:r>
              <a:rPr lang="lt-LT" sz="2400" smtClean="0"/>
              <a:t>Manome, kad projektas patyrė sėkmę: mūsų gimnazijos matematikos mokytojai džiaugiasi turėję galimybę išbandyti naujas projekto idėjas, įgiję patirties diferencijuodami darbą pamokoje, namuose, sudarydami galimybę mokiniams įsivertinti savo žinių ir pasiekimų lygį</a:t>
            </a:r>
          </a:p>
        </p:txBody>
      </p:sp>
      <p:sp>
        <p:nvSpPr>
          <p:cNvPr id="177155"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5"/>
          <p:cNvSpPr>
            <a:spLocks noGrp="1"/>
          </p:cNvSpPr>
          <p:nvPr>
            <p:ph type="title" idx="4294967295"/>
          </p:nvPr>
        </p:nvSpPr>
        <p:spPr/>
        <p:txBody>
          <a:bodyPr/>
          <a:lstStyle/>
          <a:p>
            <a:endParaRPr lang="lt-LT" smtClean="0"/>
          </a:p>
        </p:txBody>
      </p:sp>
      <p:sp>
        <p:nvSpPr>
          <p:cNvPr id="178178"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000" smtClean="0"/>
              <a:t>Gimnazijoje išbandytos  dvi </a:t>
            </a:r>
            <a:r>
              <a:rPr lang="lt-LT" sz="2000" b="1" smtClean="0"/>
              <a:t>technologijų</a:t>
            </a:r>
            <a:r>
              <a:rPr lang="lt-LT" sz="2000" smtClean="0"/>
              <a:t> modulines programos: „Statyba ir medžio apdirbimas“ bei „Taikomąjį meną, amatus ir dizainą“</a:t>
            </a:r>
          </a:p>
          <a:p>
            <a:pPr eaLnBrk="1" hangingPunct="1">
              <a:lnSpc>
                <a:spcPct val="80000"/>
              </a:lnSpc>
              <a:buFont typeface="Symbol" pitchFamily="18" charset="2"/>
              <a:buChar char="·"/>
            </a:pPr>
            <a:r>
              <a:rPr lang="lt-LT" sz="2000" smtClean="0"/>
              <a:t>Naujosios technologijų modulinės programos leidžia mokiniams išsamiau susipažinti su įvairių profesijų pasauliu, susipažinti su ūkio šakomis, labiau gilintis į technologinio konstravimo, dirbinių projektavimo paslaptis</a:t>
            </a:r>
          </a:p>
          <a:p>
            <a:pPr eaLnBrk="1" hangingPunct="1">
              <a:lnSpc>
                <a:spcPct val="80000"/>
              </a:lnSpc>
              <a:buFont typeface="Symbol" pitchFamily="18" charset="2"/>
              <a:buChar char="·"/>
            </a:pPr>
            <a:r>
              <a:rPr lang="lt-LT" sz="2000" smtClean="0"/>
              <a:t>Technologijų pamokose gaminami dirbiniai eksponuojami ne tik Žalgirių gimnazijoje, bet ir Tauragės rajono bei respublikinėse parodose</a:t>
            </a:r>
          </a:p>
          <a:p>
            <a:pPr eaLnBrk="1" hangingPunct="1">
              <a:lnSpc>
                <a:spcPct val="80000"/>
              </a:lnSpc>
              <a:buFont typeface="Symbol" pitchFamily="18" charset="2"/>
              <a:buChar char="·"/>
            </a:pPr>
            <a:r>
              <a:rPr lang="lt-LT" sz="2000" smtClean="0"/>
              <a:t>Technologijų mokytojai modulinį mokymą vertina tik teigiamai. Teigia, kad tai – postūmis naujam technologijų ugdymo kokybiniam proveržiui</a:t>
            </a:r>
          </a:p>
          <a:p>
            <a:pPr eaLnBrk="1" hangingPunct="1">
              <a:lnSpc>
                <a:spcPct val="80000"/>
              </a:lnSpc>
              <a:buFont typeface="Symbol" pitchFamily="18" charset="2"/>
              <a:buChar char="·"/>
            </a:pPr>
            <a:r>
              <a:rPr lang="lt-LT" sz="2000" smtClean="0"/>
              <a:t>Naujos programos, naujos  metodinės priemonės, pagerinta materialinė bazė  atskleidžia naujas technologinio ugdymo galimybes.</a:t>
            </a:r>
          </a:p>
          <a:p>
            <a:pPr eaLnBrk="1" hangingPunct="1">
              <a:lnSpc>
                <a:spcPct val="80000"/>
              </a:lnSpc>
              <a:buFont typeface="Symbol" pitchFamily="18" charset="2"/>
              <a:buChar char="·"/>
            </a:pPr>
            <a:r>
              <a:rPr lang="lt-LT" sz="2000" smtClean="0"/>
              <a:t>Technologijų pamokose pasiektas rezultatas atveria galimybes mokiniui sąmoningai rinktis būsimą profesiją</a:t>
            </a:r>
          </a:p>
          <a:p>
            <a:pPr eaLnBrk="1" hangingPunct="1">
              <a:lnSpc>
                <a:spcPct val="80000"/>
              </a:lnSpc>
              <a:buFont typeface="Symbol" pitchFamily="18" charset="2"/>
              <a:buChar char="·"/>
            </a:pPr>
            <a:r>
              <a:rPr lang="lt-LT" sz="2000" smtClean="0"/>
              <a:t>Tauragės rajono mokinių technologijų olimpiados nugalėtojas 2009 ir 2011metais, respublikinės olimpiados prizininkas IIIt klasės mokinys Jonas Vaičiulis (mokytojas A. Lobinas).</a:t>
            </a:r>
          </a:p>
        </p:txBody>
      </p:sp>
      <p:sp>
        <p:nvSpPr>
          <p:cNvPr id="178179" name="Text Box 4" descr="Granitas"/>
          <p:cNvSpPr txBox="1">
            <a:spLocks noChangeArrowheads="1"/>
          </p:cNvSpPr>
          <p:nvPr/>
        </p:nvSpPr>
        <p:spPr bwMode="auto">
          <a:xfrm>
            <a:off x="4211638" y="6092825"/>
            <a:ext cx="4932362"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ntraštė 1"/>
          <p:cNvSpPr>
            <a:spLocks noGrp="1"/>
          </p:cNvSpPr>
          <p:nvPr>
            <p:ph type="title"/>
          </p:nvPr>
        </p:nvSpPr>
        <p:spPr/>
        <p:txBody>
          <a:bodyPr/>
          <a:lstStyle/>
          <a:p>
            <a:pPr eaLnBrk="1" hangingPunct="1"/>
            <a:r>
              <a:rPr lang="lt-LT" smtClean="0">
                <a:cs typeface="Times New Roman" pitchFamily="18" charset="0"/>
              </a:rPr>
              <a:t>Siūlymai idėjų įgyvendinimo plėtrai</a:t>
            </a:r>
            <a:endParaRPr lang="lt-LT" smtClean="0"/>
          </a:p>
        </p:txBody>
      </p:sp>
      <p:sp>
        <p:nvSpPr>
          <p:cNvPr id="31746" name="Turinio vietos rezervavimo ženklas 2"/>
          <p:cNvSpPr>
            <a:spLocks noGrp="1"/>
          </p:cNvSpPr>
          <p:nvPr>
            <p:ph idx="1"/>
          </p:nvPr>
        </p:nvSpPr>
        <p:spPr/>
        <p:txBody>
          <a:bodyPr/>
          <a:lstStyle/>
          <a:p>
            <a:pPr eaLnBrk="1" hangingPunct="1">
              <a:lnSpc>
                <a:spcPct val="90000"/>
              </a:lnSpc>
              <a:buClr>
                <a:schemeClr val="tx1"/>
              </a:buClr>
              <a:buFont typeface="Symbol" pitchFamily="18" charset="2"/>
              <a:buChar char="·"/>
            </a:pPr>
            <a:r>
              <a:rPr lang="lt-LT" sz="2700" smtClean="0"/>
              <a:t>Siūlome moduliui skirtą valandų skaičių nurodyti intervale, nes skirtingas klasės pajėgumas, mokytojų požiūris ir patirtis </a:t>
            </a:r>
          </a:p>
          <a:p>
            <a:pPr eaLnBrk="1" hangingPunct="1">
              <a:lnSpc>
                <a:spcPct val="90000"/>
              </a:lnSpc>
              <a:buClr>
                <a:schemeClr val="tx1"/>
              </a:buClr>
              <a:buFont typeface="Symbol" pitchFamily="18" charset="2"/>
              <a:buChar char="·"/>
            </a:pPr>
            <a:r>
              <a:rPr lang="lt-LT" sz="2700" smtClean="0"/>
              <a:t>Moduliams skirtas valandų skaičius turėtų tapti pastovus per keletą metų, kai modulius išbandys daugiau mokyklų</a:t>
            </a:r>
          </a:p>
          <a:p>
            <a:pPr eaLnBrk="1" hangingPunct="1">
              <a:lnSpc>
                <a:spcPct val="90000"/>
              </a:lnSpc>
              <a:buClr>
                <a:schemeClr val="tx1"/>
              </a:buClr>
              <a:buFont typeface="Symbol" pitchFamily="18" charset="2"/>
              <a:buChar char="·"/>
            </a:pPr>
            <a:r>
              <a:rPr lang="lt-LT" sz="2700" smtClean="0"/>
              <a:t>Siūlome leisti moduliui numatytą valandų skaičių koreguoti bent 25 procentais, užtikrinant, kad per metus nebūtų sumažinamas ar padidinamas mokyklos ugdymo plane, parengtame pagal Bendruosius ugdymo planus, numatytas dalykui skiriamas pamokų skaičius </a:t>
            </a:r>
          </a:p>
        </p:txBody>
      </p:sp>
      <p:sp>
        <p:nvSpPr>
          <p:cNvPr id="31747"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179202" name="Text Box 4"/>
          <p:cNvSpPr txBox="1">
            <a:spLocks noChangeArrowheads="1"/>
          </p:cNvSpPr>
          <p:nvPr/>
        </p:nvSpPr>
        <p:spPr bwMode="auto">
          <a:xfrm>
            <a:off x="684213" y="4424363"/>
            <a:ext cx="8064500" cy="1200150"/>
          </a:xfrm>
          <a:prstGeom prst="rect">
            <a:avLst/>
          </a:prstGeom>
          <a:solidFill>
            <a:srgbClr val="CCECFF"/>
          </a:solidFill>
          <a:ln w="9525">
            <a:noFill/>
            <a:miter lim="800000"/>
            <a:headEnd/>
            <a:tailEnd/>
          </a:ln>
        </p:spPr>
        <p:txBody>
          <a:bodyPr>
            <a:spAutoFit/>
          </a:bodyPr>
          <a:lstStyle/>
          <a:p>
            <a:pPr algn="ctr">
              <a:spcBef>
                <a:spcPct val="50000"/>
              </a:spcBef>
            </a:pPr>
            <a:r>
              <a:rPr lang="lt-LT" sz="3600"/>
              <a:t>UKMERGĖS DUKSTYNOS PAGRINDINĖ MOKYKLA</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5"/>
          <p:cNvSpPr>
            <a:spLocks noGrp="1"/>
          </p:cNvSpPr>
          <p:nvPr>
            <p:ph type="title" idx="4294967295"/>
          </p:nvPr>
        </p:nvSpPr>
        <p:spPr/>
        <p:txBody>
          <a:bodyPr/>
          <a:lstStyle/>
          <a:p>
            <a:endParaRPr lang="lt-LT" smtClean="0"/>
          </a:p>
        </p:txBody>
      </p:sp>
      <p:sp>
        <p:nvSpPr>
          <p:cNvPr id="180226" name="Turinio vietos rezervavimo ženklas 4"/>
          <p:cNvSpPr>
            <a:spLocks noGrp="1"/>
          </p:cNvSpPr>
          <p:nvPr>
            <p:ph type="body" idx="1"/>
          </p:nvPr>
        </p:nvSpPr>
        <p:spPr/>
        <p:txBody>
          <a:bodyPr/>
          <a:lstStyle/>
          <a:p>
            <a:pPr eaLnBrk="1" hangingPunct="1">
              <a:buFont typeface="Symbol" pitchFamily="18" charset="2"/>
              <a:buChar char="·"/>
            </a:pPr>
            <a:r>
              <a:rPr lang="lt-LT" smtClean="0"/>
              <a:t>Mokytojai kryptingai kelia savo kvalifikaciją, mokosi naujų pamokos organizavimo ir mokymo metodų, o sukaupta patirtimi dalinasi su kitų rajono ir Respublikos mokyklų pedagogais</a:t>
            </a:r>
          </a:p>
          <a:p>
            <a:pPr eaLnBrk="1" hangingPunct="1">
              <a:buFont typeface="Symbol" pitchFamily="18" charset="2"/>
              <a:buChar char="·"/>
            </a:pPr>
            <a:r>
              <a:rPr lang="lt-LT" smtClean="0"/>
              <a:t>Dauguma mokinių gerai mokosi, puikiai atstovauja mokyklai olimpiadose ir konkursuose, dainų ir šokių šventėse, dailės parodose ir sporto varžybose</a:t>
            </a:r>
          </a:p>
        </p:txBody>
      </p:sp>
      <p:sp>
        <p:nvSpPr>
          <p:cNvPr id="180227" name="Text Box 4"/>
          <p:cNvSpPr txBox="1">
            <a:spLocks noChangeArrowheads="1"/>
          </p:cNvSpPr>
          <p:nvPr/>
        </p:nvSpPr>
        <p:spPr bwMode="auto">
          <a:xfrm>
            <a:off x="4211638" y="6092825"/>
            <a:ext cx="4932362" cy="304800"/>
          </a:xfrm>
          <a:prstGeom prst="rect">
            <a:avLst/>
          </a:prstGeom>
          <a:solidFill>
            <a:srgbClr val="CCECFF"/>
          </a:solidFill>
          <a:ln w="9525">
            <a:noFill/>
            <a:miter lim="800000"/>
            <a:headEnd/>
            <a:tailEnd/>
          </a:ln>
        </p:spPr>
        <p:txBody>
          <a:bodyPr>
            <a:spAutoFit/>
          </a:bodyPr>
          <a:lstStyle/>
          <a:p>
            <a:pPr algn="ctr">
              <a:spcBef>
                <a:spcPct val="50000"/>
              </a:spcBef>
            </a:pPr>
            <a:r>
              <a:rPr lang="lt-LT" sz="1400"/>
              <a:t>UKMERGĖS DUKSTYNOS PAGRINDINĖ MOKYKLA</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Teksto vietos rezervavimo ženklas 4"/>
          <p:cNvSpPr>
            <a:spLocks noGrp="1"/>
          </p:cNvSpPr>
          <p:nvPr>
            <p:ph type="body" idx="1"/>
          </p:nvPr>
        </p:nvSpPr>
        <p:spPr>
          <a:xfrm>
            <a:off x="731838" y="2814638"/>
            <a:ext cx="8034337" cy="1527175"/>
          </a:xfrm>
        </p:spPr>
        <p:txBody>
          <a:bodyPr/>
          <a:lstStyle/>
          <a:p>
            <a:pPr eaLnBrk="1" hangingPunct="1"/>
            <a:r>
              <a:rPr lang="lt-LT" i="1" smtClean="0">
                <a:solidFill>
                  <a:schemeClr val="tx1"/>
                </a:solidFill>
              </a:rPr>
              <a:t>	Kai aiškiai ir konkrečiai galime pasakyti, kas iš viso to, ką darome mokiniui, tėvams ir mokytojui, kai kyla daug klausimų ir diskusijų, tada galime sakyti, kad einame teisingu keliu, netgi tada, jeigu kelias vingiuotas ar slidus</a:t>
            </a:r>
          </a:p>
        </p:txBody>
      </p:sp>
      <p:sp>
        <p:nvSpPr>
          <p:cNvPr id="181250" name="Text Box 4"/>
          <p:cNvSpPr txBox="1">
            <a:spLocks noChangeArrowheads="1"/>
          </p:cNvSpPr>
          <p:nvPr/>
        </p:nvSpPr>
        <p:spPr bwMode="auto">
          <a:xfrm>
            <a:off x="755650" y="4437063"/>
            <a:ext cx="7777163" cy="1477962"/>
          </a:xfrm>
          <a:prstGeom prst="rect">
            <a:avLst/>
          </a:prstGeom>
          <a:solidFill>
            <a:srgbClr val="CCFF99"/>
          </a:solidFill>
          <a:ln w="9525">
            <a:noFill/>
            <a:miter lim="800000"/>
            <a:headEnd/>
            <a:tailEnd/>
          </a:ln>
        </p:spPr>
        <p:txBody>
          <a:bodyPr>
            <a:spAutoFit/>
          </a:bodyPr>
          <a:lstStyle/>
          <a:p>
            <a:pPr algn="ctr">
              <a:spcBef>
                <a:spcPct val="50000"/>
              </a:spcBef>
            </a:pPr>
            <a:r>
              <a:rPr lang="lt-LT" sz="3600"/>
              <a:t>VARĖNOS „ĄŽUOLO“ GIMNAZIJA</a:t>
            </a:r>
          </a:p>
          <a:p>
            <a:pPr algn="ctr">
              <a:spcBef>
                <a:spcPct val="50000"/>
              </a:spcBef>
            </a:pPr>
            <a:endParaRPr lang="lt-LT" sz="360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5"/>
          <p:cNvSpPr>
            <a:spLocks noGrp="1"/>
          </p:cNvSpPr>
          <p:nvPr>
            <p:ph type="title" idx="4294967295"/>
          </p:nvPr>
        </p:nvSpPr>
        <p:spPr/>
        <p:txBody>
          <a:bodyPr/>
          <a:lstStyle/>
          <a:p>
            <a:endParaRPr lang="lt-LT" smtClean="0"/>
          </a:p>
        </p:txBody>
      </p:sp>
      <p:sp>
        <p:nvSpPr>
          <p:cNvPr id="182274" name="Turinio vietos rezervavimo ženklas 4"/>
          <p:cNvSpPr>
            <a:spLocks noGrp="1"/>
          </p:cNvSpPr>
          <p:nvPr>
            <p:ph type="body" idx="1"/>
          </p:nvPr>
        </p:nvSpPr>
        <p:spPr/>
        <p:txBody>
          <a:bodyPr/>
          <a:lstStyle/>
          <a:p>
            <a:pPr eaLnBrk="1" hangingPunct="1">
              <a:buFont typeface="Symbol" pitchFamily="18" charset="2"/>
              <a:buChar char="·"/>
            </a:pPr>
            <a:r>
              <a:rPr lang="lt-LT" smtClean="0"/>
              <a:t>Gimnazijos mokytojai išbandė 14 projekto rengėjų siūlytų veiklų. Išbandant modulinio mokymo programas gimnazija rėmėsi patirtimi, įgyta dalyvaujant pirmajame projekto etape, todėl galime teigti jog pavyko dar labiau individualizuoti ir diferencijuoti kai kurių dalykų programas, metodus, užduotis (matematika, lietuvių kalba, chemija)</a:t>
            </a:r>
          </a:p>
        </p:txBody>
      </p:sp>
      <p:sp>
        <p:nvSpPr>
          <p:cNvPr id="182275"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Antraštė 1"/>
          <p:cNvSpPr>
            <a:spLocks noGrp="1"/>
          </p:cNvSpPr>
          <p:nvPr>
            <p:ph type="title"/>
          </p:nvPr>
        </p:nvSpPr>
        <p:spPr/>
        <p:txBody>
          <a:bodyPr/>
          <a:lstStyle/>
          <a:p>
            <a:pPr eaLnBrk="1" hangingPunct="1"/>
            <a:r>
              <a:rPr lang="lt-LT" smtClean="0"/>
              <a:t>Lietuvių kalba</a:t>
            </a:r>
          </a:p>
        </p:txBody>
      </p:sp>
      <p:sp>
        <p:nvSpPr>
          <p:cNvPr id="183298" name="Turinio vietos rezervavimo ženklas 2"/>
          <p:cNvSpPr>
            <a:spLocks noGrp="1"/>
          </p:cNvSpPr>
          <p:nvPr>
            <p:ph type="body" idx="1"/>
          </p:nvPr>
        </p:nvSpPr>
        <p:spPr/>
        <p:txBody>
          <a:bodyPr/>
          <a:lstStyle/>
          <a:p>
            <a:pPr eaLnBrk="1" hangingPunct="1">
              <a:buFont typeface="Symbol" pitchFamily="18" charset="2"/>
              <a:buChar char="·"/>
            </a:pPr>
            <a:r>
              <a:rPr lang="lt-LT" smtClean="0"/>
              <a:t>Įgyvendinant lietuvių kalbos modulių programas buvo išnaudotos integravimo galimybės susiejant lietuvių kalbos modulių turinį su istorijos, pilietinio ugdymo, etikos, muzikos dalykais</a:t>
            </a:r>
          </a:p>
          <a:p>
            <a:pPr eaLnBrk="1" hangingPunct="1">
              <a:buFont typeface="Symbol" pitchFamily="18" charset="2"/>
              <a:buChar char="·"/>
            </a:pPr>
            <a:r>
              <a:rPr lang="lt-LT" smtClean="0"/>
              <a:t>Aktyvūs mokymo metodai, individualus darbas, praktinės užduotys skatino mokinį dirbti, stiprino jo motyvaciją</a:t>
            </a:r>
          </a:p>
        </p:txBody>
      </p:sp>
      <p:sp>
        <p:nvSpPr>
          <p:cNvPr id="183299"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Antraštė 1"/>
          <p:cNvSpPr>
            <a:spLocks noGrp="1"/>
          </p:cNvSpPr>
          <p:nvPr>
            <p:ph type="title"/>
          </p:nvPr>
        </p:nvSpPr>
        <p:spPr/>
        <p:txBody>
          <a:bodyPr/>
          <a:lstStyle/>
          <a:p>
            <a:pPr eaLnBrk="1" hangingPunct="1"/>
            <a:r>
              <a:rPr lang="lt-LT" sz="3200" smtClean="0"/>
              <a:t>Profesinis informavimas, verslumo ir praktinių įgūdžių ugdymui</a:t>
            </a:r>
          </a:p>
        </p:txBody>
      </p:sp>
      <p:sp>
        <p:nvSpPr>
          <p:cNvPr id="184322" name="Turinio vietos rezervavimo ženklas 2"/>
          <p:cNvSpPr>
            <a:spLocks noGrp="1"/>
          </p:cNvSpPr>
          <p:nvPr>
            <p:ph type="body" idx="1"/>
          </p:nvPr>
        </p:nvSpPr>
        <p:spPr/>
        <p:txBody>
          <a:bodyPr/>
          <a:lstStyle/>
          <a:p>
            <a:pPr eaLnBrk="1" hangingPunct="1">
              <a:buFont typeface="Symbol" pitchFamily="18" charset="2"/>
              <a:buChar char="·"/>
            </a:pPr>
            <a:r>
              <a:rPr lang="lt-LT" sz="2800" smtClean="0"/>
              <a:t>Gimnazijoje daug dėmesio skiriama mokinių Įgyvendinant technologijų bei ekonomikos programas mokiniai turėjo galimybę rengti verslo planus ir juos praktiškai įgyvendinti, buvo taikomi aktyvaus mokymo ir mokymosi metodai, virtualios aplinkos, šiuolaikinės mokymo priemonės, bendradarbiaujama su verslo pasaulio atstovais, mokoma dirbti komandinį darbą ir ugdomas savarankiškumas, kūrybiškumas, atsakingumas</a:t>
            </a:r>
          </a:p>
        </p:txBody>
      </p:sp>
      <p:sp>
        <p:nvSpPr>
          <p:cNvPr id="184323"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Antraštė 1"/>
          <p:cNvSpPr>
            <a:spLocks noGrp="1"/>
          </p:cNvSpPr>
          <p:nvPr>
            <p:ph type="title"/>
          </p:nvPr>
        </p:nvSpPr>
        <p:spPr/>
        <p:txBody>
          <a:bodyPr/>
          <a:lstStyle/>
          <a:p>
            <a:pPr eaLnBrk="1" hangingPunct="1"/>
            <a:r>
              <a:rPr lang="lt-LT" sz="3200" smtClean="0"/>
              <a:t>Mokiniai apie verslumo gebėjimų ugdymą</a:t>
            </a:r>
          </a:p>
        </p:txBody>
      </p:sp>
      <p:sp>
        <p:nvSpPr>
          <p:cNvPr id="185346" name="Turinio vietos rezervavimo ženklas 2"/>
          <p:cNvSpPr>
            <a:spLocks noGrp="1"/>
          </p:cNvSpPr>
          <p:nvPr>
            <p:ph type="body" idx="1"/>
          </p:nvPr>
        </p:nvSpPr>
        <p:spPr>
          <a:xfrm>
            <a:off x="457200" y="1600200"/>
            <a:ext cx="8435975" cy="4525963"/>
          </a:xfrm>
        </p:spPr>
        <p:txBody>
          <a:bodyPr/>
          <a:lstStyle/>
          <a:p>
            <a:pPr eaLnBrk="1" hangingPunct="1">
              <a:buFont typeface="Symbol" pitchFamily="18" charset="2"/>
              <a:buChar char="·"/>
            </a:pPr>
            <a:r>
              <a:rPr lang="lt-LT" sz="2400" smtClean="0"/>
              <a:t>Per du metus buvo įsteigtos ir sėkmingai veikė 3 mokinių mokomosios bendrovės</a:t>
            </a:r>
          </a:p>
          <a:p>
            <a:pPr eaLnBrk="1" hangingPunct="1">
              <a:buFont typeface="Symbol" pitchFamily="18" charset="2"/>
              <a:buChar char="·"/>
            </a:pPr>
            <a:r>
              <a:rPr lang="lt-LT" sz="2400" smtClean="0"/>
              <a:t>Gimnazistai įgijo ekonominio raštingumo pagrindus, verslumo įgūdžių</a:t>
            </a:r>
          </a:p>
          <a:p>
            <a:pPr eaLnBrk="1" hangingPunct="1">
              <a:buFont typeface="Symbol" pitchFamily="18" charset="2"/>
              <a:buChar char="·"/>
            </a:pPr>
            <a:r>
              <a:rPr lang="lt-LT" sz="2400" smtClean="0"/>
              <a:t>Visos bendrovės dirbo pelningai</a:t>
            </a:r>
          </a:p>
          <a:p>
            <a:pPr eaLnBrk="1" hangingPunct="1">
              <a:buFont typeface="Symbol" pitchFamily="18" charset="2"/>
              <a:buChar char="·"/>
            </a:pPr>
            <a:r>
              <a:rPr lang="lt-LT" sz="2400" smtClean="0"/>
              <a:t>Mokinių nuomone, jie „išreiškė“ save versle: „</a:t>
            </a:r>
            <a:r>
              <a:rPr lang="lt-LT" sz="2400" i="1" smtClean="0"/>
              <a:t>Mes turėjome galimybę realizuoti save kaip lyderiai, sukūrėme verslo planus, įsteigėme bendrovę, pardavinėjome akcijas, produktus, tvarkėme bendrovės finansinius dokumentus. Pagaliau, suvokėme, kas tai yra verslo atsakomybė“</a:t>
            </a:r>
            <a:endParaRPr lang="lt-LT" sz="2400" smtClean="0"/>
          </a:p>
        </p:txBody>
      </p:sp>
      <p:sp>
        <p:nvSpPr>
          <p:cNvPr id="185347"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5"/>
          <p:cNvSpPr>
            <a:spLocks noGrp="1"/>
          </p:cNvSpPr>
          <p:nvPr>
            <p:ph type="title" idx="4294967295"/>
          </p:nvPr>
        </p:nvSpPr>
        <p:spPr/>
        <p:txBody>
          <a:bodyPr/>
          <a:lstStyle/>
          <a:p>
            <a:endParaRPr lang="lt-LT" smtClean="0"/>
          </a:p>
        </p:txBody>
      </p:sp>
      <p:sp>
        <p:nvSpPr>
          <p:cNvPr id="186370" name="Turinio vietos rezervavimo ženklas 2"/>
          <p:cNvSpPr>
            <a:spLocks noGrp="1"/>
          </p:cNvSpPr>
          <p:nvPr>
            <p:ph type="body" idx="1"/>
          </p:nvPr>
        </p:nvSpPr>
        <p:spPr/>
        <p:txBody>
          <a:bodyPr/>
          <a:lstStyle/>
          <a:p>
            <a:pPr eaLnBrk="1" hangingPunct="1">
              <a:buFont typeface="Symbol" pitchFamily="18" charset="2"/>
              <a:buChar char="·"/>
            </a:pPr>
            <a:r>
              <a:rPr lang="lt-LT" smtClean="0"/>
              <a:t>Gimnazijos ugdymo modelio kūrimas ir ugdymo diferencijavimo bei mokymo moduliais patirtis įgyvendinant projektą</a:t>
            </a:r>
          </a:p>
          <a:p>
            <a:pPr eaLnBrk="1" hangingPunct="1">
              <a:buFont typeface="Symbol" pitchFamily="18" charset="2"/>
              <a:buChar char="·"/>
            </a:pPr>
            <a:r>
              <a:rPr lang="lt-LT" smtClean="0"/>
              <a:t>Svarbu tai, kad gali būti viena dalyko ugdymo programa ir skirtingi jos realizavimo keliai, atsižvelgiant į mokinių poreikius ir gebėjimus</a:t>
            </a:r>
          </a:p>
        </p:txBody>
      </p:sp>
      <p:sp>
        <p:nvSpPr>
          <p:cNvPr id="186371"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5"/>
          <p:cNvSpPr>
            <a:spLocks noGrp="1"/>
          </p:cNvSpPr>
          <p:nvPr>
            <p:ph type="title" idx="4294967295"/>
          </p:nvPr>
        </p:nvSpPr>
        <p:spPr/>
        <p:txBody>
          <a:bodyPr/>
          <a:lstStyle/>
          <a:p>
            <a:endParaRPr lang="lt-LT" smtClean="0"/>
          </a:p>
        </p:txBody>
      </p:sp>
      <p:sp>
        <p:nvSpPr>
          <p:cNvPr id="18739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Individualizuojant ir diferencijuojant ugdymą rengiami moduliai, skirti akademinių ir praktinių polinkių mokiniams</a:t>
            </a:r>
          </a:p>
          <a:p>
            <a:pPr eaLnBrk="1" hangingPunct="1">
              <a:lnSpc>
                <a:spcPct val="90000"/>
              </a:lnSpc>
              <a:buFont typeface="Symbol" pitchFamily="18" charset="2"/>
              <a:buChar char="·"/>
            </a:pPr>
            <a:r>
              <a:rPr lang="lt-LT" sz="2800" smtClean="0"/>
              <a:t>Viena iš didžiausių dalyvavimo projekte sėkmių laikome tai, kad derinant I-o etapo patirtį ir II-o etapo projekto  naujoves pavyko  ne tik ugdymo turinį suskirstyti moduliais, bet  ir sudarius mobilias (taikomojo ir akademinio polinkių mokinių) grupes diferencijuoti ugdymą, teikti pedagoginę pagalbą „čia ir dabar“</a:t>
            </a:r>
          </a:p>
        </p:txBody>
      </p:sp>
      <p:sp>
        <p:nvSpPr>
          <p:cNvPr id="187395"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Antraštė 1"/>
          <p:cNvSpPr>
            <a:spLocks noGrp="1"/>
          </p:cNvSpPr>
          <p:nvPr>
            <p:ph type="title"/>
          </p:nvPr>
        </p:nvSpPr>
        <p:spPr/>
        <p:txBody>
          <a:bodyPr/>
          <a:lstStyle/>
          <a:p>
            <a:pPr eaLnBrk="1" hangingPunct="1"/>
            <a:r>
              <a:rPr lang="lt-LT" smtClean="0"/>
              <a:t>Daugiau galimybių</a:t>
            </a:r>
          </a:p>
        </p:txBody>
      </p:sp>
      <p:sp>
        <p:nvSpPr>
          <p:cNvPr id="188418" name="Turinio vietos rezervavimo ženklas 2"/>
          <p:cNvSpPr>
            <a:spLocks noGrp="1"/>
          </p:cNvSpPr>
          <p:nvPr>
            <p:ph type="body" idx="1"/>
          </p:nvPr>
        </p:nvSpPr>
        <p:spPr/>
        <p:txBody>
          <a:bodyPr/>
          <a:lstStyle/>
          <a:p>
            <a:pPr eaLnBrk="1" hangingPunct="1">
              <a:buFont typeface="Symbol" pitchFamily="18" charset="2"/>
              <a:buChar char="·"/>
            </a:pPr>
            <a:r>
              <a:rPr lang="lt-LT" smtClean="0"/>
              <a:t>teikti kokybiškesnę pedagoginę pagalbą atskiriems mokiniams</a:t>
            </a:r>
          </a:p>
          <a:p>
            <a:pPr eaLnBrk="1" hangingPunct="1">
              <a:buFont typeface="Symbol" pitchFamily="18" charset="2"/>
              <a:buChar char="·"/>
            </a:pPr>
            <a:r>
              <a:rPr lang="lt-LT" smtClean="0"/>
              <a:t>mokiniui patirti asmeninę sėkmę</a:t>
            </a:r>
          </a:p>
          <a:p>
            <a:pPr eaLnBrk="1" hangingPunct="1">
              <a:buFont typeface="Symbol" pitchFamily="18" charset="2"/>
              <a:buChar char="·"/>
            </a:pPr>
            <a:r>
              <a:rPr lang="lt-LT" smtClean="0"/>
              <a:t>dirbti mažesnėse grupėse</a:t>
            </a:r>
          </a:p>
          <a:p>
            <a:pPr eaLnBrk="1" hangingPunct="1">
              <a:buFont typeface="Symbol" pitchFamily="18" charset="2"/>
              <a:buChar char="·"/>
            </a:pPr>
            <a:r>
              <a:rPr lang="lt-LT" smtClean="0"/>
              <a:t>diferencijuoti ugdymo procesą, atsižvelgiant į mokinių poreikius, polinkius, parinkti atitinkamus metodus, užduotis, veiklas</a:t>
            </a:r>
          </a:p>
        </p:txBody>
      </p:sp>
      <p:sp>
        <p:nvSpPr>
          <p:cNvPr id="188419"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ntraštė 1"/>
          <p:cNvSpPr>
            <a:spLocks noGrp="1"/>
          </p:cNvSpPr>
          <p:nvPr>
            <p:ph type="title"/>
          </p:nvPr>
        </p:nvSpPr>
        <p:spPr/>
        <p:txBody>
          <a:bodyPr/>
          <a:lstStyle/>
          <a:p>
            <a:pPr eaLnBrk="1" hangingPunct="1"/>
            <a:r>
              <a:rPr lang="lt-LT" smtClean="0">
                <a:cs typeface="Times New Roman" pitchFamily="18" charset="0"/>
              </a:rPr>
              <a:t>Verslumo gebėjimų ugdymas</a:t>
            </a:r>
          </a:p>
        </p:txBody>
      </p:sp>
      <p:sp>
        <p:nvSpPr>
          <p:cNvPr id="32770" name="Turinio vietos rezervavimo ženklas 2"/>
          <p:cNvSpPr>
            <a:spLocks noGrp="1"/>
          </p:cNvSpPr>
          <p:nvPr>
            <p:ph type="body" idx="1"/>
          </p:nvPr>
        </p:nvSpPr>
        <p:spPr/>
        <p:txBody>
          <a:bodyPr/>
          <a:lstStyle/>
          <a:p>
            <a:pPr eaLnBrk="1" hangingPunct="1">
              <a:buFont typeface="Symbol" pitchFamily="18" charset="2"/>
              <a:buChar char="·"/>
            </a:pPr>
            <a:r>
              <a:rPr lang="lt-LT" sz="1800" smtClean="0">
                <a:cs typeface="Times New Roman" pitchFamily="18" charset="0"/>
              </a:rPr>
              <a:t>Gimnazija dar prieš įsijungdama į projektą skyrė daug dėmesio mokinių ekonominiam mąstymui, finansinio raštingumo skatinimui, verslumo įgūdžių ugdymui </a:t>
            </a:r>
          </a:p>
          <a:p>
            <a:pPr eaLnBrk="1" hangingPunct="1">
              <a:buFont typeface="Symbol" pitchFamily="18" charset="2"/>
              <a:buChar char="·"/>
            </a:pPr>
            <a:r>
              <a:rPr lang="lt-LT" sz="1800" smtClean="0">
                <a:cs typeface="Times New Roman" pitchFamily="18" charset="0"/>
              </a:rPr>
              <a:t>2009–2010 m. m. veikė 2 mokinių mokomosios bendrovės </a:t>
            </a:r>
          </a:p>
          <a:p>
            <a:pPr eaLnBrk="1" hangingPunct="1">
              <a:buFont typeface="Symbol" pitchFamily="18" charset="2"/>
              <a:buChar char="·"/>
            </a:pPr>
            <a:r>
              <a:rPr lang="lt-LT" sz="1800" smtClean="0">
                <a:cs typeface="Times New Roman" pitchFamily="18" charset="0"/>
              </a:rPr>
              <a:t>2010–2011 m. m. įkurtos 3 mokinių mokomosios bendrovės </a:t>
            </a:r>
          </a:p>
          <a:p>
            <a:pPr eaLnBrk="1" hangingPunct="1">
              <a:buFont typeface="Symbol" pitchFamily="18" charset="2"/>
              <a:buChar char="·"/>
            </a:pPr>
            <a:r>
              <a:rPr lang="lt-LT" sz="1800" smtClean="0">
                <a:cs typeface="Times New Roman" pitchFamily="18" charset="0"/>
              </a:rPr>
              <a:t>2011 m. gimnazija pasirašė bendradarbiavimo sutartį su ISM. Universitetas pakvietė gimnazistus į seminarų ciklą Kaune ir Vilniuje, kur mokiniai turės galimybę išklausyti paskaitas verslo, finansų, personalo vadybos bei organizacijų psichologijos srityse</a:t>
            </a:r>
          </a:p>
          <a:p>
            <a:pPr eaLnBrk="1" hangingPunct="1">
              <a:buFont typeface="Symbol" pitchFamily="18" charset="2"/>
              <a:buChar char="·"/>
            </a:pPr>
            <a:r>
              <a:rPr lang="lt-LT" sz="1800" smtClean="0">
                <a:cs typeface="Times New Roman" pitchFamily="18" charset="0"/>
              </a:rPr>
              <a:t>Mokiniai dalyvaus ISM studentų socialiai atsakingo verslo kūrimo tematikos projekte</a:t>
            </a:r>
          </a:p>
          <a:p>
            <a:pPr eaLnBrk="1" hangingPunct="1">
              <a:buFont typeface="Symbol" pitchFamily="18" charset="2"/>
              <a:buChar char="·"/>
            </a:pPr>
            <a:r>
              <a:rPr lang="lt-LT" sz="1800" b="1" smtClean="0">
                <a:cs typeface="Times New Roman" pitchFamily="18" charset="0"/>
              </a:rPr>
              <a:t>Šių veiklų metu gimnazistai įgyja platesnį mąstymą, drąsiai reiškia savo nuomonę, moka bendrauti ir bendradarbiauti su bendraamžiais, sprendžia įvairius klausimus </a:t>
            </a:r>
          </a:p>
          <a:p>
            <a:pPr eaLnBrk="1" hangingPunct="1">
              <a:buFont typeface="Symbol" pitchFamily="18" charset="2"/>
              <a:buChar char="·"/>
            </a:pPr>
            <a:r>
              <a:rPr lang="lt-LT" sz="1800" i="1" smtClean="0">
                <a:cs typeface="Times New Roman" pitchFamily="18" charset="0"/>
              </a:rPr>
              <a:t>Mūsų gimnazijos praktika parodė, kad mokiniai, kurie antroje gimnazijos klasėje buvo įkūrę MMB (pagal Projekto verslumo ugdymo rekomendacijas), trečioje gimnazijos klasėje rinkosi IIIsv socialinių mokslų pakraipos klasę (mobilią grupę), kurioje mokoma ekonomikos ir verslumo bei vadybos pagrindų </a:t>
            </a:r>
          </a:p>
        </p:txBody>
      </p:sp>
      <p:sp>
        <p:nvSpPr>
          <p:cNvPr id="32771" name="Text Box 4"/>
          <p:cNvSpPr txBox="1">
            <a:spLocks noChangeArrowheads="1"/>
          </p:cNvSpPr>
          <p:nvPr/>
        </p:nvSpPr>
        <p:spPr bwMode="auto">
          <a:xfrm>
            <a:off x="4211638" y="609282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Antraštė 1"/>
          <p:cNvSpPr>
            <a:spLocks noGrp="1"/>
          </p:cNvSpPr>
          <p:nvPr>
            <p:ph type="title"/>
          </p:nvPr>
        </p:nvSpPr>
        <p:spPr/>
        <p:txBody>
          <a:bodyPr/>
          <a:lstStyle/>
          <a:p>
            <a:pPr eaLnBrk="1" hangingPunct="1"/>
            <a:r>
              <a:rPr lang="lt-LT" smtClean="0"/>
              <a:t>Projekto nauda</a:t>
            </a:r>
          </a:p>
        </p:txBody>
      </p:sp>
      <p:sp>
        <p:nvSpPr>
          <p:cNvPr id="189442" name="Turinio vietos rezervavimo ženklas 2"/>
          <p:cNvSpPr>
            <a:spLocks noGrp="1"/>
          </p:cNvSpPr>
          <p:nvPr>
            <p:ph type="body" idx="1"/>
          </p:nvPr>
        </p:nvSpPr>
        <p:spPr/>
        <p:txBody>
          <a:bodyPr/>
          <a:lstStyle/>
          <a:p>
            <a:pPr eaLnBrk="1" hangingPunct="1">
              <a:buFont typeface="Symbol" pitchFamily="18" charset="2"/>
              <a:buChar char="·"/>
            </a:pPr>
            <a:r>
              <a:rPr lang="lt-LT" smtClean="0"/>
              <a:t>Žinome, kad pats teisingiausias ir tikriausias vertintojas – mokinys, jo rezultatai, sėkmės ir nesėkmės</a:t>
            </a:r>
          </a:p>
          <a:p>
            <a:pPr eaLnBrk="1" hangingPunct="1">
              <a:buFont typeface="Symbol" pitchFamily="18" charset="2"/>
              <a:buChar char="·"/>
            </a:pPr>
            <a:r>
              <a:rPr lang="lt-LT" smtClean="0"/>
              <a:t>Esame tikri, kad turime galimybę nuolat tobulinti ugdymo proceso organizavimą, ugdymo turinio planavimą ir realizavimą</a:t>
            </a:r>
          </a:p>
        </p:txBody>
      </p:sp>
      <p:sp>
        <p:nvSpPr>
          <p:cNvPr id="189443" name="Text Box 4"/>
          <p:cNvSpPr txBox="1">
            <a:spLocks noChangeArrowheads="1"/>
          </p:cNvSpPr>
          <p:nvPr/>
        </p:nvSpPr>
        <p:spPr bwMode="auto">
          <a:xfrm>
            <a:off x="4211638" y="6092825"/>
            <a:ext cx="4932362"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190466" name="Text Box 4"/>
          <p:cNvSpPr txBox="1">
            <a:spLocks noChangeArrowheads="1"/>
          </p:cNvSpPr>
          <p:nvPr/>
        </p:nvSpPr>
        <p:spPr bwMode="auto">
          <a:xfrm>
            <a:off x="755650" y="4365625"/>
            <a:ext cx="8064500" cy="1200150"/>
          </a:xfrm>
          <a:prstGeom prst="rect">
            <a:avLst/>
          </a:prstGeom>
          <a:solidFill>
            <a:srgbClr val="9BC1A5"/>
          </a:solidFill>
          <a:ln w="9525">
            <a:noFill/>
            <a:miter lim="800000"/>
            <a:headEnd/>
            <a:tailEnd/>
          </a:ln>
        </p:spPr>
        <p:txBody>
          <a:bodyPr>
            <a:spAutoFit/>
          </a:bodyPr>
          <a:lstStyle/>
          <a:p>
            <a:pPr algn="ctr">
              <a:spcBef>
                <a:spcPct val="50000"/>
              </a:spcBef>
            </a:pPr>
            <a:r>
              <a:rPr lang="lt-LT" sz="3600"/>
              <a:t>VILNIAUS SALOMĖJOS NĖRIES GIMNAZIJA</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Antraštė 3"/>
          <p:cNvSpPr>
            <a:spLocks noGrp="1"/>
          </p:cNvSpPr>
          <p:nvPr>
            <p:ph type="title"/>
          </p:nvPr>
        </p:nvSpPr>
        <p:spPr/>
        <p:txBody>
          <a:bodyPr/>
          <a:lstStyle/>
          <a:p>
            <a:pPr eaLnBrk="1" hangingPunct="1"/>
            <a:r>
              <a:rPr lang="lt-LT" smtClean="0"/>
              <a:t>Gimnazijos misija </a:t>
            </a:r>
          </a:p>
        </p:txBody>
      </p:sp>
      <p:sp>
        <p:nvSpPr>
          <p:cNvPr id="191490" name="Turinio vietos rezervavimo ženklas 4"/>
          <p:cNvSpPr>
            <a:spLocks noGrp="1"/>
          </p:cNvSpPr>
          <p:nvPr>
            <p:ph type="body" idx="1"/>
          </p:nvPr>
        </p:nvSpPr>
        <p:spPr/>
        <p:txBody>
          <a:bodyPr/>
          <a:lstStyle/>
          <a:p>
            <a:pPr marL="271463" indent="-271463" eaLnBrk="1" hangingPunct="1">
              <a:lnSpc>
                <a:spcPct val="80000"/>
              </a:lnSpc>
              <a:buFont typeface="Symbol" pitchFamily="18" charset="2"/>
              <a:buChar char="·"/>
            </a:pPr>
            <a:r>
              <a:rPr lang="lt-LT" sz="2800" smtClean="0"/>
              <a:t>Atspindi šiandieninius švietimo politikos tikslus ir uždavinius:</a:t>
            </a:r>
          </a:p>
          <a:p>
            <a:pPr marL="271463" indent="-271463" eaLnBrk="1" hangingPunct="1">
              <a:lnSpc>
                <a:spcPct val="80000"/>
              </a:lnSpc>
              <a:buFont typeface="Symbol" pitchFamily="18" charset="2"/>
              <a:buNone/>
            </a:pPr>
            <a:r>
              <a:rPr lang="lt-LT" sz="2800" smtClean="0"/>
              <a:t>	– gilesnis mokymosi diferencijavimas ir individualizavimas, siekiant ugdymo kokybės, reikalingos šiuolaikiniam pasauliui</a:t>
            </a:r>
          </a:p>
          <a:p>
            <a:pPr marL="271463" indent="-271463" eaLnBrk="1" hangingPunct="1">
              <a:lnSpc>
                <a:spcPct val="80000"/>
              </a:lnSpc>
              <a:buFont typeface="Symbol" pitchFamily="18" charset="2"/>
              <a:buNone/>
            </a:pPr>
            <a:r>
              <a:rPr lang="lt-LT" sz="2800" smtClean="0"/>
              <a:t>	– modernizuotas ugdymo (-si) procesas</a:t>
            </a:r>
          </a:p>
          <a:p>
            <a:pPr marL="271463" indent="-271463" eaLnBrk="1" hangingPunct="1">
              <a:lnSpc>
                <a:spcPct val="80000"/>
              </a:lnSpc>
              <a:buFont typeface="Symbol" pitchFamily="18" charset="2"/>
              <a:buNone/>
            </a:pPr>
            <a:r>
              <a:rPr lang="lt-LT" sz="2800" smtClean="0"/>
              <a:t>	– kiekvieno mokinio kūrybiškumo, pilietiškumo, tolerancijos skatinimas</a:t>
            </a:r>
          </a:p>
          <a:p>
            <a:pPr marL="271463" indent="-271463" eaLnBrk="1" hangingPunct="1">
              <a:lnSpc>
                <a:spcPct val="80000"/>
              </a:lnSpc>
              <a:buFont typeface="Symbol" pitchFamily="18" charset="2"/>
              <a:buNone/>
            </a:pPr>
            <a:r>
              <a:rPr lang="lt-LT" sz="2800" smtClean="0"/>
              <a:t>	– asmenybės, atsakingos už savo mokymosi pasiekimus, vertybinių nuostatų laikymąsi ugdymas</a:t>
            </a:r>
          </a:p>
        </p:txBody>
      </p:sp>
      <p:sp>
        <p:nvSpPr>
          <p:cNvPr id="191491"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Antraštė 1"/>
          <p:cNvSpPr>
            <a:spLocks noGrp="1"/>
          </p:cNvSpPr>
          <p:nvPr>
            <p:ph type="title"/>
          </p:nvPr>
        </p:nvSpPr>
        <p:spPr/>
        <p:txBody>
          <a:bodyPr/>
          <a:lstStyle/>
          <a:p>
            <a:pPr eaLnBrk="1" hangingPunct="1"/>
            <a:r>
              <a:rPr lang="lt-LT" sz="3200" smtClean="0"/>
              <a:t>Išnaudotos galimybės pasinaudoti įvairiomis edukacinėmis erdvėmis </a:t>
            </a:r>
          </a:p>
        </p:txBody>
      </p:sp>
      <p:sp>
        <p:nvSpPr>
          <p:cNvPr id="192514"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200" smtClean="0"/>
              <a:t>Gimnazija ne tik pati kuria, bet naudojasi ir kitomis  edukacinėmis netradicinėms akademinėms pamokoms</a:t>
            </a:r>
          </a:p>
          <a:p>
            <a:pPr eaLnBrk="1" hangingPunct="1">
              <a:lnSpc>
                <a:spcPct val="80000"/>
              </a:lnSpc>
              <a:buFont typeface="Symbol" pitchFamily="18" charset="2"/>
              <a:buChar char="·"/>
            </a:pPr>
            <a:r>
              <a:rPr lang="lt-LT" sz="2200" smtClean="0"/>
              <a:t>Unikalias mokymosi erdves įmanoma kurti pasinaudojant ypatinga mokyklos geografine padėtimi ir socialiniais partneriais: muziejai ir teatrai, supantys gimnaziją, sudaro palankias sąlygas įvairiapusiam kultūriniam mokinių tobulėjimui; bendradarbiavimas su VU įvairiais lygmenimis: dėstytojai – mokytojai, studentai – praktikantai, pamokos fakultetuose, sudaro palankias sąlygas ne tik mokymosi turinio įsisavinimo formų įvairovei, bet ir atveria realias galimybes mokiniams susipažinti su studijų kryptimis bei profesijomis; architektūriniai ansambliai, supantys mokyklą, ypač palankūs meniniam ir technologiniam ugdymui; bendradarbiavimas su įvairiomis organizacijomis (Lietuvos laisvosios rinkos institutu, Pilietinių iniciatyvų institutu, VŠĮ </a:t>
            </a:r>
            <a:r>
              <a:rPr lang="lt-LT" sz="2200" i="1" smtClean="0"/>
              <a:t>Socialiniai projektai</a:t>
            </a:r>
            <a:r>
              <a:rPr lang="lt-LT" sz="2200" smtClean="0"/>
              <a:t> kavine </a:t>
            </a:r>
            <a:r>
              <a:rPr lang="lt-LT" sz="2200" i="1" smtClean="0"/>
              <a:t>Guru</a:t>
            </a:r>
            <a:r>
              <a:rPr lang="lt-LT" sz="2200" smtClean="0"/>
              <a:t>, Klasikų asociacija)</a:t>
            </a:r>
          </a:p>
        </p:txBody>
      </p:sp>
      <p:sp>
        <p:nvSpPr>
          <p:cNvPr id="192515"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Antraštė 1"/>
          <p:cNvSpPr>
            <a:spLocks noGrp="1"/>
          </p:cNvSpPr>
          <p:nvPr>
            <p:ph type="title"/>
          </p:nvPr>
        </p:nvSpPr>
        <p:spPr/>
        <p:txBody>
          <a:bodyPr/>
          <a:lstStyle/>
          <a:p>
            <a:pPr eaLnBrk="1" hangingPunct="1"/>
            <a:r>
              <a:rPr lang="lt-LT" sz="3200" smtClean="0"/>
              <a:t>Mokymo individualizavimas ir diferencijavimas: lietuvių kalba</a:t>
            </a:r>
          </a:p>
        </p:txBody>
      </p:sp>
      <p:sp>
        <p:nvSpPr>
          <p:cNvPr id="193538" name="Turinio vietos rezervavimo ženklas 2"/>
          <p:cNvSpPr>
            <a:spLocks noGrp="1"/>
          </p:cNvSpPr>
          <p:nvPr>
            <p:ph type="body" idx="1"/>
          </p:nvPr>
        </p:nvSpPr>
        <p:spPr/>
        <p:txBody>
          <a:bodyPr/>
          <a:lstStyle/>
          <a:p>
            <a:pPr eaLnBrk="1" hangingPunct="1">
              <a:buFont typeface="Symbol" pitchFamily="18" charset="2"/>
              <a:buChar char="·"/>
            </a:pPr>
            <a:r>
              <a:rPr lang="lt-LT" sz="2000" smtClean="0"/>
              <a:t>Mokiniai skirstomi į „praktikus“ ir „akademikus“ per lietuvių kalbos ir matematikos pamokas </a:t>
            </a:r>
          </a:p>
          <a:p>
            <a:pPr eaLnBrk="1" hangingPunct="1">
              <a:buFont typeface="Symbol" pitchFamily="18" charset="2"/>
              <a:buChar char="·"/>
            </a:pPr>
            <a:r>
              <a:rPr lang="lt-LT" sz="2000" smtClean="0"/>
              <a:t>Per lietuvių kalbos pamokas „akademikų“ grupėje mokosi mokiniai iš visų paralelių klasių, o „praktikų“ grupėse lieka vienos klasės mokiniai</a:t>
            </a:r>
          </a:p>
          <a:p>
            <a:pPr eaLnBrk="1" hangingPunct="1">
              <a:buFont typeface="Symbol" pitchFamily="18" charset="2"/>
              <a:buChar char="·"/>
            </a:pPr>
            <a:r>
              <a:rPr lang="lt-LT" sz="2000" smtClean="0"/>
              <a:t>„Akademikų“ grupėse besimokantys mokiniai labai teigiamai vertina tokio pasirinkimo galimybę, nes jiems visiems keliami vienodi tikslai, jie mokosi vieni iš kitų, kūrybinės užduotys padeda lavinti kalbėjimo įgūdžius, mokiniai mokosi mąstyti kalbėdami</a:t>
            </a:r>
          </a:p>
          <a:p>
            <a:pPr eaLnBrk="1" hangingPunct="1">
              <a:buFont typeface="Symbol" pitchFamily="18" charset="2"/>
              <a:buChar char="·"/>
            </a:pPr>
            <a:r>
              <a:rPr lang="lt-LT" sz="2000" smtClean="0"/>
              <a:t>2-ųjų klasių mokiniai tvirtina padarę didelę pažangą, o svarbiausia jaučiasi labiau kultūriškai išprusę</a:t>
            </a:r>
          </a:p>
          <a:p>
            <a:pPr eaLnBrk="1" hangingPunct="1">
              <a:buFont typeface="Symbol" pitchFamily="18" charset="2"/>
              <a:buChar char="·"/>
            </a:pPr>
            <a:r>
              <a:rPr lang="lt-LT" sz="2000" smtClean="0"/>
              <a:t>Antra vertus, atskyrus literatūros, teksto rašymo, viešojo kalbėjimo modulius, mažiau galimybių lieka nuolat prisiminti ir įtvirtinti sintaksę, rašybą – sumažėja mokinių raštingumas</a:t>
            </a:r>
          </a:p>
        </p:txBody>
      </p:sp>
      <p:sp>
        <p:nvSpPr>
          <p:cNvPr id="193539"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Antraštė 1"/>
          <p:cNvSpPr>
            <a:spLocks noGrp="1"/>
          </p:cNvSpPr>
          <p:nvPr>
            <p:ph type="title"/>
          </p:nvPr>
        </p:nvSpPr>
        <p:spPr/>
        <p:txBody>
          <a:bodyPr/>
          <a:lstStyle/>
          <a:p>
            <a:pPr eaLnBrk="1" hangingPunct="1"/>
            <a:r>
              <a:rPr lang="lt-LT" smtClean="0"/>
              <a:t>Mokinių refleksija: matematika</a:t>
            </a:r>
          </a:p>
        </p:txBody>
      </p:sp>
      <p:sp>
        <p:nvSpPr>
          <p:cNvPr id="194562" name="Turinio vietos rezervavimo ženklas 2"/>
          <p:cNvSpPr>
            <a:spLocks noGrp="1"/>
          </p:cNvSpPr>
          <p:nvPr>
            <p:ph type="body" idx="1"/>
          </p:nvPr>
        </p:nvSpPr>
        <p:spPr/>
        <p:txBody>
          <a:bodyPr/>
          <a:lstStyle/>
          <a:p>
            <a:pPr eaLnBrk="1" hangingPunct="1">
              <a:buFont typeface="Symbol" pitchFamily="18" charset="2"/>
              <a:buChar char="·"/>
            </a:pPr>
            <a:r>
              <a:rPr lang="lt-LT" sz="2000" smtClean="0"/>
              <a:t>Mokiniai gali pasirinkti „praktikų“ ir „akademikų“ grupes pagal mokslo metų pradžioje parašytą diagnostinį testą</a:t>
            </a:r>
          </a:p>
          <a:p>
            <a:pPr eaLnBrk="1" hangingPunct="1">
              <a:buFont typeface="Symbol" pitchFamily="18" charset="2"/>
              <a:buChar char="·"/>
            </a:pPr>
            <a:r>
              <a:rPr lang="lt-LT" sz="2000" smtClean="0"/>
              <a:t>Mokinių nuomone, toks darbas labai efektyvus. Jie teigia: „...</a:t>
            </a:r>
            <a:r>
              <a:rPr lang="lt-LT" sz="2000" i="1" smtClean="0"/>
              <a:t>yra gerai, kai suteikiama galimybė geriau mokytis abejoms grupėms.“ </a:t>
            </a:r>
          </a:p>
          <a:p>
            <a:pPr eaLnBrk="1" hangingPunct="1">
              <a:buFont typeface="Symbol" pitchFamily="18" charset="2"/>
              <a:buChar char="·"/>
            </a:pPr>
            <a:r>
              <a:rPr lang="lt-LT" sz="2000" i="1" smtClean="0"/>
              <a:t>„...gerai, nes kiekvienas žmogus buvo „savo lygyje“...“</a:t>
            </a:r>
          </a:p>
          <a:p>
            <a:pPr eaLnBrk="1" hangingPunct="1">
              <a:buFont typeface="Symbol" pitchFamily="18" charset="2"/>
              <a:buChar char="·"/>
            </a:pPr>
            <a:r>
              <a:rPr lang="lt-LT" sz="2000" i="1" smtClean="0"/>
              <a:t>„gerai, nes kai mokiniai ugdomi pagal gebėjimus, mokytojas gali aiškinti akademikams greičiau, o su praktikais užtrukti...“</a:t>
            </a:r>
          </a:p>
          <a:p>
            <a:pPr eaLnBrk="1" hangingPunct="1">
              <a:buFont typeface="Symbol" pitchFamily="18" charset="2"/>
              <a:buChar char="·"/>
            </a:pPr>
            <a:r>
              <a:rPr lang="lt-LT" sz="2000" i="1" smtClean="0"/>
              <a:t>„gerai , nes ne visi žmonės mąsto vienodai ir jų negalima mokyti vienodai...“</a:t>
            </a:r>
          </a:p>
          <a:p>
            <a:pPr eaLnBrk="1" hangingPunct="1">
              <a:buFont typeface="Symbol" pitchFamily="18" charset="2"/>
              <a:buChar char="·"/>
            </a:pPr>
            <a:r>
              <a:rPr lang="lt-LT" sz="2000" i="1" smtClean="0"/>
              <a:t>„patiko, nes ne visiems matematika yra suvokiama iki šaknų galelių ir ne visiems tų šaknų galeliai patinka. Man matematikos reikia tik stiebelio, todėl šakneles galiu dovanoti tiems, kas jas prižiūrės ir darys tai noriai. Aš ne savo noru gražių, sveikų šaknelių neišauginsiu.“</a:t>
            </a:r>
            <a:endParaRPr lang="lt-LT" sz="2000" smtClean="0"/>
          </a:p>
        </p:txBody>
      </p:sp>
      <p:sp>
        <p:nvSpPr>
          <p:cNvPr id="194563"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Antraštė 1"/>
          <p:cNvSpPr>
            <a:spLocks noGrp="1"/>
          </p:cNvSpPr>
          <p:nvPr>
            <p:ph type="title"/>
          </p:nvPr>
        </p:nvSpPr>
        <p:spPr/>
        <p:txBody>
          <a:bodyPr/>
          <a:lstStyle/>
          <a:p>
            <a:pPr eaLnBrk="1" hangingPunct="1"/>
            <a:r>
              <a:rPr lang="lt-LT" sz="3200" smtClean="0"/>
              <a:t>Mokinių nuomonė apie skirstymą į praktinių ir akademinių polinkių grupes</a:t>
            </a:r>
          </a:p>
        </p:txBody>
      </p:sp>
      <p:sp>
        <p:nvSpPr>
          <p:cNvPr id="19558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Svarbu mokytojo parinkimas atitinkamai grupei mokyti</a:t>
            </a:r>
          </a:p>
          <a:p>
            <a:pPr eaLnBrk="1" hangingPunct="1">
              <a:lnSpc>
                <a:spcPct val="90000"/>
              </a:lnSpc>
              <a:buFont typeface="Symbol" pitchFamily="18" charset="2"/>
              <a:buChar char="·"/>
            </a:pPr>
            <a:r>
              <a:rPr lang="lt-LT" smtClean="0"/>
              <a:t>Blogai, kai vienas mokytojas moko tik „praktikus“, o kitas – tik „akademikus“</a:t>
            </a:r>
          </a:p>
          <a:p>
            <a:pPr eaLnBrk="1" hangingPunct="1">
              <a:lnSpc>
                <a:spcPct val="90000"/>
              </a:lnSpc>
              <a:buFont typeface="Symbol" pitchFamily="18" charset="2"/>
              <a:buChar char="·"/>
            </a:pPr>
            <a:r>
              <a:rPr lang="lt-LT" smtClean="0"/>
              <a:t>Jei tik įmanoma, mokyklos administracija turėtų tam pačiam mokytojui sudaryti galimybes dirbti ir su praktikais, ir su akademikais (pvz. „akademikai“ – pirmokai, „praktikai“ – antrokai)</a:t>
            </a:r>
          </a:p>
        </p:txBody>
      </p:sp>
      <p:sp>
        <p:nvSpPr>
          <p:cNvPr id="195587"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Antraštė 1"/>
          <p:cNvSpPr>
            <a:spLocks noGrp="1"/>
          </p:cNvSpPr>
          <p:nvPr>
            <p:ph type="title"/>
          </p:nvPr>
        </p:nvSpPr>
        <p:spPr/>
        <p:txBody>
          <a:bodyPr/>
          <a:lstStyle/>
          <a:p>
            <a:pPr eaLnBrk="1" hangingPunct="1"/>
            <a:r>
              <a:rPr lang="lt-LT" smtClean="0"/>
              <a:t>Modulių programų įgyvendinimas</a:t>
            </a:r>
          </a:p>
        </p:txBody>
      </p:sp>
      <p:sp>
        <p:nvSpPr>
          <p:cNvPr id="19661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Mokytojai susipažino su modulių programos idėjomis, temų išdėstymu, tačiau realiai to neįgyvendino: dažnai vedė daugiau (arba mažiau) pamokų nei numato modulio apimtis</a:t>
            </a:r>
          </a:p>
          <a:p>
            <a:pPr eaLnBrk="1" hangingPunct="1">
              <a:lnSpc>
                <a:spcPct val="90000"/>
              </a:lnSpc>
              <a:buFont typeface="Symbol" pitchFamily="18" charset="2"/>
              <a:buChar char="·"/>
            </a:pPr>
            <a:r>
              <a:rPr lang="lt-LT" sz="2800" smtClean="0"/>
              <a:t>Mokytojai pastebėjo, jog modulių valandų skaičius dažnai neoptimalus ir konkrečiai klasei per mažas, kad mokiniai išmoktų temą (matematika, istorija, fizika). Mokytojai dalijosi patirtimi: diskutavo, aiškinosi modulinio mokymo privalumus ir trūkumus, tačiau liko abejonių dėl modulinio mokymo naudingumo, veiksmingumo, priimtinumo</a:t>
            </a:r>
          </a:p>
        </p:txBody>
      </p:sp>
      <p:sp>
        <p:nvSpPr>
          <p:cNvPr id="196611"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Antraštė 1"/>
          <p:cNvSpPr>
            <a:spLocks noGrp="1"/>
          </p:cNvSpPr>
          <p:nvPr>
            <p:ph type="title"/>
          </p:nvPr>
        </p:nvSpPr>
        <p:spPr>
          <a:solidFill>
            <a:schemeClr val="bg2"/>
          </a:solidFill>
        </p:spPr>
        <p:txBody>
          <a:bodyPr/>
          <a:lstStyle/>
          <a:p>
            <a:pPr eaLnBrk="1" hangingPunct="1"/>
            <a:r>
              <a:rPr lang="lt-LT" sz="3200" smtClean="0"/>
              <a:t>Intensyvinimas: rezultatyvumo palyginimas kontrolinėje grupėje</a:t>
            </a:r>
          </a:p>
        </p:txBody>
      </p:sp>
      <p:sp>
        <p:nvSpPr>
          <p:cNvPr id="197634" name="Turinio vietos rezervavimo ženklas 2"/>
          <p:cNvSpPr>
            <a:spLocks noGrp="1"/>
          </p:cNvSpPr>
          <p:nvPr>
            <p:ph type="body" idx="1"/>
          </p:nvPr>
        </p:nvSpPr>
        <p:spPr>
          <a:xfrm>
            <a:off x="457200" y="1600200"/>
            <a:ext cx="8507413" cy="4525963"/>
          </a:xfrm>
        </p:spPr>
        <p:txBody>
          <a:bodyPr/>
          <a:lstStyle/>
          <a:p>
            <a:pPr eaLnBrk="1" hangingPunct="1">
              <a:lnSpc>
                <a:spcPct val="80000"/>
              </a:lnSpc>
              <a:buFont typeface="Symbol" pitchFamily="18" charset="2"/>
              <a:buChar char="·"/>
            </a:pPr>
            <a:r>
              <a:rPr lang="lt-LT" sz="2400" smtClean="0"/>
              <a:t>Ekonomikos ir informacinių technologijų dalykuose sukomplektavus tris 1-ąsias gimnazijos klases, intensyvinimas vyko tik 1a ir 1b klasėse; 1c klasė palikta kaip kontrolinė, tikintis ugdymo proceso pabaigoje palyginti mokymosi pasiekimus</a:t>
            </a:r>
          </a:p>
          <a:p>
            <a:pPr eaLnBrk="1" hangingPunct="1">
              <a:lnSpc>
                <a:spcPct val="80000"/>
              </a:lnSpc>
              <a:buFont typeface="Symbol" pitchFamily="18" charset="2"/>
              <a:buChar char="·"/>
            </a:pPr>
            <a:r>
              <a:rPr lang="lt-LT" sz="2400" smtClean="0"/>
              <a:t>Mokinio ir mokytojo kontaktui greičiau užsimegzti padėjo dvi savaitinės pamokos, tačiau šis aspektas nėra svarus toliau tęsti dalykų intensyvinimą</a:t>
            </a:r>
          </a:p>
          <a:p>
            <a:pPr eaLnBrk="1" hangingPunct="1">
              <a:lnSpc>
                <a:spcPct val="80000"/>
              </a:lnSpc>
              <a:buFont typeface="Symbol" pitchFamily="18" charset="2"/>
              <a:buChar char="·"/>
            </a:pPr>
            <a:r>
              <a:rPr lang="lt-LT" sz="2400" smtClean="0"/>
              <a:t>Mokytojų ir mokinių teigimu, medžiaga labai pasimiršta. Integravimas tapo neefektyvus, nes ekonomikos ir informacinių technologijų dalykai sėkmingiau integruojami, kai jų mokoma paraleliai</a:t>
            </a:r>
          </a:p>
          <a:p>
            <a:pPr eaLnBrk="1" hangingPunct="1">
              <a:lnSpc>
                <a:spcPct val="80000"/>
              </a:lnSpc>
              <a:buFont typeface="Symbol" pitchFamily="18" charset="2"/>
              <a:buChar char="·"/>
            </a:pPr>
            <a:r>
              <a:rPr lang="lt-LT" sz="2400" smtClean="0"/>
              <a:t>Sunkiau tapo organizuoti ilgalaikius projektus. Mūsų patirtis rodo, kad netikslinga intensyvinti šiuos dalykus mokant po 8 savaites. </a:t>
            </a:r>
          </a:p>
        </p:txBody>
      </p:sp>
      <p:sp>
        <p:nvSpPr>
          <p:cNvPr id="197635"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Antraštė 1"/>
          <p:cNvSpPr>
            <a:spLocks noGrp="1"/>
          </p:cNvSpPr>
          <p:nvPr>
            <p:ph type="title"/>
          </p:nvPr>
        </p:nvSpPr>
        <p:spPr/>
        <p:txBody>
          <a:bodyPr/>
          <a:lstStyle/>
          <a:p>
            <a:pPr eaLnBrk="1" hangingPunct="1"/>
            <a:r>
              <a:rPr lang="lt-LT" smtClean="0"/>
              <a:t>Verslumo ugdymas gimnazijoje</a:t>
            </a:r>
          </a:p>
        </p:txBody>
      </p:sp>
      <p:sp>
        <p:nvSpPr>
          <p:cNvPr id="198658"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1600" smtClean="0"/>
              <a:t>Mokinių mokomosios bendrovės įsteigimui buvo sutelktos trijų skirtingų dalykų (ekonomikos, anglų k., technologijų) mokytojų pajėgos</a:t>
            </a:r>
          </a:p>
          <a:p>
            <a:pPr eaLnBrk="1" hangingPunct="1">
              <a:lnSpc>
                <a:spcPct val="80000"/>
              </a:lnSpc>
              <a:buFont typeface="Symbol" pitchFamily="18" charset="2"/>
              <a:buChar char="·"/>
            </a:pPr>
            <a:r>
              <a:rPr lang="lt-LT" sz="1600" smtClean="0"/>
              <a:t>Šia iniciatyva siekta, kad mokiniai įgytų gebėjimų, reikalingų  jiems, kaip individams ir kaip visuomenės nariams, savarankiškai gyventi ir pozityviai veikti savo ir visuomenės labui, kad jie sugebėtų prisiimti atsakomybę bei mokėtų gyventi visuomenėje, pagrįstoje rinkos ekonomikos sąlygomis</a:t>
            </a:r>
          </a:p>
          <a:p>
            <a:pPr eaLnBrk="1" hangingPunct="1">
              <a:lnSpc>
                <a:spcPct val="80000"/>
              </a:lnSpc>
              <a:buFont typeface="Symbol" pitchFamily="18" charset="2"/>
              <a:buChar char="·"/>
            </a:pPr>
            <a:r>
              <a:rPr lang="lt-LT" sz="1600" smtClean="0"/>
              <a:t>Mėginta sukurti sąlygas siekiantiems įgyti profesinių anglų kalbos žinių ir turtinti dalykinės kalbos žodyną</a:t>
            </a:r>
          </a:p>
          <a:p>
            <a:pPr eaLnBrk="1" hangingPunct="1">
              <a:lnSpc>
                <a:spcPct val="80000"/>
              </a:lnSpc>
              <a:buFont typeface="Symbol" pitchFamily="18" charset="2"/>
              <a:buChar char="·"/>
            </a:pPr>
            <a:r>
              <a:rPr lang="lt-LT" sz="1600" smtClean="0"/>
              <a:t>Šiems tikslams pasiekti sėkmingai buvo surinkta mokinių komanda</a:t>
            </a:r>
          </a:p>
          <a:p>
            <a:pPr eaLnBrk="1" hangingPunct="1">
              <a:lnSpc>
                <a:spcPct val="80000"/>
              </a:lnSpc>
              <a:buFont typeface="Symbol" pitchFamily="18" charset="2"/>
              <a:buChar char="·"/>
            </a:pPr>
            <a:r>
              <a:rPr lang="lt-LT" sz="1600" smtClean="0"/>
              <a:t>Stengtasi pakviesti ir pritraukti naujų žmonių, turinčių naujų idėjų</a:t>
            </a:r>
          </a:p>
          <a:p>
            <a:pPr eaLnBrk="1" hangingPunct="1">
              <a:lnSpc>
                <a:spcPct val="80000"/>
              </a:lnSpc>
              <a:buFont typeface="Symbol" pitchFamily="18" charset="2"/>
              <a:buChar char="·"/>
            </a:pPr>
            <a:r>
              <a:rPr lang="lt-LT" sz="1600" smtClean="0"/>
              <a:t>Mokinius konsultavo kviesti svečiai iš finansinių bendrovių</a:t>
            </a:r>
          </a:p>
          <a:p>
            <a:pPr eaLnBrk="1" hangingPunct="1">
              <a:lnSpc>
                <a:spcPct val="80000"/>
              </a:lnSpc>
              <a:buFont typeface="Symbol" pitchFamily="18" charset="2"/>
              <a:buChar char="·"/>
            </a:pPr>
            <a:r>
              <a:rPr lang="lt-LT" sz="1600" smtClean="0"/>
              <a:t>Mokiniai per mokslo metus sukūrė jubiliejinę gimnazijos atributiką ir platino mokyklos bendruomenėje</a:t>
            </a:r>
          </a:p>
          <a:p>
            <a:pPr eaLnBrk="1" hangingPunct="1">
              <a:lnSpc>
                <a:spcPct val="80000"/>
              </a:lnSpc>
              <a:buFont typeface="Symbol" pitchFamily="18" charset="2"/>
              <a:buChar char="·"/>
            </a:pPr>
            <a:r>
              <a:rPr lang="lt-LT" sz="1600" smtClean="0"/>
              <a:t>Šioje veikloje mokiniai susipažino su leidybos, maketavimo pagrindais, taip pat ieškojo geriausių finansinių sprendimų. Dalyvaujant projekte įsteigta mokinių mokomoji bendrovė yra nauja iniciatyva – mokiniai išbandė įmonės modelį nuo gamybos iki pardavimo. Įmonės veikla nebuvo itin rezultatyvi</a:t>
            </a:r>
          </a:p>
          <a:p>
            <a:pPr eaLnBrk="1" hangingPunct="1">
              <a:lnSpc>
                <a:spcPct val="80000"/>
              </a:lnSpc>
              <a:buFont typeface="Symbol" pitchFamily="18" charset="2"/>
              <a:buChar char="·"/>
            </a:pPr>
            <a:r>
              <a:rPr lang="lt-LT" sz="1600" smtClean="0"/>
              <a:t>Mokiniams pritrūko motyvacijos ir atsakomybės už veiklos kokybę. Tikėtina, kad ateityje šį veikla bus suaktyvinta ir mokinių verslas suklestės</a:t>
            </a:r>
          </a:p>
        </p:txBody>
      </p:sp>
      <p:sp>
        <p:nvSpPr>
          <p:cNvPr id="198659"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ksto vietos rezervavimo ženklas 4"/>
          <p:cNvSpPr>
            <a:spLocks noGrp="1"/>
          </p:cNvSpPr>
          <p:nvPr>
            <p:ph type="body" idx="4294967295"/>
          </p:nvPr>
        </p:nvSpPr>
        <p:spPr>
          <a:xfrm>
            <a:off x="731838" y="2814638"/>
            <a:ext cx="8221662" cy="1527175"/>
          </a:xfrm>
        </p:spPr>
        <p:txBody>
          <a:bodyPr anchor="b"/>
          <a:lstStyle/>
          <a:p>
            <a:pPr marL="0" indent="0" eaLnBrk="1" hangingPunct="1">
              <a:buFont typeface="Arial" charset="0"/>
              <a:buNone/>
            </a:pPr>
            <a:endParaRPr lang="lt-LT" sz="2000" b="1" smtClean="0">
              <a:solidFill>
                <a:srgbClr val="898989"/>
              </a:solidFill>
            </a:endParaRPr>
          </a:p>
        </p:txBody>
      </p:sp>
      <p:sp>
        <p:nvSpPr>
          <p:cNvPr id="33794" name="Teksto vietos rezervavimo ženklas 4"/>
          <p:cNvSpPr>
            <a:spLocks/>
          </p:cNvSpPr>
          <p:nvPr/>
        </p:nvSpPr>
        <p:spPr bwMode="auto">
          <a:xfrm>
            <a:off x="755650" y="4508500"/>
            <a:ext cx="7953375" cy="1152525"/>
          </a:xfrm>
          <a:prstGeom prst="rect">
            <a:avLst/>
          </a:prstGeom>
          <a:noFill/>
          <a:ln w="9525">
            <a:noFill/>
            <a:miter lim="800000"/>
            <a:headEnd/>
            <a:tailEnd/>
          </a:ln>
        </p:spPr>
        <p:txBody>
          <a:bodyPr anchor="b"/>
          <a:lstStyle/>
          <a:p>
            <a:pPr>
              <a:spcBef>
                <a:spcPct val="20000"/>
              </a:spcBef>
              <a:buFont typeface="Arial" charset="0"/>
              <a:buNone/>
            </a:pPr>
            <a:endParaRPr lang="lt-LT" sz="3600" b="0">
              <a:latin typeface="Calibri" pitchFamily="34" charset="0"/>
            </a:endParaRPr>
          </a:p>
        </p:txBody>
      </p:sp>
      <p:sp>
        <p:nvSpPr>
          <p:cNvPr id="33795" name="Text Box 5"/>
          <p:cNvSpPr txBox="1">
            <a:spLocks noChangeArrowheads="1"/>
          </p:cNvSpPr>
          <p:nvPr/>
        </p:nvSpPr>
        <p:spPr bwMode="auto">
          <a:xfrm>
            <a:off x="723900" y="4356100"/>
            <a:ext cx="8240713" cy="1477963"/>
          </a:xfrm>
          <a:prstGeom prst="rect">
            <a:avLst/>
          </a:prstGeom>
          <a:solidFill>
            <a:srgbClr val="FFCCFF"/>
          </a:solidFill>
          <a:ln w="9525">
            <a:noFill/>
            <a:miter lim="800000"/>
            <a:headEnd/>
            <a:tailEnd/>
          </a:ln>
        </p:spPr>
        <p:txBody>
          <a:bodyPr>
            <a:spAutoFit/>
          </a:bodyPr>
          <a:lstStyle/>
          <a:p>
            <a:pPr algn="ctr">
              <a:spcBef>
                <a:spcPct val="50000"/>
              </a:spcBef>
            </a:pPr>
            <a:r>
              <a:rPr lang="lt-LT" sz="3600"/>
              <a:t>KAUNO KOVO 11-OSIOS </a:t>
            </a:r>
          </a:p>
          <a:p>
            <a:pPr algn="ctr">
              <a:spcBef>
                <a:spcPct val="50000"/>
              </a:spcBef>
            </a:pPr>
            <a:r>
              <a:rPr lang="lt-LT" sz="3600"/>
              <a:t>VIDURINĖ MOKYKLA</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Antraštė 1"/>
          <p:cNvSpPr>
            <a:spLocks noGrp="1"/>
          </p:cNvSpPr>
          <p:nvPr>
            <p:ph type="title"/>
          </p:nvPr>
        </p:nvSpPr>
        <p:spPr/>
        <p:txBody>
          <a:bodyPr/>
          <a:lstStyle/>
          <a:p>
            <a:pPr eaLnBrk="1" hangingPunct="1"/>
            <a:r>
              <a:rPr lang="lt-LT" sz="3200" smtClean="0"/>
              <a:t>Mokytojų  patirtis ir įspūdžiai projekte: technologijos</a:t>
            </a:r>
          </a:p>
        </p:txBody>
      </p:sp>
      <p:sp>
        <p:nvSpPr>
          <p:cNvPr id="19968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600" smtClean="0">
                <a:latin typeface="Times New Roman" pitchFamily="18" charset="0"/>
                <a:cs typeface="Times New Roman" pitchFamily="18" charset="0"/>
              </a:rPr>
              <a:t>Mokyklos komandos nariai projektą vertina įvairiai, kaip galimybę dalyvauti seminaruose, susipažinti su ugdymo proceso ir turinio naujovėmis, dalytis patirtimi ir patys kurti</a:t>
            </a:r>
          </a:p>
          <a:p>
            <a:pPr eaLnBrk="1" hangingPunct="1">
              <a:lnSpc>
                <a:spcPct val="90000"/>
              </a:lnSpc>
              <a:buFont typeface="Symbol" pitchFamily="18" charset="2"/>
              <a:buChar char="·"/>
            </a:pPr>
            <a:r>
              <a:rPr lang="lt-LT" sz="1600" smtClean="0">
                <a:latin typeface="Times New Roman" pitchFamily="18" charset="0"/>
                <a:cs typeface="Times New Roman" pitchFamily="18" charset="0"/>
              </a:rPr>
              <a:t>„</a:t>
            </a:r>
            <a:r>
              <a:rPr lang="lt-LT" sz="1600" i="1" smtClean="0">
                <a:latin typeface="Times New Roman" pitchFamily="18" charset="0"/>
                <a:cs typeface="Times New Roman" pitchFamily="18" charset="0"/>
              </a:rPr>
              <a:t>Aktyviai dalyvaudamas projekto technologijų ugdymo turinio modernizavimo veikloje turėjau galimybę tyrinėti technologinio ugdymo problemas ir aktualijas šiandieninėje ugdymo plotmėje, realizuoti teorines savo idėjas ir jas pristatyti kitiems projekto dalyviams, pasidalyti naujais atradimais ir įžvalgomis. Pieš pradedant dalyvauti projekte mūsų gimnazijoje, vyresnėse klasėse  nebuvo dėstoma taikomojo meno, amatų ir dizaino programos. Džiugu, kad šių metų III klasės rinkosi šią technologijų programą ir susidarė dvi mokinių grupės. Akivaizdu, kad projekto dėka technologijos pagrindiniame ugdyme įgauna tąsą viduriniame ugdyme ir mokiniai gali plėtoti technologines kompetencijas vyresnėse klasėse. Sudarytos sąlygos gerosios patirties sklaidai, leido pažinti ir suprasti technologinio ugdymo vystymosi ir tobulėjimo procesus visoje šalyje (dalyviai iš skirtingų miestų). Mano, kaip jauno technologijų mokytojo, patirtis buvo pastebėta. Turėjau galimybę pristatyti savo sukurtą ir išbandytą metodinę medžiagą, pasidalyti idėjomis. Projekto metu įgijau seminarų organizatorių pasitikėjimą ir savo požiūrį į dizaino ir jo mokymo ypatumus pristatydavau tolimesniuose mokymuose (dizainas, ateities dizainas, edukacinės erdvės ir kt.). Tokia veikla suteikė daug motyvų domėtis bei tobulinti savo pedagoginę veiklą, o sėkmėmis ir įžvalgomis pasidalyti su kitais technologijų mokytojais“</a:t>
            </a:r>
            <a:endParaRPr lang="lt-LT" sz="1600" smtClean="0">
              <a:latin typeface="Times New Roman" pitchFamily="18" charset="0"/>
              <a:cs typeface="Times New Roman" pitchFamily="18" charset="0"/>
            </a:endParaRPr>
          </a:p>
        </p:txBody>
      </p:sp>
      <p:sp>
        <p:nvSpPr>
          <p:cNvPr id="199683"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Antraštė 1"/>
          <p:cNvSpPr>
            <a:spLocks noGrp="1"/>
          </p:cNvSpPr>
          <p:nvPr>
            <p:ph type="title"/>
          </p:nvPr>
        </p:nvSpPr>
        <p:spPr/>
        <p:txBody>
          <a:bodyPr/>
          <a:lstStyle/>
          <a:p>
            <a:pPr eaLnBrk="1" hangingPunct="1"/>
            <a:r>
              <a:rPr lang="lt-LT" smtClean="0"/>
              <a:t>Lietuvių kalba </a:t>
            </a:r>
          </a:p>
        </p:txBody>
      </p:sp>
      <p:sp>
        <p:nvSpPr>
          <p:cNvPr id="20070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800" i="1" smtClean="0"/>
              <a:t>„Dirbant su projekto dalyviais formavosi bendradarbiavimo reikalingumo nuostata. Mokytojų komandas suburiantys seminarai buvo naudingi, nes atsirasdavo galimybių pasidalyti savo gerąja patirtimi, išgirsti kolegų patirtį ir ją taikyti savo darbe. Seminaruose buvo pristatomi įdomūs lektoriai, teikę ne tik praktinių siūlymų, naujų darbo metodų, bet ir dalijęsi naujausiomis, moderniausiomis teorijomis </a:t>
            </a:r>
          </a:p>
          <a:p>
            <a:pPr eaLnBrk="1" hangingPunct="1">
              <a:lnSpc>
                <a:spcPct val="90000"/>
              </a:lnSpc>
              <a:buFont typeface="Symbol" pitchFamily="18" charset="2"/>
              <a:buChar char="·"/>
            </a:pPr>
            <a:r>
              <a:rPr lang="lt-LT" sz="1800" i="1" smtClean="0"/>
              <a:t>Mūsų gimnazijoje lietuvių kalbos modulių metu gimusi medžiaga šią vasarą pasirodė „Gimtojo žodžio“ numeriuose: straipsniai „Individo ir visuomenės sankirtos: nuo laisvės siekio iki tikrovės neigimo“ (du teksto suvokimai su atsakymais „Tolstant nuo tikrovės: apie Jeano Baudrillard‘o filosofiją“  ir „Inkvizitoriaus kaltinamoji kalba Jėzui“ – „Gimtasis žodis“, Nr. 8, Nr. 9) bei „Stoikų moralės recepcija keturiose Motiejaus Kazimiero Sarbievijaus etinėse odėse“ („Gimtasis žodis“, Nr. 9)</a:t>
            </a:r>
          </a:p>
          <a:p>
            <a:pPr eaLnBrk="1" hangingPunct="1">
              <a:lnSpc>
                <a:spcPct val="90000"/>
              </a:lnSpc>
              <a:buFont typeface="Symbol" pitchFamily="18" charset="2"/>
              <a:buChar char="·"/>
            </a:pPr>
            <a:r>
              <a:rPr lang="lt-LT" sz="1800" i="1" smtClean="0"/>
              <a:t>Mokiniams šis projektas pasirodė kaip galimybė jų kūrybiškumui skleistis, individo visapusiškai asmenybei formuotis, nes modulių pamokos tapo ne tik kūrybiška praeities ir dabarties jungtimi, kur atskaitos taškas būdavo mokinio asmenybė, bet neišvengiamai formavosi integruotų pamokų reikalingumas kaip galimybė pamatyti tekstą dalykų sistemoje ir išreikšti sistemos darnos pojūtį tą kūrinį individualiai reflektuojant.“ </a:t>
            </a:r>
            <a:endParaRPr lang="lt-LT" sz="1800" smtClean="0"/>
          </a:p>
        </p:txBody>
      </p:sp>
      <p:sp>
        <p:nvSpPr>
          <p:cNvPr id="200707"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Antraštė 1"/>
          <p:cNvSpPr>
            <a:spLocks noGrp="1"/>
          </p:cNvSpPr>
          <p:nvPr>
            <p:ph type="title"/>
          </p:nvPr>
        </p:nvSpPr>
        <p:spPr/>
        <p:txBody>
          <a:bodyPr/>
          <a:lstStyle/>
          <a:p>
            <a:pPr eaLnBrk="1" hangingPunct="1"/>
            <a:r>
              <a:rPr lang="lt-LT" smtClean="0"/>
              <a:t>Patirtis, įgyta projekte</a:t>
            </a:r>
          </a:p>
        </p:txBody>
      </p:sp>
      <p:sp>
        <p:nvSpPr>
          <p:cNvPr id="201730" name="Turinio vietos rezervavimo ženklas 2"/>
          <p:cNvSpPr>
            <a:spLocks noGrp="1"/>
          </p:cNvSpPr>
          <p:nvPr>
            <p:ph type="body" idx="1"/>
          </p:nvPr>
        </p:nvSpPr>
        <p:spPr/>
        <p:txBody>
          <a:bodyPr/>
          <a:lstStyle/>
          <a:p>
            <a:pPr eaLnBrk="1" hangingPunct="1">
              <a:buFont typeface="Symbol" pitchFamily="18" charset="2"/>
              <a:buChar char="·"/>
            </a:pPr>
            <a:r>
              <a:rPr lang="lt-LT" smtClean="0"/>
              <a:t>Galimybė pedagogams naujai pažiūrėti į ugdymo procesą, ieškoti neišnaudotų ugdymo (si) rezervų, kūrybiškai mąstyti bei dirbti</a:t>
            </a:r>
          </a:p>
          <a:p>
            <a:pPr eaLnBrk="1" hangingPunct="1">
              <a:buFont typeface="Symbol" pitchFamily="18" charset="2"/>
              <a:buChar char="·"/>
            </a:pPr>
            <a:r>
              <a:rPr lang="lt-LT" smtClean="0"/>
              <a:t>Gilesnis mokymosi diferencijavimas ir individualizavimas efektyviau tenkino skirtingus mokinių poreikius, suteikdamas ugdymo procesui patrauklumo ir šiuolaikiškumo</a:t>
            </a:r>
          </a:p>
        </p:txBody>
      </p:sp>
      <p:sp>
        <p:nvSpPr>
          <p:cNvPr id="201731" name="Text Box 4"/>
          <p:cNvSpPr txBox="1">
            <a:spLocks noChangeArrowheads="1"/>
          </p:cNvSpPr>
          <p:nvPr/>
        </p:nvSpPr>
        <p:spPr bwMode="auto">
          <a:xfrm>
            <a:off x="4211638" y="6092825"/>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202754" name="Text Box 4"/>
          <p:cNvSpPr txBox="1">
            <a:spLocks noChangeArrowheads="1"/>
          </p:cNvSpPr>
          <p:nvPr/>
        </p:nvSpPr>
        <p:spPr bwMode="auto">
          <a:xfrm>
            <a:off x="755650" y="4365625"/>
            <a:ext cx="8064500" cy="1200150"/>
          </a:xfrm>
          <a:prstGeom prst="rect">
            <a:avLst/>
          </a:prstGeom>
          <a:solidFill>
            <a:srgbClr val="C1A09B"/>
          </a:solidFill>
          <a:ln w="9525">
            <a:noFill/>
            <a:miter lim="800000"/>
            <a:headEnd/>
            <a:tailEnd/>
          </a:ln>
        </p:spPr>
        <p:txBody>
          <a:bodyPr>
            <a:spAutoFit/>
          </a:bodyPr>
          <a:lstStyle/>
          <a:p>
            <a:pPr algn="ctr">
              <a:spcBef>
                <a:spcPct val="50000"/>
              </a:spcBef>
            </a:pPr>
            <a:r>
              <a:rPr lang="lt-LT" sz="3600"/>
              <a:t>VŠĮ KAUNO JUOZO URBŠIO KATALIKIŠKA VIDURINĖ MOKYKLA</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Antraštė 3"/>
          <p:cNvSpPr>
            <a:spLocks noGrp="1"/>
          </p:cNvSpPr>
          <p:nvPr>
            <p:ph type="title"/>
          </p:nvPr>
        </p:nvSpPr>
        <p:spPr/>
        <p:txBody>
          <a:bodyPr/>
          <a:lstStyle/>
          <a:p>
            <a:pPr eaLnBrk="1" hangingPunct="1"/>
            <a:r>
              <a:rPr lang="lt-LT" smtClean="0"/>
              <a:t>Mokyklos prioritetiniai tikslai </a:t>
            </a:r>
          </a:p>
        </p:txBody>
      </p:sp>
      <p:sp>
        <p:nvSpPr>
          <p:cNvPr id="203778" name="Turinio vietos rezervavimo ženklas 4"/>
          <p:cNvSpPr>
            <a:spLocks noGrp="1"/>
          </p:cNvSpPr>
          <p:nvPr>
            <p:ph type="body" idx="1"/>
          </p:nvPr>
        </p:nvSpPr>
        <p:spPr/>
        <p:txBody>
          <a:bodyPr/>
          <a:lstStyle/>
          <a:p>
            <a:pPr eaLnBrk="1" hangingPunct="1">
              <a:buFont typeface="Symbol" pitchFamily="18" charset="2"/>
              <a:buChar char="·"/>
            </a:pPr>
            <a:r>
              <a:rPr lang="lt-LT" smtClean="0"/>
              <a:t>Diegti nuolatinio mokymosi organizacijos kultūrą, sukurti socioedukacinę mokymosi aplinką, panaudojant mokymosi partnerystės tinklą, skatinti naujų ugdymo kokybę garantuojančių idėjų vystymą </a:t>
            </a:r>
            <a:r>
              <a:rPr lang="lt-LT" i="1" smtClean="0"/>
              <a:t>–</a:t>
            </a:r>
            <a:r>
              <a:rPr lang="lt-LT" smtClean="0"/>
              <a:t> dera su projekto tikslais ir vykdomomis veiklomis</a:t>
            </a:r>
          </a:p>
        </p:txBody>
      </p:sp>
      <p:sp>
        <p:nvSpPr>
          <p:cNvPr id="203779"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Antraštė 1"/>
          <p:cNvSpPr>
            <a:spLocks noGrp="1"/>
          </p:cNvSpPr>
          <p:nvPr>
            <p:ph type="title"/>
          </p:nvPr>
        </p:nvSpPr>
        <p:spPr/>
        <p:txBody>
          <a:bodyPr/>
          <a:lstStyle/>
          <a:p>
            <a:pPr eaLnBrk="1" hangingPunct="1"/>
            <a:r>
              <a:rPr lang="lt-LT" sz="3200" smtClean="0"/>
              <a:t>Dalyvavimo projekte teikiamos galimybės</a:t>
            </a:r>
          </a:p>
        </p:txBody>
      </p:sp>
      <p:sp>
        <p:nvSpPr>
          <p:cNvPr id="204802" name="Turinio vietos rezervavimo ženklas 2"/>
          <p:cNvSpPr>
            <a:spLocks noGrp="1"/>
          </p:cNvSpPr>
          <p:nvPr>
            <p:ph type="body" idx="1"/>
          </p:nvPr>
        </p:nvSpPr>
        <p:spPr/>
        <p:txBody>
          <a:bodyPr/>
          <a:lstStyle/>
          <a:p>
            <a:pPr eaLnBrk="1" hangingPunct="1">
              <a:buFont typeface="Symbol" pitchFamily="18" charset="2"/>
              <a:buChar char="·"/>
            </a:pPr>
            <a:r>
              <a:rPr lang="lt-LT" smtClean="0"/>
              <a:t>Mokytojai ne tik dalinosi idėjomis, bet ir tapo ekspertais išbandant naujas mokymo strategijas, programas, o vadovams – ieškoti naujų ugdymo organizavimo būdų, dalyvauti kuriant lankstų ugdymo planą</a:t>
            </a:r>
          </a:p>
          <a:p>
            <a:pPr eaLnBrk="1" hangingPunct="1">
              <a:buFont typeface="Symbol" pitchFamily="18" charset="2"/>
              <a:buChar char="·"/>
            </a:pPr>
            <a:r>
              <a:rPr lang="lt-LT" smtClean="0"/>
              <a:t>Net ir patirtos nesėkmės ieškojimų kelyje veda į bendromis pastangomis siekiamą ugdymo kokybę</a:t>
            </a:r>
          </a:p>
        </p:txBody>
      </p:sp>
      <p:sp>
        <p:nvSpPr>
          <p:cNvPr id="204803"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Antraštė 1"/>
          <p:cNvSpPr>
            <a:spLocks noGrp="1"/>
          </p:cNvSpPr>
          <p:nvPr>
            <p:ph type="title"/>
          </p:nvPr>
        </p:nvSpPr>
        <p:spPr/>
        <p:txBody>
          <a:bodyPr/>
          <a:lstStyle/>
          <a:p>
            <a:pPr eaLnBrk="1" hangingPunct="1"/>
            <a:r>
              <a:rPr lang="lt-LT" sz="3200" smtClean="0"/>
              <a:t>Mokytojų refleksija: sėkmė, problemos, galimybės: lietuvių kalba</a:t>
            </a:r>
          </a:p>
        </p:txBody>
      </p:sp>
      <p:sp>
        <p:nvSpPr>
          <p:cNvPr id="20582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Lietuvių kalba 9</a:t>
            </a:r>
            <a:r>
              <a:rPr lang="lt-LT" i="1" smtClean="0"/>
              <a:t>–</a:t>
            </a:r>
            <a:r>
              <a:rPr lang="lt-LT" smtClean="0"/>
              <a:t>10 kl.</a:t>
            </a:r>
            <a:r>
              <a:rPr lang="lt-LT" b="1" smtClean="0"/>
              <a:t> </a:t>
            </a:r>
            <a:r>
              <a:rPr lang="lt-LT" smtClean="0"/>
              <a:t>2010</a:t>
            </a:r>
            <a:r>
              <a:rPr lang="lt-LT" i="1" smtClean="0"/>
              <a:t>–</a:t>
            </a:r>
            <a:r>
              <a:rPr lang="lt-LT" smtClean="0"/>
              <a:t>2011 m. m. devintose klasėse buvo išbandyti visi moduliai, mokytojos dirbo su dviejų klasių akademinių ir praktinių gebėjimų mokiniais</a:t>
            </a:r>
          </a:p>
          <a:p>
            <a:pPr eaLnBrk="1" hangingPunct="1">
              <a:lnSpc>
                <a:spcPct val="90000"/>
              </a:lnSpc>
              <a:buFont typeface="Symbol" pitchFamily="18" charset="2"/>
              <a:buChar char="·"/>
            </a:pPr>
            <a:r>
              <a:rPr lang="lt-LT" smtClean="0"/>
              <a:t> Mokytojai išmoko laisviau planuoti ugdymo turinį, aktualizuoti pamokos temas</a:t>
            </a:r>
          </a:p>
          <a:p>
            <a:pPr eaLnBrk="1" hangingPunct="1">
              <a:lnSpc>
                <a:spcPct val="90000"/>
              </a:lnSpc>
              <a:buFont typeface="Symbol" pitchFamily="18" charset="2"/>
              <a:buChar char="·"/>
            </a:pPr>
            <a:r>
              <a:rPr lang="lt-LT" smtClean="0"/>
              <a:t>Dirbant iškilo daug klausimų, nepatogumų, laiko trūkumo ir mokytojų darbo krūvio problemų</a:t>
            </a:r>
          </a:p>
        </p:txBody>
      </p:sp>
      <p:sp>
        <p:nvSpPr>
          <p:cNvPr id="205827"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Antraštė 1"/>
          <p:cNvSpPr>
            <a:spLocks noGrp="1"/>
          </p:cNvSpPr>
          <p:nvPr>
            <p:ph type="title"/>
          </p:nvPr>
        </p:nvSpPr>
        <p:spPr>
          <a:solidFill>
            <a:schemeClr val="bg1"/>
          </a:solidFill>
        </p:spPr>
        <p:txBody>
          <a:bodyPr/>
          <a:lstStyle/>
          <a:p>
            <a:pPr eaLnBrk="1" hangingPunct="1"/>
            <a:r>
              <a:rPr lang="lt-LT" sz="3200" smtClean="0"/>
              <a:t>Mokytojų iškeltos problemos: lietuvių kalba </a:t>
            </a:r>
          </a:p>
        </p:txBody>
      </p:sp>
      <p:sp>
        <p:nvSpPr>
          <p:cNvPr id="20685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800" smtClean="0"/>
              <a:t>Planai parengti neatsižvelgiant į projekte dalyvavusių Lietuvos mokyklų bibliotekų galimybes (vadovėlių trūkumas; mokiniams kūrinius teko kopijuoti ir/ar kitaip dauginti; mokiniai pavargo nuo skirtingų vadovėlių kaitos; nebuvęs keliose pamokose mokinys nebesusigaudydavo, iš kur ir ką turėtų paskaityti, pasiruošti ir pan.)</a:t>
            </a:r>
          </a:p>
          <a:p>
            <a:pPr eaLnBrk="1" hangingPunct="1">
              <a:lnSpc>
                <a:spcPct val="90000"/>
              </a:lnSpc>
              <a:buFont typeface="Symbol" pitchFamily="18" charset="2"/>
              <a:buChar char="·"/>
            </a:pPr>
            <a:r>
              <a:rPr lang="lt-LT" sz="1800" smtClean="0"/>
              <a:t>Labai didelės apimtys (mokytojui, išbandančiam naują modelį, ir mokiniui, susidūrusiam su mokymosi situacija –  </a:t>
            </a:r>
            <a:r>
              <a:rPr lang="lt-LT" sz="1800" i="1" smtClean="0"/>
              <a:t>„mokinys pats atsakingas už savo mokymąsi ir pasiekimus</a:t>
            </a:r>
            <a:r>
              <a:rPr lang="lt-LT" sz="1800" smtClean="0"/>
              <a:t>“ – sunku atsirinkti, kas tikrai įdomu, o kas labai reikalinga (egzaminui), nesukurta (nors žadėta) užduočių, pavyzdžių bazė (kad būtų lengviau dirbti ir nereikėtų tiek ruoštis pamokai ir t.t.)</a:t>
            </a:r>
          </a:p>
          <a:p>
            <a:pPr eaLnBrk="1" hangingPunct="1">
              <a:lnSpc>
                <a:spcPct val="90000"/>
              </a:lnSpc>
              <a:buFont typeface="Symbol" pitchFamily="18" charset="2"/>
              <a:buChar char="·"/>
            </a:pPr>
            <a:r>
              <a:rPr lang="lt-LT" sz="1800" smtClean="0"/>
              <a:t>Nepateisino vilčių, kad nemotyvuoti, praktinių polinkių vaikai, susidomės mokymusi: sunku buvo rasti kalbą su mokiniais, visiškai neturinčiais mokymosi motyvacijos – po mėnesio paklausė, </a:t>
            </a:r>
            <a:r>
              <a:rPr lang="lt-LT" sz="1800" i="1" smtClean="0"/>
              <a:t>kada mokysimės normaliai, su vadovėliais</a:t>
            </a:r>
          </a:p>
          <a:p>
            <a:pPr eaLnBrk="1" hangingPunct="1">
              <a:lnSpc>
                <a:spcPct val="90000"/>
              </a:lnSpc>
              <a:buFont typeface="Symbol" pitchFamily="18" charset="2"/>
              <a:buChar char="·"/>
            </a:pPr>
            <a:r>
              <a:rPr lang="lt-LT" sz="1800" smtClean="0"/>
              <a:t>Neaišku liko, kaip spręsti iš kitos mokyklos ar klasės atėjusio (išėjusio) vaiko mokymosi problemas, kaip likviduoti spragas – viskas ant mokytojo pečių?</a:t>
            </a:r>
          </a:p>
          <a:p>
            <a:pPr eaLnBrk="1" hangingPunct="1">
              <a:lnSpc>
                <a:spcPct val="90000"/>
              </a:lnSpc>
              <a:buFont typeface="Symbol" pitchFamily="18" charset="2"/>
              <a:buChar char="·"/>
            </a:pPr>
            <a:r>
              <a:rPr lang="lt-LT" sz="1800" i="1" smtClean="0"/>
              <a:t>Pagal modulių programą dirbu 10 klasėje. Pernai, 9-oje stengiausi per daug nenukrypti nuo modulių išplanavimų. Ne visi moduliai vienodai sekėsi“; „Su devintokais įdomiausiai dirbti sekėsi</a:t>
            </a:r>
          </a:p>
        </p:txBody>
      </p:sp>
      <p:sp>
        <p:nvSpPr>
          <p:cNvPr id="206851"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Rectangle 5"/>
          <p:cNvSpPr>
            <a:spLocks noGrp="1"/>
          </p:cNvSpPr>
          <p:nvPr>
            <p:ph type="title" idx="4294967295"/>
          </p:nvPr>
        </p:nvSpPr>
        <p:spPr/>
        <p:txBody>
          <a:bodyPr/>
          <a:lstStyle/>
          <a:p>
            <a:endParaRPr lang="lt-LT" smtClean="0"/>
          </a:p>
        </p:txBody>
      </p:sp>
      <p:sp>
        <p:nvSpPr>
          <p:cNvPr id="207874" name="Turinio vietos rezervavimo ženklas 2"/>
          <p:cNvSpPr>
            <a:spLocks noGrp="1"/>
          </p:cNvSpPr>
          <p:nvPr>
            <p:ph type="body" idx="1"/>
          </p:nvPr>
        </p:nvSpPr>
        <p:spPr/>
        <p:txBody>
          <a:bodyPr/>
          <a:lstStyle/>
          <a:p>
            <a:pPr eaLnBrk="1" hangingPunct="1">
              <a:lnSpc>
                <a:spcPct val="85000"/>
              </a:lnSpc>
              <a:buFont typeface="Symbol" pitchFamily="18" charset="2"/>
              <a:buChar char="·"/>
            </a:pPr>
            <a:r>
              <a:rPr lang="lt-LT" sz="1800" i="1" smtClean="0"/>
              <a:t>Su devintokais įdomiausiai dirbti sekėsi su moduliu „Tautosaka“, „Antikinė literatūra“. Tikrai pakilo mokinių mokymosi motyvacija, jie perskaitė keletą antikos dramų, rašė įvairių žanrų rašinius. Manau, šis modulis buvo su meile suplanuotas, gerai pagalvota, kaip pristatyti antiką mokiniams. Kitų modulių kai kurias temas keičiau, ne visada sutapdavo pamokų skaičius, nes dažnai temai skirta viena pamoka turi tiek medžiagos, jog nesutalpinsi ir į keturias, ypač kai mokiniai rengia pranešimus, o klasė didelė. Ką jau ką, o pranešimus, pateiktis rengti išmoko, ne vienas įgijo drąsos kalbėti prieš auditoriją. Po pranešimų klasėje devintokai skaitė savo pranešimus ir mokyklos bei mikrorajono renginiuose. Akademinio modulio C devintoje klasėje tiesiog nespėjome. Dirbant reikia be galo daug ruoštis, ieškoti medžiagos, darydavau daug pateikčių, užduočių, tačiau reikėtų turėti tą vieną klasę, kad galėtum visiškai atsidėti kūrybai. Dabar turėdama 4 skirtingas klases, iš jų dvyliktokus, kuriuos reikia parengti valstybiniam egzaminui, ne visada gali skirti pakankamai laiko. O ir kam išradinėti dviratį? Kiekvienas mokytojas berengdamas pamokai skaidres tikrai nepadarys geriau, negu tai padarytų tam pasirengusi grupė ar laiko turintis žmogus. Todėl ir manau, jog modulio planas turi būti su užduotimis, lentelėmis, pavyzdžiais, visi planai turi būti prieš rugsėjį, tuomet ir darbą galima apgalvoti iš anksto priimtinas tas modulis ar kurti savaip</a:t>
            </a:r>
            <a:endParaRPr lang="lt-LT" sz="1800" smtClean="0"/>
          </a:p>
        </p:txBody>
      </p:sp>
      <p:sp>
        <p:nvSpPr>
          <p:cNvPr id="207875"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Antraštė 1"/>
          <p:cNvSpPr>
            <a:spLocks noGrp="1"/>
          </p:cNvSpPr>
          <p:nvPr>
            <p:ph type="title"/>
          </p:nvPr>
        </p:nvSpPr>
        <p:spPr>
          <a:solidFill>
            <a:schemeClr val="bg2"/>
          </a:solidFill>
        </p:spPr>
        <p:txBody>
          <a:bodyPr/>
          <a:lstStyle/>
          <a:p>
            <a:pPr eaLnBrk="1" hangingPunct="1"/>
            <a:r>
              <a:rPr lang="lt-LT" smtClean="0"/>
              <a:t>Kas pirmiau: medžiaga ar programos? </a:t>
            </a:r>
          </a:p>
        </p:txBody>
      </p:sp>
      <p:sp>
        <p:nvSpPr>
          <p:cNvPr id="20889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i="1" smtClean="0"/>
              <a:t>Modulio sėkmę rodo mokinių įgyta patirtis, bet sėkmė labai priklauso nuo modulio planavimo, parengimo, turimos literatūros. O jos kaip tik ir nepakanka. Modulių literatūrinės dalys parengtos pagal įvairius vadovėlius, tik ne tuos, kuriuos turi mūsų mokykla. Turime  K. Urbos ,, Literatūros laukus-9“ ir ,,Literatūros šaltinius-10“. Deja, juose moduliams beveik nieko nėra, teko naudotis senais, dažnai nurašytais  vadovėliais, kurių po vieną ant suolo neužtekdavo, kūrinius rasdavome tai 10, tai 11 klasės literatūroje, o tai trukdė darbą. Pirma reikia parengti medžiagą. Po to jau daryti eksperimentą – rezultatai būtų geresni</a:t>
            </a:r>
          </a:p>
          <a:p>
            <a:pPr eaLnBrk="1" hangingPunct="1">
              <a:lnSpc>
                <a:spcPct val="90000"/>
              </a:lnSpc>
              <a:buFont typeface="Symbol" pitchFamily="18" charset="2"/>
              <a:buChar char="·"/>
            </a:pPr>
            <a:r>
              <a:rPr lang="lt-LT" sz="2000" i="1" smtClean="0"/>
              <a:t>Šiais metais pagal modulius mokomės kol kas tik literatūrą. Blogai, kai nėra iš anksto suplanuotų modulių</a:t>
            </a:r>
            <a:r>
              <a:rPr lang="lt-LT" sz="2000" smtClean="0"/>
              <a:t>, iš </a:t>
            </a:r>
            <a:r>
              <a:rPr lang="lt-LT" sz="2000" i="1" smtClean="0"/>
              <a:t>šešių yra atsiųsti tik B1 ir A3. Programoje nėra numatytų pamokų pasirengti PUPP gramatinei daliai. Savo nuožiūra skyriau laiko kartojimui. Žodžiu, kaip pernai devintokų tėvai dar rudenį klausė, kur garantija, kad vaikai išmoks tai, ko reikalaujama egzaminuose? Ar pasitvirtins toks mokymas? </a:t>
            </a:r>
            <a:endParaRPr lang="lt-LT" sz="2000" smtClean="0"/>
          </a:p>
        </p:txBody>
      </p:sp>
      <p:sp>
        <p:nvSpPr>
          <p:cNvPr id="208899"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5"/>
          <p:cNvSpPr>
            <a:spLocks noGrp="1"/>
          </p:cNvSpPr>
          <p:nvPr>
            <p:ph type="title" idx="4294967295"/>
          </p:nvPr>
        </p:nvSpPr>
        <p:spPr/>
        <p:txBody>
          <a:bodyPr/>
          <a:lstStyle/>
          <a:p>
            <a:r>
              <a:rPr lang="lt-LT" smtClean="0"/>
              <a:t>Kaitos idėjos</a:t>
            </a:r>
          </a:p>
        </p:txBody>
      </p:sp>
      <p:sp>
        <p:nvSpPr>
          <p:cNvPr id="34818"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000" smtClean="0"/>
              <a:t>Mokykloje sudarytos galimybės ugdyti įvairių ugdymosi poreikių turinčius mokinius </a:t>
            </a:r>
          </a:p>
          <a:p>
            <a:pPr eaLnBrk="1" hangingPunct="1">
              <a:lnSpc>
                <a:spcPct val="80000"/>
              </a:lnSpc>
              <a:buFont typeface="Symbol" pitchFamily="18" charset="2"/>
              <a:buChar char="·"/>
            </a:pPr>
            <a:r>
              <a:rPr lang="lt-LT" sz="2000" smtClean="0"/>
              <a:t>Stiprus mokyklos mokytojų intelektualinis potencialas, imlus naujovėms, smalsus, norintis mokytis ir keistis mokytojų kolektyvas sudaro prielaidas suformuoti vertybių ir normų sistemą, skatinančią nuolatinį mokymąsi, įvairių poreikių mokinių ugdymą </a:t>
            </a:r>
          </a:p>
          <a:p>
            <a:pPr eaLnBrk="1" hangingPunct="1">
              <a:lnSpc>
                <a:spcPct val="80000"/>
              </a:lnSpc>
              <a:buFont typeface="Symbol" pitchFamily="18" charset="2"/>
              <a:buChar char="·"/>
            </a:pPr>
            <a:r>
              <a:rPr lang="lt-LT" sz="2000" smtClean="0"/>
              <a:t>Mokytojai ugdymo(si) procese naudoja kritinio mąstymo, aktyvaus mokymosi darbo būdus ir metodus, grupinį, projektinį darbą ir kt., tai sudaro sąlygas visiems mokytojams  pasiekti besimokančiai organizacijai reikalingų kompetencijų ir keisti ugdymo turinį, kad būtų atliepiami įvairūs mokinių ugdymosi poreikiai </a:t>
            </a:r>
          </a:p>
          <a:p>
            <a:pPr eaLnBrk="1" hangingPunct="1">
              <a:lnSpc>
                <a:spcPct val="80000"/>
              </a:lnSpc>
              <a:buFont typeface="Symbol" pitchFamily="18" charset="2"/>
              <a:buChar char="·"/>
            </a:pPr>
            <a:r>
              <a:rPr lang="lt-LT" sz="2000" smtClean="0"/>
              <a:t>Mokykloje  sukurta bendrojo ekonominio raštingumo mokymams tinkanti bazė (ekonomikos disciplinos ir praktinio ekonominio mokymo firma, suteikianti progą imituojant tikros firmos veiklą praktiškai išbandyti savo galimybes versle). Tai sudaro prielaidas šią paslaugą pasiūlyti gabiems verslui mokiniams </a:t>
            </a:r>
          </a:p>
          <a:p>
            <a:pPr eaLnBrk="1" hangingPunct="1">
              <a:lnSpc>
                <a:spcPct val="80000"/>
              </a:lnSpc>
              <a:buFont typeface="Symbol" pitchFamily="18" charset="2"/>
              <a:buChar char="·"/>
            </a:pPr>
            <a:r>
              <a:rPr lang="lt-LT" sz="2000" smtClean="0"/>
              <a:t>2010/2011 m. m. mokykloje buvo įkurta  ir sėkmingai savo veiklą organizavo 10-tų klasių mokinių mokomoji bendrovė</a:t>
            </a:r>
          </a:p>
        </p:txBody>
      </p:sp>
      <p:sp>
        <p:nvSpPr>
          <p:cNvPr id="34819" name="Text Box 5"/>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MOKYKLA</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Antraštė 1"/>
          <p:cNvSpPr>
            <a:spLocks noGrp="1"/>
          </p:cNvSpPr>
          <p:nvPr>
            <p:ph type="title"/>
          </p:nvPr>
        </p:nvSpPr>
        <p:spPr>
          <a:solidFill>
            <a:schemeClr val="bg1"/>
          </a:solidFill>
        </p:spPr>
        <p:txBody>
          <a:bodyPr/>
          <a:lstStyle/>
          <a:p>
            <a:pPr eaLnBrk="1" hangingPunct="1"/>
            <a:r>
              <a:rPr lang="lt-LT" smtClean="0"/>
              <a:t>Lietuvių kalba: mokytojams skauda</a:t>
            </a:r>
          </a:p>
        </p:txBody>
      </p:sp>
      <p:sp>
        <p:nvSpPr>
          <p:cNvPr id="20992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i="1" smtClean="0"/>
              <a:t>Naujos idėjos – puiku. Visi išplanavimuose rasti nauji metodai, būdai, kaip įdomiau pravesti pamoką – puiku. Bet grįžti prie rašybos, skyrybos ir kitų temų, reikalingų tolesniam išsilavinimui – paties mokytojo galvos skausmas. Tai ir skauda. Antrus metus mąstau, kad laikas kažkur pranyksta – tik pradedi ruoštis pamokai pagal modulį – jau ir naktis. Dieve duok, kad per valstybinius egzaminus nušvistų... Mokomės gyvenimui, taip, bet pabandykim neparengti egzaminui</a:t>
            </a:r>
            <a:endParaRPr lang="lt-LT" sz="2800" smtClean="0"/>
          </a:p>
        </p:txBody>
      </p:sp>
      <p:sp>
        <p:nvSpPr>
          <p:cNvPr id="209923"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Antraštė 1"/>
          <p:cNvSpPr>
            <a:spLocks noGrp="1"/>
          </p:cNvSpPr>
          <p:nvPr>
            <p:ph type="title"/>
          </p:nvPr>
        </p:nvSpPr>
        <p:spPr>
          <a:solidFill>
            <a:schemeClr val="bg1"/>
          </a:solidFill>
        </p:spPr>
        <p:txBody>
          <a:bodyPr/>
          <a:lstStyle/>
          <a:p>
            <a:pPr eaLnBrk="1" hangingPunct="1"/>
            <a:r>
              <a:rPr lang="lt-LT" smtClean="0"/>
              <a:t>Lietuvių kalba: mokytojams skauda</a:t>
            </a:r>
          </a:p>
        </p:txBody>
      </p:sp>
      <p:sp>
        <p:nvSpPr>
          <p:cNvPr id="210946"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800" i="1" smtClean="0"/>
              <a:t>11-oje klasėje pernai išbandytas modulis „Teksto samprata, poveikio, sąsajos su kontekstu suvokimas“. Modulis įdomus, bet didelės sėkmės nepatyrėme. Lituanistų bendruomenė vertina gan skeptiškai, nes, akivaizdu, norint puikiai startuoti su nauja medžiaga reikia ypač daug ruoštis: ką mokytojas aiškins, rodys, kaip mokiniai dalyvaus – ar nebus pasyvūs stebėtojai, kokias užduotis mokiniai atliks, kaip vertinsime ir pan. Taigi pasiruošimui daug laiko sugaišdavome, o ir dauguma mokinių klausdavo: „Kada pradėsime mokytis normaliai, t.y. naudosimės vadovėliais.“</a:t>
            </a:r>
            <a:endParaRPr lang="lt-LT" sz="2800" smtClean="0"/>
          </a:p>
        </p:txBody>
      </p:sp>
      <p:sp>
        <p:nvSpPr>
          <p:cNvPr id="210947"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5"/>
          <p:cNvSpPr>
            <a:spLocks noGrp="1"/>
          </p:cNvSpPr>
          <p:nvPr>
            <p:ph type="title" idx="4294967295"/>
          </p:nvPr>
        </p:nvSpPr>
        <p:spPr/>
        <p:txBody>
          <a:bodyPr/>
          <a:lstStyle/>
          <a:p>
            <a:endParaRPr lang="lt-LT" smtClean="0"/>
          </a:p>
        </p:txBody>
      </p:sp>
      <p:sp>
        <p:nvSpPr>
          <p:cNvPr id="211970" name="Turinio vietos rezervavimo ženklas 2"/>
          <p:cNvSpPr>
            <a:spLocks noGrp="1"/>
          </p:cNvSpPr>
          <p:nvPr>
            <p:ph type="body" idx="1"/>
          </p:nvPr>
        </p:nvSpPr>
        <p:spPr/>
        <p:txBody>
          <a:bodyPr/>
          <a:lstStyle/>
          <a:p>
            <a:pPr eaLnBrk="1" hangingPunct="1">
              <a:buFont typeface="Symbol" pitchFamily="18" charset="2"/>
              <a:buChar char="·"/>
            </a:pPr>
            <a:r>
              <a:rPr lang="lt-LT" sz="2800" i="1" smtClean="0"/>
              <a:t>Tiesa, dalyvavimas šiame projekte paįvairino mokyklos ugdymo procesą, įgalino drąsiau planuoti, neprisirišti prie vadovėlio kaip vos ne vienintelio šaltinio. (Beje, norint dirbti moduliais multimedijos įranga būtina). Kaip sėkmę įvardinčiau dažnesnį įvairios animacijos naudojimą pamokose, tai mokiniams įdomu, priartina ugdymo procesą prie jų, bet dirbant su besiruošiančiais VBE esi stipriai įpareigotas programos </a:t>
            </a:r>
            <a:endParaRPr lang="lt-LT" sz="2800" smtClean="0"/>
          </a:p>
        </p:txBody>
      </p:sp>
      <p:sp>
        <p:nvSpPr>
          <p:cNvPr id="211971"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Antraštė 1"/>
          <p:cNvSpPr>
            <a:spLocks noGrp="1"/>
          </p:cNvSpPr>
          <p:nvPr>
            <p:ph type="title"/>
          </p:nvPr>
        </p:nvSpPr>
        <p:spPr>
          <a:solidFill>
            <a:schemeClr val="bg2"/>
          </a:solidFill>
        </p:spPr>
        <p:txBody>
          <a:bodyPr/>
          <a:lstStyle/>
          <a:p>
            <a:pPr eaLnBrk="1" hangingPunct="1"/>
            <a:r>
              <a:rPr lang="lt-LT" smtClean="0"/>
              <a:t>Mokytojas ir jo darbas</a:t>
            </a:r>
          </a:p>
        </p:txBody>
      </p:sp>
      <p:sp>
        <p:nvSpPr>
          <p:cNvPr id="212994" name="Turinio vietos rezervavimo ženklas 2"/>
          <p:cNvSpPr>
            <a:spLocks noGrp="1"/>
          </p:cNvSpPr>
          <p:nvPr>
            <p:ph type="body" idx="1"/>
          </p:nvPr>
        </p:nvSpPr>
        <p:spPr/>
        <p:txBody>
          <a:bodyPr/>
          <a:lstStyle/>
          <a:p>
            <a:pPr eaLnBrk="1" hangingPunct="1">
              <a:buFont typeface="Symbol" pitchFamily="18" charset="2"/>
              <a:buChar char="·"/>
            </a:pPr>
            <a:r>
              <a:rPr lang="lt-LT" sz="2800" i="1" smtClean="0"/>
              <a:t>Dienoraščių nerašiau, nes neįmanoma suspėti. Ruošimasis pamokoms, dirbant moduliais, trunka išties ilgai, o kur dar rašinių taisymai... Ir beje, dirbame juk su keliomis klasėmis. Dėl tos pačios priežasties – laiko trūkumo – dalyvauti virtualioje erdvėje sukurtame puslapyje sudėtinga. Šiuo metu adaptuoju modulį 12-okams „Žmogus istorijoje“</a:t>
            </a:r>
            <a:endParaRPr lang="lt-LT" sz="2800" smtClean="0"/>
          </a:p>
        </p:txBody>
      </p:sp>
      <p:sp>
        <p:nvSpPr>
          <p:cNvPr id="212995"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Antraštė 1"/>
          <p:cNvSpPr>
            <a:spLocks noGrp="1"/>
          </p:cNvSpPr>
          <p:nvPr>
            <p:ph type="title"/>
          </p:nvPr>
        </p:nvSpPr>
        <p:spPr/>
        <p:txBody>
          <a:bodyPr/>
          <a:lstStyle/>
          <a:p>
            <a:pPr eaLnBrk="1" hangingPunct="1"/>
            <a:r>
              <a:rPr lang="lt-LT" smtClean="0"/>
              <a:t>Ekonomika ir verslumas</a:t>
            </a:r>
          </a:p>
        </p:txBody>
      </p:sp>
      <p:sp>
        <p:nvSpPr>
          <p:cNvPr id="21401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Pagal projekto parengtas modelio gaires, modulines programas, metodines rekomendacijas išbandėme verslumo ir darbinės veiklos ugdymui skirtas veiklas</a:t>
            </a:r>
          </a:p>
          <a:p>
            <a:pPr eaLnBrk="1" hangingPunct="1">
              <a:lnSpc>
                <a:spcPct val="90000"/>
              </a:lnSpc>
              <a:buFont typeface="Symbol" pitchFamily="18" charset="2"/>
              <a:buChar char="·"/>
            </a:pPr>
            <a:r>
              <a:rPr lang="lt-LT" sz="2400" smtClean="0"/>
              <a:t>2011 m. su 10 kl. mokiniais įkurta  mokinių mokomoji bendrovė. Veikla pasiteisino: aktyvūs ir motyvuoti, kūrybingi mokiniai buriasi į komandas ir išbando save naujoje veikloje – versle</a:t>
            </a:r>
          </a:p>
          <a:p>
            <a:pPr eaLnBrk="1" hangingPunct="1">
              <a:lnSpc>
                <a:spcPct val="90000"/>
              </a:lnSpc>
              <a:buFont typeface="Symbol" pitchFamily="18" charset="2"/>
              <a:buChar char="·"/>
            </a:pPr>
            <a:r>
              <a:rPr lang="lt-LT" sz="2400" smtClean="0"/>
              <a:t>10 klasėje jie susipažįsta su teoriniais ekonomikos pagrindais. MMB patirtis, gyvenimiški lyderystės įgūdžiai ir žinios pamokų metu papildo vienas kitą, ir neleidžia atitrūkti nuo gyvenimo realybės</a:t>
            </a:r>
          </a:p>
          <a:p>
            <a:pPr eaLnBrk="1" hangingPunct="1">
              <a:lnSpc>
                <a:spcPct val="90000"/>
              </a:lnSpc>
              <a:buFont typeface="Symbol" pitchFamily="18" charset="2"/>
              <a:buChar char="·"/>
            </a:pPr>
            <a:r>
              <a:rPr lang="lt-LT" sz="2400" smtClean="0"/>
              <a:t>Mokiniai gali išbandyti jėgas formuodami savo komandas ir įgyvendindami  idėjas, planuodami ateities karjerą, ugdydamiesi būsimai profesijai reikalingus gebėjimus</a:t>
            </a:r>
          </a:p>
        </p:txBody>
      </p:sp>
      <p:sp>
        <p:nvSpPr>
          <p:cNvPr id="214019"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Antraštė 1"/>
          <p:cNvSpPr>
            <a:spLocks noGrp="1"/>
          </p:cNvSpPr>
          <p:nvPr>
            <p:ph type="title"/>
          </p:nvPr>
        </p:nvSpPr>
        <p:spPr/>
        <p:txBody>
          <a:bodyPr/>
          <a:lstStyle/>
          <a:p>
            <a:pPr eaLnBrk="1" hangingPunct="1"/>
            <a:r>
              <a:rPr lang="lt-LT" smtClean="0"/>
              <a:t>Dorinis ugdymas. Etika</a:t>
            </a:r>
          </a:p>
        </p:txBody>
      </p:sp>
      <p:sp>
        <p:nvSpPr>
          <p:cNvPr id="215042" name="Turinio vietos rezervavimo ženklas 2"/>
          <p:cNvSpPr>
            <a:spLocks noGrp="1"/>
          </p:cNvSpPr>
          <p:nvPr>
            <p:ph type="body" idx="1"/>
          </p:nvPr>
        </p:nvSpPr>
        <p:spPr/>
        <p:txBody>
          <a:bodyPr/>
          <a:lstStyle/>
          <a:p>
            <a:pPr eaLnBrk="1" hangingPunct="1">
              <a:buFont typeface="Symbol" pitchFamily="18" charset="2"/>
              <a:buChar char="·"/>
            </a:pPr>
            <a:r>
              <a:rPr lang="lt-LT" smtClean="0"/>
              <a:t>Projekto metu buvo parengtos naujos etikos programos ir  11–12 klasėse išbandyta </a:t>
            </a:r>
            <a:r>
              <a:rPr lang="lt-LT" i="1" smtClean="0"/>
              <a:t>„</a:t>
            </a:r>
            <a:r>
              <a:rPr lang="lt-LT" smtClean="0"/>
              <a:t>Etika ir kinas“ programa. Tai nauja  taikomosios etikos modulio programa. Ši programa skatina moderniai ir  aktualiai  analizuoti šiuolaikinio pasaulio  problemas medijų  kontekste</a:t>
            </a:r>
          </a:p>
          <a:p>
            <a:pPr eaLnBrk="1" hangingPunct="1"/>
            <a:endParaRPr lang="lt-LT" smtClean="0"/>
          </a:p>
        </p:txBody>
      </p:sp>
      <p:sp>
        <p:nvSpPr>
          <p:cNvPr id="215043"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Antraštė 1"/>
          <p:cNvSpPr>
            <a:spLocks noGrp="1"/>
          </p:cNvSpPr>
          <p:nvPr>
            <p:ph type="title"/>
          </p:nvPr>
        </p:nvSpPr>
        <p:spPr/>
        <p:txBody>
          <a:bodyPr/>
          <a:lstStyle/>
          <a:p>
            <a:pPr eaLnBrk="1" hangingPunct="1"/>
            <a:r>
              <a:rPr lang="lt-LT" smtClean="0"/>
              <a:t>Dorinis ugdymas. Etika</a:t>
            </a:r>
          </a:p>
        </p:txBody>
      </p:sp>
      <p:sp>
        <p:nvSpPr>
          <p:cNvPr id="21606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a:t>
            </a:r>
            <a:r>
              <a:rPr lang="lt-LT" sz="2000" i="1" smtClean="0"/>
              <a:t>Projekte įgyta patirtis leido geriau suprasti,  kaip pamokoje galima panaudoti kino ištraukas, kas yra geras kinas, kaip jį analizuoti. Projekte dirbę ekspertai – konsultantai, suteikė žinių ir  mokė, kaip remiantis kino meno interpretacija sudaryti mokiniams sąlygas formuotis dorinę poziciją.  Labai naudinga buvo projekto metu įgyta patirtis; mokytojai dalinosi metodine medžiaga,  parengtais pamokų, ilgalaikiais planais. Projekto rezultatai tiesiogiai ir netiesiogiai turėjo įtakos mokiniams, jų tėvams, patirtis projekte pagerino pamokos kokybę, suteikė įvairovės ugdymo turiniui. Dalyvavimo projekte metu sukurta inovatyvi suintensyvinta ekonomikos programa, kai vieno mėnesio laikotarpyje išdėstoma viso trimestro medžiaga ir etikos – kai metų programos turinys išdėstomas per trimestrą. Toks mokymosi būdas leidžia giliau išanalizuoti aktualias etines temas, mokytojui  suteikia galimybę geriau pažinti mokinius, sukurti artimesnį santykį, pritaikyti ugdymo turinį vaikų gebėjimams, disciplinuoja dalyką, mokytoją įpareigoja labiau apgalvoti pamokos turinį</a:t>
            </a:r>
            <a:r>
              <a:rPr lang="lt-LT" sz="2000" smtClean="0"/>
              <a:t>.“ </a:t>
            </a:r>
          </a:p>
        </p:txBody>
      </p:sp>
      <p:sp>
        <p:nvSpPr>
          <p:cNvPr id="216067"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Antraštė 1"/>
          <p:cNvSpPr>
            <a:spLocks noGrp="1"/>
          </p:cNvSpPr>
          <p:nvPr>
            <p:ph type="title"/>
          </p:nvPr>
        </p:nvSpPr>
        <p:spPr/>
        <p:txBody>
          <a:bodyPr/>
          <a:lstStyle/>
          <a:p>
            <a:pPr eaLnBrk="1" hangingPunct="1"/>
            <a:r>
              <a:rPr lang="lt-LT" sz="3200" smtClean="0"/>
              <a:t>Darbinės veiklos gebėjimų ugdymo ir darbo pasaulio pažinimas</a:t>
            </a:r>
          </a:p>
        </p:txBody>
      </p:sp>
      <p:sp>
        <p:nvSpPr>
          <p:cNvPr id="217090" name="Turinio vietos rezervavimo ženklas 2"/>
          <p:cNvSpPr>
            <a:spLocks noGrp="1"/>
          </p:cNvSpPr>
          <p:nvPr>
            <p:ph type="body" idx="1"/>
          </p:nvPr>
        </p:nvSpPr>
        <p:spPr/>
        <p:txBody>
          <a:bodyPr/>
          <a:lstStyle/>
          <a:p>
            <a:pPr eaLnBrk="1" hangingPunct="1">
              <a:buFont typeface="Symbol" pitchFamily="18" charset="2"/>
              <a:buChar char="·"/>
            </a:pPr>
            <a:r>
              <a:rPr lang="lt-LT" sz="2000" smtClean="0"/>
              <a:t>Naudinga buvo Lietuvos mokyklų </a:t>
            </a:r>
            <a:r>
              <a:rPr lang="lt-LT" sz="2000" i="1" smtClean="0"/>
              <a:t>–</a:t>
            </a:r>
            <a:r>
              <a:rPr lang="lt-LT" sz="2000" smtClean="0"/>
              <a:t> pagrindinių, vidurinių, gimnazijų, profesijos rengimo centrų </a:t>
            </a:r>
            <a:r>
              <a:rPr lang="lt-LT" sz="2000" i="1" smtClean="0"/>
              <a:t>–</a:t>
            </a:r>
            <a:r>
              <a:rPr lang="lt-LT" sz="2000" smtClean="0"/>
              <a:t> patirtis. Skirtingų mokyklų specialistai, atsakingi už karjeros ugdymą mokykloje, kartu apibendrino savo patirtį</a:t>
            </a:r>
          </a:p>
          <a:p>
            <a:pPr eaLnBrk="1" hangingPunct="1">
              <a:buFont typeface="Symbol" pitchFamily="18" charset="2"/>
              <a:buChar char="·"/>
            </a:pPr>
            <a:r>
              <a:rPr lang="lt-LT" sz="2000" smtClean="0"/>
              <a:t>Išskirti ir apibendrinti keturi metodai ugdant mokinius karjerai ir supažindinat juos mokykloje su darbo pasauliu: profesinio informavimo taškas (PIT); ekskursija; jaunojo kolegos programa; konsultantas</a:t>
            </a:r>
          </a:p>
          <a:p>
            <a:pPr eaLnBrk="1" hangingPunct="1">
              <a:buFont typeface="Symbol" pitchFamily="18" charset="2"/>
              <a:buChar char="·"/>
            </a:pPr>
            <a:r>
              <a:rPr lang="lt-LT" sz="2000" i="1" smtClean="0"/>
              <a:t>„Projekto metu turėjau galimybę pristatyti kolegoms iš kitų mokyklų savo mokyklos patirtį, nes mūsų mokykloje yra PIT, organizuojamos ekskursijos, dalyvauja mokiniai Jaunojo kolegos programoje. Mūsų mokyklai aktualu PIT ir ekskursijos į įmones, organizacijas, darbo vietas.  Remdamasi projekte gauta medžiaga ruošiu seminarus mokytojams, klasių auklėtojams apie ugdymą karjerai.“ </a:t>
            </a:r>
          </a:p>
        </p:txBody>
      </p:sp>
      <p:sp>
        <p:nvSpPr>
          <p:cNvPr id="217091"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Antraštė 1"/>
          <p:cNvSpPr>
            <a:spLocks noGrp="1"/>
          </p:cNvSpPr>
          <p:nvPr>
            <p:ph type="title"/>
          </p:nvPr>
        </p:nvSpPr>
        <p:spPr/>
        <p:txBody>
          <a:bodyPr/>
          <a:lstStyle/>
          <a:p>
            <a:pPr eaLnBrk="1" hangingPunct="1"/>
            <a:r>
              <a:rPr lang="lt-LT" smtClean="0"/>
              <a:t>Matematika</a:t>
            </a:r>
          </a:p>
        </p:txBody>
      </p:sp>
      <p:sp>
        <p:nvSpPr>
          <p:cNvPr id="218114" name="Turinio vietos rezervavimo ženklas 2"/>
          <p:cNvSpPr>
            <a:spLocks noGrp="1"/>
          </p:cNvSpPr>
          <p:nvPr>
            <p:ph type="body" idx="1"/>
          </p:nvPr>
        </p:nvSpPr>
        <p:spPr/>
        <p:txBody>
          <a:bodyPr/>
          <a:lstStyle/>
          <a:p>
            <a:pPr eaLnBrk="1" hangingPunct="1">
              <a:buFont typeface="Symbol" pitchFamily="18" charset="2"/>
              <a:buChar char="·"/>
            </a:pPr>
            <a:r>
              <a:rPr lang="lt-LT" sz="2000" i="1" smtClean="0"/>
              <a:t>„Dirbdama pagal modulinį mokymą sėkmingai naudojausi tomis modulių programomis, kuriose buvo nurodyti reikalavimai pasiekimams, turinio apimtis, teminis planas, mokinių pasiekimų vertinimo kriterijai pagal pasiekimų lygius ir užduočių pavyzdžiai pagal pasiekimų lygius. Taip pat labai patiko apibendrinamieji darbai, kurie sudaryti pagal tam tikrą metodiką. </a:t>
            </a:r>
            <a:r>
              <a:rPr lang="lt-LT" sz="2000" b="1" i="1" smtClean="0"/>
              <a:t>Trūkumas – nebuvo vadovėlių</a:t>
            </a:r>
            <a:r>
              <a:rPr lang="lt-LT" sz="2000" i="1" smtClean="0"/>
              <a:t>. Reikėjo ruošti teorinę ir praktinę medžiagą, tai užėmė labai daug laiko ir materialinių sąnaudų (dauginimas, popierius). Taip pat modulių eiliškumas kėlė problemų. Pavyzdžiui, pradžioje buvo išnagrinėta aritmetinė ir geometrinė progresijos, todėl nebuvo galimybės spręsti uždavinių su logaritmu, sinx, cosx ir a</a:t>
            </a:r>
            <a:r>
              <a:rPr lang="lt-LT" sz="2000" i="1" baseline="30000" smtClean="0"/>
              <a:t>x</a:t>
            </a:r>
            <a:r>
              <a:rPr lang="lt-LT" sz="2000" i="1" smtClean="0"/>
              <a:t> Apibendrinamųjų darbų trukmė – dvi valandos. Tokiu atveju turi būti dvi pamokos iš eilės. Nei vienuoliktoje, nei  dvyliktoje klasėje  tokio pamokų išdėstymo nebuvo“ </a:t>
            </a:r>
          </a:p>
        </p:txBody>
      </p:sp>
      <p:sp>
        <p:nvSpPr>
          <p:cNvPr id="218115"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Antraštė 1"/>
          <p:cNvSpPr>
            <a:spLocks noGrp="1"/>
          </p:cNvSpPr>
          <p:nvPr>
            <p:ph type="title"/>
          </p:nvPr>
        </p:nvSpPr>
        <p:spPr/>
        <p:txBody>
          <a:bodyPr/>
          <a:lstStyle/>
          <a:p>
            <a:pPr eaLnBrk="1" hangingPunct="1"/>
            <a:r>
              <a:rPr lang="lt-LT" smtClean="0"/>
              <a:t>Biologija</a:t>
            </a:r>
            <a:r>
              <a:rPr lang="lt-LT" b="0" smtClean="0"/>
              <a:t> </a:t>
            </a:r>
            <a:endParaRPr lang="lt-LT" smtClean="0"/>
          </a:p>
        </p:txBody>
      </p:sp>
      <p:sp>
        <p:nvSpPr>
          <p:cNvPr id="219138" name="Turinio vietos rezervavimo ženklas 2"/>
          <p:cNvSpPr>
            <a:spLocks noGrp="1"/>
          </p:cNvSpPr>
          <p:nvPr>
            <p:ph type="body" idx="1"/>
          </p:nvPr>
        </p:nvSpPr>
        <p:spPr>
          <a:xfrm>
            <a:off x="457200" y="1341438"/>
            <a:ext cx="8435975" cy="4784725"/>
          </a:xfrm>
        </p:spPr>
        <p:txBody>
          <a:bodyPr/>
          <a:lstStyle/>
          <a:p>
            <a:pPr eaLnBrk="1" hangingPunct="1">
              <a:lnSpc>
                <a:spcPct val="90000"/>
              </a:lnSpc>
              <a:buFont typeface="Symbol" pitchFamily="18" charset="2"/>
              <a:buChar char="·"/>
            </a:pPr>
            <a:r>
              <a:rPr lang="lt-LT" sz="1600" b="1" i="1" smtClean="0"/>
              <a:t>„</a:t>
            </a:r>
            <a:r>
              <a:rPr lang="lt-LT" sz="1600" i="1" smtClean="0"/>
              <a:t>Modulinis mokymas pasiteisina, nes galima individualizuoti biologijos ugdymo turinį pagal mokinių pasiekimų lygį, polinkius ir poreikius, kiekvienas mokinys galio patirti sėkmę. Taikydama šį mokymą galėjau aktualizuoti ugdymo turinį, naudoti aktyvius mokymo metodus, mokyti mokytis, savarankiškai ieškoti informacijos, lavinti kūrybinius gebėjimus, projektinio darbo įgūdžius. Lengva nebuvo – pradžioje kilo daug klausimų, atrodė painoka. Mokiniai įpratę nuosekliai mokytis pagal vadovėlio temas. Dabar – temos išsklaidytos, prireikė net kelių vadovėlių (o jų trūko), reikėjo kitu būdu ieškoti informacijos. Tai apsunkino nemotyvuotų vaikų mokymąsi. Mokytojui darbo taip pat pagausėjo – atrasti, susisteminti mokomąją medžiagą, kuri būtų aktuali, įdomi. Reikėjo suprojektuoti veiklas, sudaryti diagnostines modulių vertinimo užduotis, apmąstyti vertinimo kriterijus. Antra vertus - tai galimybė mokytojui tobulėti ir nuolat mokytis!  Vertinu teigiamai tai, kad pagrindiniame ugdyme 10 klasėje galima rinktis akademinį ar praktinį modulį. Pasitarusi su mokiniais, atsižvelgdama į jų poreikius ir gebėjimus, mokymosi motyvaciją, išbandžiau praktinį modulį. 9 klasėje įgyvendinant modulį „Organizmų sandara ir funkcijos“ pritrūko skirtų valandų kai kurioms temoms išdėstyti. Liko neaiškus baigtinis modulio įvertinimas. </a:t>
            </a:r>
          </a:p>
          <a:p>
            <a:pPr eaLnBrk="1" hangingPunct="1">
              <a:lnSpc>
                <a:spcPct val="90000"/>
              </a:lnSpc>
              <a:buFont typeface="Symbol" pitchFamily="18" charset="2"/>
              <a:buChar char="·"/>
            </a:pPr>
            <a:r>
              <a:rPr lang="lt-LT" sz="1600" i="1" smtClean="0"/>
              <a:t>Džiaugiuosi, kad dalyvaudami projekte, turėjome puikią  9–10 klasių modulių programos vadovę, taip pat buvo galimybė pabendrauti, pasidalinti patirtimi su kitų Lietuvos mokyklų mokytojais ir tobulinti savo kompetencijas. Ugdymo plėtotės centro internetiniame puslapyje patalpintas mano sudarytas modulio „Gyvybės tęstinumas ir įvairovė“ 9 kl. planas ir diagnostinė užduotis“</a:t>
            </a:r>
            <a:r>
              <a:rPr lang="lt-LT" sz="1600" smtClean="0"/>
              <a:t> </a:t>
            </a:r>
          </a:p>
        </p:txBody>
      </p:sp>
      <p:sp>
        <p:nvSpPr>
          <p:cNvPr id="219139"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ntraštė 3"/>
          <p:cNvSpPr>
            <a:spLocks noGrp="1"/>
          </p:cNvSpPr>
          <p:nvPr>
            <p:ph type="title"/>
          </p:nvPr>
        </p:nvSpPr>
        <p:spPr>
          <a:xfrm>
            <a:off x="-107950" y="188913"/>
            <a:ext cx="9251950" cy="561975"/>
          </a:xfrm>
        </p:spPr>
        <p:txBody>
          <a:bodyPr/>
          <a:lstStyle/>
          <a:p>
            <a:r>
              <a:rPr lang="lt-LT" sz="2000" smtClean="0">
                <a:latin typeface="Times New Roman" pitchFamily="18" charset="0"/>
                <a:cs typeface="Times New Roman" pitchFamily="18" charset="0"/>
              </a:rPr>
              <a:t>Projekto mokyklų patirties išdėstymo tvarka ir žymėjimo spalvos skaidrėse – 1 </a:t>
            </a:r>
          </a:p>
        </p:txBody>
      </p:sp>
      <p:sp>
        <p:nvSpPr>
          <p:cNvPr id="17410" name="Text Box 4"/>
          <p:cNvSpPr txBox="1">
            <a:spLocks noChangeArrowheads="1"/>
          </p:cNvSpPr>
          <p:nvPr/>
        </p:nvSpPr>
        <p:spPr bwMode="auto">
          <a:xfrm>
            <a:off x="365125" y="981075"/>
            <a:ext cx="4932363" cy="304800"/>
          </a:xfrm>
          <a:prstGeom prst="rect">
            <a:avLst/>
          </a:prstGeom>
          <a:solidFill>
            <a:srgbClr val="FFFF66"/>
          </a:solidFill>
          <a:ln w="9525">
            <a:noFill/>
            <a:miter lim="800000"/>
            <a:headEnd/>
            <a:tailEnd/>
          </a:ln>
        </p:spPr>
        <p:txBody>
          <a:bodyPr>
            <a:spAutoFit/>
          </a:bodyPr>
          <a:lstStyle/>
          <a:p>
            <a:pPr algn="ctr">
              <a:spcBef>
                <a:spcPct val="50000"/>
              </a:spcBef>
            </a:pPr>
            <a:r>
              <a:rPr lang="lt-LT" sz="1400"/>
              <a:t>ALYTAUS PROFESINIO RENGIMO CENTRAS</a:t>
            </a:r>
          </a:p>
        </p:txBody>
      </p:sp>
      <p:sp>
        <p:nvSpPr>
          <p:cNvPr id="17411" name="Text Box 4"/>
          <p:cNvSpPr txBox="1">
            <a:spLocks noChangeArrowheads="1"/>
          </p:cNvSpPr>
          <p:nvPr/>
        </p:nvSpPr>
        <p:spPr bwMode="auto">
          <a:xfrm>
            <a:off x="395288" y="1412875"/>
            <a:ext cx="4932362" cy="304800"/>
          </a:xfrm>
          <a:prstGeom prst="rect">
            <a:avLst/>
          </a:prstGeom>
          <a:solidFill>
            <a:srgbClr val="CCFF33"/>
          </a:solidFill>
          <a:ln w="9525">
            <a:noFill/>
            <a:miter lim="800000"/>
            <a:headEnd/>
            <a:tailEnd/>
          </a:ln>
        </p:spPr>
        <p:txBody>
          <a:bodyPr>
            <a:spAutoFit/>
          </a:bodyPr>
          <a:lstStyle/>
          <a:p>
            <a:pPr algn="ctr">
              <a:spcBef>
                <a:spcPct val="50000"/>
              </a:spcBef>
            </a:pPr>
            <a:r>
              <a:rPr lang="lt-LT" sz="1400"/>
              <a:t>KAIŠIADORIŲ ALGIRDO BRAZAUSKO GIMNAZIJA</a:t>
            </a:r>
          </a:p>
        </p:txBody>
      </p:sp>
      <p:sp>
        <p:nvSpPr>
          <p:cNvPr id="17412" name="Text Box 5"/>
          <p:cNvSpPr txBox="1">
            <a:spLocks noChangeArrowheads="1"/>
          </p:cNvSpPr>
          <p:nvPr/>
        </p:nvSpPr>
        <p:spPr bwMode="auto">
          <a:xfrm>
            <a:off x="395288" y="184467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MOKYKLA</a:t>
            </a:r>
          </a:p>
        </p:txBody>
      </p:sp>
      <p:sp>
        <p:nvSpPr>
          <p:cNvPr id="17413" name="Text Box 4"/>
          <p:cNvSpPr txBox="1">
            <a:spLocks noChangeArrowheads="1"/>
          </p:cNvSpPr>
          <p:nvPr/>
        </p:nvSpPr>
        <p:spPr bwMode="auto">
          <a:xfrm>
            <a:off x="381000" y="2276475"/>
            <a:ext cx="4932363" cy="304800"/>
          </a:xfrm>
          <a:prstGeom prst="rect">
            <a:avLst/>
          </a:prstGeom>
          <a:solidFill>
            <a:srgbClr val="FF9999"/>
          </a:solidFill>
          <a:ln w="9525">
            <a:noFill/>
            <a:miter lim="800000"/>
            <a:headEnd/>
            <a:tailEnd/>
          </a:ln>
        </p:spPr>
        <p:txBody>
          <a:bodyPr>
            <a:spAutoFit/>
          </a:bodyPr>
          <a:lstStyle/>
          <a:p>
            <a:pPr algn="ctr">
              <a:spcBef>
                <a:spcPct val="50000"/>
              </a:spcBef>
            </a:pPr>
            <a:r>
              <a:rPr lang="lt-LT" sz="1400"/>
              <a:t>KELMĖS JONO GRAIČIŪNO GIMNAZIJA</a:t>
            </a:r>
          </a:p>
        </p:txBody>
      </p:sp>
      <p:sp>
        <p:nvSpPr>
          <p:cNvPr id="17414" name="Text Box 4"/>
          <p:cNvSpPr txBox="1">
            <a:spLocks noChangeArrowheads="1"/>
          </p:cNvSpPr>
          <p:nvPr/>
        </p:nvSpPr>
        <p:spPr bwMode="auto">
          <a:xfrm>
            <a:off x="381000" y="2852738"/>
            <a:ext cx="4932363"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
        <p:nvSpPr>
          <p:cNvPr id="17415" name="Text Box 4"/>
          <p:cNvSpPr txBox="1">
            <a:spLocks noChangeArrowheads="1"/>
          </p:cNvSpPr>
          <p:nvPr/>
        </p:nvSpPr>
        <p:spPr bwMode="auto">
          <a:xfrm>
            <a:off x="415925" y="3357563"/>
            <a:ext cx="4932363"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
        <p:nvSpPr>
          <p:cNvPr id="17416" name="Text Box 4"/>
          <p:cNvSpPr txBox="1">
            <a:spLocks noChangeArrowheads="1"/>
          </p:cNvSpPr>
          <p:nvPr/>
        </p:nvSpPr>
        <p:spPr bwMode="auto">
          <a:xfrm>
            <a:off x="415925" y="3860800"/>
            <a:ext cx="4932363"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
        <p:nvSpPr>
          <p:cNvPr id="17417" name="Text Box 4"/>
          <p:cNvSpPr txBox="1">
            <a:spLocks noChangeArrowheads="1"/>
          </p:cNvSpPr>
          <p:nvPr/>
        </p:nvSpPr>
        <p:spPr bwMode="auto">
          <a:xfrm>
            <a:off x="415925" y="4365625"/>
            <a:ext cx="4932363"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
        <p:nvSpPr>
          <p:cNvPr id="17418" name="Text Box 4"/>
          <p:cNvSpPr txBox="1">
            <a:spLocks noChangeArrowheads="1"/>
          </p:cNvSpPr>
          <p:nvPr/>
        </p:nvSpPr>
        <p:spPr bwMode="auto">
          <a:xfrm>
            <a:off x="444500" y="4941888"/>
            <a:ext cx="4932363"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
        <p:nvSpPr>
          <p:cNvPr id="17419" name="Text Box 4"/>
          <p:cNvSpPr txBox="1">
            <a:spLocks noChangeArrowheads="1"/>
          </p:cNvSpPr>
          <p:nvPr/>
        </p:nvSpPr>
        <p:spPr bwMode="auto">
          <a:xfrm>
            <a:off x="452438" y="5364163"/>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
        <p:nvSpPr>
          <p:cNvPr id="17420" name="Text Box 4"/>
          <p:cNvSpPr txBox="1">
            <a:spLocks noChangeArrowheads="1"/>
          </p:cNvSpPr>
          <p:nvPr/>
        </p:nvSpPr>
        <p:spPr bwMode="auto">
          <a:xfrm>
            <a:off x="452438" y="57880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Antraštė 1"/>
          <p:cNvSpPr>
            <a:spLocks noGrp="1"/>
          </p:cNvSpPr>
          <p:nvPr>
            <p:ph type="title"/>
          </p:nvPr>
        </p:nvSpPr>
        <p:spPr/>
        <p:txBody>
          <a:bodyPr/>
          <a:lstStyle/>
          <a:p>
            <a:pPr eaLnBrk="1" hangingPunct="1"/>
            <a:r>
              <a:rPr lang="lt-LT" smtClean="0">
                <a:cs typeface="Times New Roman" pitchFamily="18" charset="0"/>
              </a:rPr>
              <a:t>Verslumo gebėjimų ugdymas</a:t>
            </a:r>
          </a:p>
        </p:txBody>
      </p:sp>
      <p:sp>
        <p:nvSpPr>
          <p:cNvPr id="35842"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200" smtClean="0">
                <a:cs typeface="Times New Roman" pitchFamily="18" charset="0"/>
              </a:rPr>
              <a:t>MMB kūrimas ir veikla – unikali galimybė praktiškai susipažinti su verslo organizavimu, išmokti  dirbti komandoje, bendradarbiauti, įgyti patirties ir pasitikėjimo savimi</a:t>
            </a:r>
          </a:p>
          <a:p>
            <a:pPr eaLnBrk="1" hangingPunct="1">
              <a:lnSpc>
                <a:spcPct val="80000"/>
              </a:lnSpc>
              <a:buFont typeface="Symbol" pitchFamily="18" charset="2"/>
              <a:buChar char="·"/>
            </a:pPr>
            <a:r>
              <a:rPr lang="lt-LT" sz="2200" smtClean="0">
                <a:cs typeface="Times New Roman" pitchFamily="18" charset="0"/>
              </a:rPr>
              <a:t>MMB kūrimas 9–10 klasėse, mokytojų požiūriu, sudėtingesnis nei vyresnėse  klasėse, nes mokiniai dar neturi ekonomikos mokslo pagrindų, dar nėra mokęsi esminių sąvokų. Tačiau pabrėžia, jog praktiniu keliu šios žinios įgyjamos greičiau, suprantamiau ir patrauklesniu mokymosi būdu</a:t>
            </a:r>
          </a:p>
          <a:p>
            <a:pPr eaLnBrk="1" hangingPunct="1">
              <a:lnSpc>
                <a:spcPct val="80000"/>
              </a:lnSpc>
              <a:buFont typeface="Symbol" pitchFamily="18" charset="2"/>
              <a:buChar char="·"/>
            </a:pPr>
            <a:r>
              <a:rPr lang="lt-LT" sz="2200" smtClean="0">
                <a:cs typeface="Times New Roman" pitchFamily="18" charset="0"/>
              </a:rPr>
              <a:t>MMB veikloje mokytojas turėtų būti tik konsultantu. Rekomenduotina suteikti jiems daugiau savarankiškumo. Labai svarbu susirasti konsultantą iš verslo pasaulio </a:t>
            </a:r>
          </a:p>
          <a:p>
            <a:pPr eaLnBrk="1" hangingPunct="1">
              <a:lnSpc>
                <a:spcPct val="80000"/>
              </a:lnSpc>
              <a:buFont typeface="Symbol" pitchFamily="18" charset="2"/>
              <a:buChar char="·"/>
            </a:pPr>
            <a:r>
              <a:rPr lang="lt-LT" sz="2200" smtClean="0">
                <a:cs typeface="Times New Roman" pitchFamily="18" charset="0"/>
              </a:rPr>
              <a:t>Dalyvavimas MMB mugėse labai motyvuoja mokinius, sudaro galimybę bendrauti ir bendradarbiauti, suteikia daug patirties ir mokiniams, ir mokytojams</a:t>
            </a:r>
          </a:p>
        </p:txBody>
      </p:sp>
      <p:sp>
        <p:nvSpPr>
          <p:cNvPr id="35843" name="Text Box 4"/>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MOKYKLA</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Antraštė 1"/>
          <p:cNvSpPr>
            <a:spLocks noGrp="1"/>
          </p:cNvSpPr>
          <p:nvPr>
            <p:ph type="title"/>
          </p:nvPr>
        </p:nvSpPr>
        <p:spPr/>
        <p:txBody>
          <a:bodyPr/>
          <a:lstStyle/>
          <a:p>
            <a:pPr eaLnBrk="1" hangingPunct="1"/>
            <a:r>
              <a:rPr lang="lt-LT" sz="3200" smtClean="0"/>
              <a:t>Intensyvinimas: technologijos, pilietinis ugdymas ir dorinis ugdymas </a:t>
            </a:r>
          </a:p>
        </p:txBody>
      </p:sp>
      <p:sp>
        <p:nvSpPr>
          <p:cNvPr id="220162" name="Turinio vietos rezervavimo ženklas 2"/>
          <p:cNvSpPr>
            <a:spLocks noGrp="1"/>
          </p:cNvSpPr>
          <p:nvPr>
            <p:ph type="body" idx="1"/>
          </p:nvPr>
        </p:nvSpPr>
        <p:spPr/>
        <p:txBody>
          <a:bodyPr/>
          <a:lstStyle/>
          <a:p>
            <a:pPr eaLnBrk="1" hangingPunct="1">
              <a:buFont typeface="Symbol" pitchFamily="18" charset="2"/>
              <a:buChar char="·"/>
            </a:pPr>
            <a:r>
              <a:rPr lang="lt-LT" sz="2000" b="1" smtClean="0">
                <a:cs typeface="Times New Roman" pitchFamily="18" charset="0"/>
              </a:rPr>
              <a:t>Nors mokomųjų dalykų intensyvinimą galima buvo vykdyti ir anksčiau, tačiau tik dalyvavimas šiame projekte, mokyklą padrąsino </a:t>
            </a:r>
            <a:r>
              <a:rPr lang="lt-LT" sz="2000" smtClean="0">
                <a:cs typeface="Times New Roman" pitchFamily="18" charset="0"/>
              </a:rPr>
              <a:t>pernai mokslo metų ugdymo plane panaudoti 9 klasėse technologijų, pilietinio ugdymo ir dorinio ugdymo intensyvinimą</a:t>
            </a:r>
          </a:p>
          <a:p>
            <a:pPr eaLnBrk="1" hangingPunct="1">
              <a:buFont typeface="Symbol" pitchFamily="18" charset="2"/>
              <a:buChar char="·"/>
            </a:pPr>
            <a:r>
              <a:rPr lang="lt-LT" sz="2000" smtClean="0">
                <a:cs typeface="Times New Roman" pitchFamily="18" charset="0"/>
              </a:rPr>
              <a:t>Dalyko mokymo intensyvinimo metu neviršijamas maksimalus mokiniui privalomų pamokų skaičius per savaitę. Pvz.: mokiniai I trimestrą mokosi tik technologijų, II trimestrą – pilietinį ugdymą, III trimestrą – dorinį ugdymą. Kadangi mokykloje turime 3 paraleles klases, tai galėjome lengvai realizuoti mokiniams kiekvieną trimestrą vis kito dalyko intensyvinimą. </a:t>
            </a:r>
          </a:p>
          <a:p>
            <a:pPr eaLnBrk="1" hangingPunct="1">
              <a:buFont typeface="Symbol" pitchFamily="18" charset="2"/>
              <a:buChar char="·"/>
            </a:pPr>
            <a:r>
              <a:rPr lang="lt-LT" sz="2000" smtClean="0">
                <a:cs typeface="Times New Roman" pitchFamily="18" charset="0"/>
              </a:rPr>
              <a:t>Nuo dalykų intensyvinimo nenukentėjo ir mokytojų darbo užmokestis, nes visi mokytojai mokė tas pačias paraleles klases. Tačiau toks intensyvinimas nelabai patenkino mokinių poreikius. Jie skundėsi, kad mokytojai (ypač technologijų) visas užduotis suspaudė laike, bet mažai keitė ugdymo turinį atspindinčias užduotis.</a:t>
            </a:r>
            <a:endParaRPr lang="lt-LT" sz="2000" smtClean="0">
              <a:solidFill>
                <a:srgbClr val="FF0000"/>
              </a:solidFill>
              <a:cs typeface="Times New Roman" pitchFamily="18" charset="0"/>
            </a:endParaRPr>
          </a:p>
        </p:txBody>
      </p:sp>
      <p:sp>
        <p:nvSpPr>
          <p:cNvPr id="220163"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Turinio vietos rezervavimo ženklas 2"/>
          <p:cNvSpPr>
            <a:spLocks noGrp="1"/>
          </p:cNvSpPr>
          <p:nvPr>
            <p:ph idx="1"/>
          </p:nvPr>
        </p:nvSpPr>
        <p:spPr>
          <a:xfrm>
            <a:off x="468313" y="1196975"/>
            <a:ext cx="8507412" cy="4608513"/>
          </a:xfrm>
        </p:spPr>
        <p:txBody>
          <a:bodyPr/>
          <a:lstStyle/>
          <a:p>
            <a:r>
              <a:rPr lang="lt-LT" sz="2800" smtClean="0">
                <a:cs typeface="Times New Roman" pitchFamily="18" charset="0"/>
              </a:rPr>
              <a:t>Atsižvelgdami į mokinių poreikius, šiemet 9 klasėse intensyvina gamtos mokslų mokymą: fizikos, chemijos, biologijos mokymą, 9 klasėse: viena devintoji klasė I trimestro mėnesį mokosi fizikos, II trimestro mėnesį mokosi chemijos, III trimestro mėnesį mokosi biologijos, antra devintoji klasė I trimestro mėnesį mokosi chemijos, II trimestro mėnesį mokosi biologijos, III trimestro mėnesį mokosi fizikos, trečia devintoji klasė I trimestro mėnesį mokosi biologijos, II trimestro mėnesį mokosi fizikos, III trimestro mėnesį mokosi chemijos.</a:t>
            </a:r>
          </a:p>
          <a:p>
            <a:endParaRPr lang="lt-LT" sz="2800" smtClean="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Antraštė 1"/>
          <p:cNvSpPr>
            <a:spLocks noGrp="1"/>
          </p:cNvSpPr>
          <p:nvPr>
            <p:ph type="title"/>
          </p:nvPr>
        </p:nvSpPr>
        <p:spPr/>
        <p:txBody>
          <a:bodyPr/>
          <a:lstStyle/>
          <a:p>
            <a:pPr eaLnBrk="1" hangingPunct="1"/>
            <a:r>
              <a:rPr lang="lt-LT" smtClean="0"/>
              <a:t>Intensyvinimas: detalės</a:t>
            </a:r>
          </a:p>
        </p:txBody>
      </p:sp>
      <p:sp>
        <p:nvSpPr>
          <p:cNvPr id="22221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10 klasėse intensyvina ekonomikos, geografijos, biologijos mokymą. Ir intensyvinimą organizuojame ne per vieną trimestrą išeiti visą kursą, o mėnesiais. 10 klasėse: viena dešimtoji klasė I trimestro mėnesį mokosi ekonomikos, II trimestro mėnesį mokosi geografijos, III trimestro mėnesį mokosi biologijos, antra dešimtoji klasė I trimestro mėnesį mokosi biologijos, II trimestro mėnesį mokosi ekonomikos, III trimestro mėnesį mokosi geografijos, trečia dešimtoji klasė I trimestro mėnesį mokosi geografijos, II trimestro mėnesį mokosi biologijos, III trimestro mėnesį mokosi ekonomikos. Pasibaigus I trimestrui mokiniai vėl pradeda dalykų ciklą</a:t>
            </a:r>
          </a:p>
          <a:p>
            <a:pPr eaLnBrk="1" hangingPunct="1">
              <a:lnSpc>
                <a:spcPct val="90000"/>
              </a:lnSpc>
              <a:buFont typeface="Symbol" pitchFamily="18" charset="2"/>
              <a:buChar char="·"/>
            </a:pPr>
            <a:r>
              <a:rPr lang="lt-LT" sz="2400" smtClean="0"/>
              <a:t>Tikimės, kad toks intensyvinimo modelis bus patrauklesnis  ir mokytojams, ir mokiniams bei jų tėvams</a:t>
            </a:r>
          </a:p>
        </p:txBody>
      </p:sp>
      <p:sp>
        <p:nvSpPr>
          <p:cNvPr id="222211" name="Text Box 4"/>
          <p:cNvSpPr txBox="1">
            <a:spLocks noChangeArrowheads="1"/>
          </p:cNvSpPr>
          <p:nvPr/>
        </p:nvSpPr>
        <p:spPr bwMode="auto">
          <a:xfrm>
            <a:off x="4211638" y="6092825"/>
            <a:ext cx="4932362" cy="274638"/>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eksto vietos rezervavimo ženklas 4"/>
          <p:cNvSpPr>
            <a:spLocks noGrp="1"/>
          </p:cNvSpPr>
          <p:nvPr>
            <p:ph type="body" idx="1"/>
          </p:nvPr>
        </p:nvSpPr>
        <p:spPr>
          <a:xfrm>
            <a:off x="641350" y="2801938"/>
            <a:ext cx="8034338" cy="1527175"/>
          </a:xfrm>
        </p:spPr>
        <p:txBody>
          <a:bodyPr/>
          <a:lstStyle/>
          <a:p>
            <a:pPr eaLnBrk="1" hangingPunct="1"/>
            <a:r>
              <a:rPr lang="lt-LT" i="1" smtClean="0">
                <a:solidFill>
                  <a:schemeClr val="tx1"/>
                </a:solidFill>
              </a:rPr>
              <a:t>Neiti pirmyn - lygu žengti atgal</a:t>
            </a:r>
          </a:p>
        </p:txBody>
      </p:sp>
      <p:sp>
        <p:nvSpPr>
          <p:cNvPr id="223234" name="Text Box 4"/>
          <p:cNvSpPr txBox="1">
            <a:spLocks noChangeArrowheads="1"/>
          </p:cNvSpPr>
          <p:nvPr/>
        </p:nvSpPr>
        <p:spPr bwMode="auto">
          <a:xfrm>
            <a:off x="827088" y="4365625"/>
            <a:ext cx="7848600" cy="1200150"/>
          </a:xfrm>
          <a:prstGeom prst="rect">
            <a:avLst/>
          </a:prstGeom>
          <a:solidFill>
            <a:srgbClr val="B5A7B3"/>
          </a:solidFill>
          <a:ln w="9525">
            <a:noFill/>
            <a:miter lim="800000"/>
            <a:headEnd/>
            <a:tailEnd/>
          </a:ln>
        </p:spPr>
        <p:txBody>
          <a:bodyPr>
            <a:spAutoFit/>
          </a:bodyPr>
          <a:lstStyle/>
          <a:p>
            <a:pPr algn="ctr">
              <a:spcBef>
                <a:spcPct val="50000"/>
              </a:spcBef>
            </a:pPr>
            <a:r>
              <a:rPr lang="lt-LT" sz="3600"/>
              <a:t>VŠĮ PANEVĖŽIO PROFESINIO RENGIMO CENTRAS</a:t>
            </a: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Antraštė 3"/>
          <p:cNvSpPr>
            <a:spLocks noGrp="1"/>
          </p:cNvSpPr>
          <p:nvPr>
            <p:ph type="title"/>
          </p:nvPr>
        </p:nvSpPr>
        <p:spPr/>
        <p:txBody>
          <a:bodyPr/>
          <a:lstStyle/>
          <a:p>
            <a:pPr eaLnBrk="1" hangingPunct="1"/>
            <a:r>
              <a:rPr lang="lt-LT" smtClean="0"/>
              <a:t>Verslumo ugdymas</a:t>
            </a:r>
          </a:p>
        </p:txBody>
      </p:sp>
      <p:sp>
        <p:nvSpPr>
          <p:cNvPr id="224258" name="Turinio vietos rezervavimo ženklas 4"/>
          <p:cNvSpPr>
            <a:spLocks noGrp="1"/>
          </p:cNvSpPr>
          <p:nvPr>
            <p:ph type="body" idx="1"/>
          </p:nvPr>
        </p:nvSpPr>
        <p:spPr/>
        <p:txBody>
          <a:bodyPr/>
          <a:lstStyle/>
          <a:p>
            <a:pPr eaLnBrk="1" hangingPunct="1">
              <a:buFont typeface="Symbol" pitchFamily="18" charset="2"/>
              <a:buChar char="·"/>
            </a:pPr>
            <a:r>
              <a:rPr lang="lt-LT" sz="2000" smtClean="0"/>
              <a:t>Išbandydami projekto idėjas, moksleivių verslumą skatiname per įvairias veikas. Viena iš tokių veikų </a:t>
            </a:r>
            <a:r>
              <a:rPr lang="lt-LT" sz="2000" i="1" smtClean="0"/>
              <a:t>–</a:t>
            </a:r>
            <a:r>
              <a:rPr lang="lt-LT" sz="2000" smtClean="0"/>
              <a:t> tai MMB (moksleivių mokomosios bendrovės). MMB nariai 5</a:t>
            </a:r>
            <a:r>
              <a:rPr lang="lt-LT" sz="2000" i="1" smtClean="0"/>
              <a:t>–</a:t>
            </a:r>
            <a:r>
              <a:rPr lang="lt-LT" sz="2000" smtClean="0"/>
              <a:t>6 mėn. užsiima kanceliarinių prekių, savo sukurtų atvirukų, suvenyrų gamyba ir pardavimu, prekiauja kava, arbata, bandelėmis</a:t>
            </a:r>
          </a:p>
          <a:p>
            <a:pPr eaLnBrk="1" hangingPunct="1">
              <a:buFont typeface="Symbol" pitchFamily="18" charset="2"/>
              <a:buChar char="·"/>
            </a:pPr>
            <a:r>
              <a:rPr lang="lt-LT" sz="2000" smtClean="0"/>
              <a:t>Ši veikla reikalauja daug verslumo gebėjimų: derėjimosi su tikrais verslo atstovais dėl nuolaidų prekėms, užsiėmimo prekių reklama, lanksčią nuolaidų sistemos taikymo. Be to, moksleivių verslumas ugdomas per ekonomikos pamokas, t.y. rašomi verslo planai, mokomasi subalansuoti savo asmeninį biudžetą</a:t>
            </a:r>
          </a:p>
          <a:p>
            <a:pPr eaLnBrk="1" hangingPunct="1">
              <a:buFont typeface="Symbol" pitchFamily="18" charset="2"/>
              <a:buChar char="·"/>
            </a:pPr>
            <a:r>
              <a:rPr lang="lt-LT" sz="2000" smtClean="0"/>
              <a:t>Visi moksleiviai privalo aplankyti organizuojamas mieste MMB parodas, panaudojant bukletų medžiagą, aprašyti patikusios bendrovės stendą</a:t>
            </a:r>
          </a:p>
        </p:txBody>
      </p:sp>
      <p:sp>
        <p:nvSpPr>
          <p:cNvPr id="224259"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Antraštė 1"/>
          <p:cNvSpPr>
            <a:spLocks noGrp="1"/>
          </p:cNvSpPr>
          <p:nvPr>
            <p:ph type="title"/>
          </p:nvPr>
        </p:nvSpPr>
        <p:spPr/>
        <p:txBody>
          <a:bodyPr/>
          <a:lstStyle/>
          <a:p>
            <a:pPr eaLnBrk="1" hangingPunct="1"/>
            <a:r>
              <a:rPr lang="lt-LT" smtClean="0"/>
              <a:t>Darbo pasaulio pažinimas</a:t>
            </a:r>
          </a:p>
        </p:txBody>
      </p:sp>
      <p:sp>
        <p:nvSpPr>
          <p:cNvPr id="22528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Projekto veiklomis buvo siekiama kuo plačiau supažindinti mokinius su darbo pasauliu, ugdyti mokinių asmenybę, padėti jiems aktyviai kurti savo profesinę veiklą, planuoti karjerą</a:t>
            </a:r>
          </a:p>
          <a:p>
            <a:pPr eaLnBrk="1" hangingPunct="1">
              <a:lnSpc>
                <a:spcPct val="90000"/>
              </a:lnSpc>
              <a:buFont typeface="Symbol" pitchFamily="18" charset="2"/>
              <a:buChar char="·"/>
            </a:pPr>
            <a:r>
              <a:rPr lang="lt-LT" sz="2400" smtClean="0"/>
              <a:t>Įgyvendinant šias veiklas mokiniai apsilankė kai kuriose verslo įmonėse, valstybinėse institucijose</a:t>
            </a:r>
          </a:p>
          <a:p>
            <a:pPr eaLnBrk="1" hangingPunct="1">
              <a:lnSpc>
                <a:spcPct val="90000"/>
              </a:lnSpc>
              <a:buFont typeface="Symbol" pitchFamily="18" charset="2"/>
              <a:buChar char="·"/>
            </a:pPr>
            <a:r>
              <a:rPr lang="lt-LT" sz="2400" smtClean="0"/>
              <a:t>Mokiniai, dalyvavę projekto veikloje, turėjo galimybę gyvai pamatyti verslo įmonės kasdienybę, ten priimamus sprendimus, pabendrauti su darbuotojais</a:t>
            </a:r>
          </a:p>
          <a:p>
            <a:pPr eaLnBrk="1" hangingPunct="1">
              <a:lnSpc>
                <a:spcPct val="90000"/>
              </a:lnSpc>
              <a:buFont typeface="Symbol" pitchFamily="18" charset="2"/>
              <a:buChar char="·"/>
            </a:pPr>
            <a:r>
              <a:rPr lang="lt-LT" sz="2400" smtClean="0"/>
              <a:t>Įgijo daugiau supratimo apie kai kurias profesijas, verslo įmonės darbą. Turėjo galimybę stebėti tam tikrų profesijų darbuotojus, galėjo pasitikrinti, ar patys norėtų dirbti tokį darbą, ar jiems būtų įdomu</a:t>
            </a:r>
          </a:p>
        </p:txBody>
      </p:sp>
      <p:sp>
        <p:nvSpPr>
          <p:cNvPr id="225283"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Antraštė 1"/>
          <p:cNvSpPr>
            <a:spLocks noGrp="1"/>
          </p:cNvSpPr>
          <p:nvPr>
            <p:ph type="title"/>
          </p:nvPr>
        </p:nvSpPr>
        <p:spPr>
          <a:xfrm>
            <a:off x="0" y="274638"/>
            <a:ext cx="9144000" cy="1143000"/>
          </a:xfrm>
        </p:spPr>
        <p:txBody>
          <a:bodyPr/>
          <a:lstStyle/>
          <a:p>
            <a:pPr eaLnBrk="1" hangingPunct="1"/>
            <a:r>
              <a:rPr lang="lt-LT" sz="3200" smtClean="0"/>
              <a:t>Projekto veiklos buvo integruojamos į ekonomikos, etikos pamokas, mokyklos prevencinę veiklą </a:t>
            </a:r>
          </a:p>
        </p:txBody>
      </p:sp>
      <p:sp>
        <p:nvSpPr>
          <p:cNvPr id="226306" name="Turinio vietos rezervavimo ženklas 2"/>
          <p:cNvSpPr>
            <a:spLocks noGrp="1"/>
          </p:cNvSpPr>
          <p:nvPr>
            <p:ph type="body" idx="1"/>
          </p:nvPr>
        </p:nvSpPr>
        <p:spPr/>
        <p:txBody>
          <a:bodyPr/>
          <a:lstStyle/>
          <a:p>
            <a:pPr eaLnBrk="1" hangingPunct="1">
              <a:lnSpc>
                <a:spcPct val="80000"/>
              </a:lnSpc>
            </a:pPr>
            <a:endParaRPr lang="lt-LT" sz="2000" i="1" smtClean="0"/>
          </a:p>
          <a:p>
            <a:pPr eaLnBrk="1" hangingPunct="1">
              <a:lnSpc>
                <a:spcPct val="90000"/>
              </a:lnSpc>
              <a:buFont typeface="Symbol" pitchFamily="18" charset="2"/>
              <a:buChar char="·"/>
            </a:pPr>
            <a:r>
              <a:rPr lang="lt-LT" sz="2000" smtClean="0"/>
              <a:t>Dalyvavimas projekto veiklose skatino mokinių motyvaciją, susidomėjimą</a:t>
            </a:r>
          </a:p>
          <a:p>
            <a:pPr eaLnBrk="1" hangingPunct="1">
              <a:lnSpc>
                <a:spcPct val="90000"/>
              </a:lnSpc>
              <a:buFont typeface="Symbol" pitchFamily="18" charset="2"/>
              <a:buChar char="·"/>
            </a:pPr>
            <a:r>
              <a:rPr lang="lt-LT" sz="2000" smtClean="0"/>
              <a:t>Buvo ugdomi gebėjimai bendrauti ir bendradarbiauti, dirbti komandoje </a:t>
            </a:r>
          </a:p>
          <a:p>
            <a:pPr eaLnBrk="1" hangingPunct="1">
              <a:lnSpc>
                <a:spcPct val="90000"/>
              </a:lnSpc>
              <a:buFont typeface="Symbol" pitchFamily="18" charset="2"/>
              <a:buChar char="·"/>
            </a:pPr>
            <a:endParaRPr lang="lt-LT" sz="2000" smtClean="0"/>
          </a:p>
          <a:p>
            <a:pPr eaLnBrk="1" hangingPunct="1">
              <a:lnSpc>
                <a:spcPct val="90000"/>
              </a:lnSpc>
              <a:buFont typeface="Symbol" pitchFamily="18" charset="2"/>
              <a:buChar char="·"/>
            </a:pPr>
            <a:r>
              <a:rPr lang="lt-LT" sz="2000" b="1" smtClean="0"/>
              <a:t>Mokytojų mintys apie projektą:</a:t>
            </a:r>
          </a:p>
          <a:p>
            <a:pPr eaLnBrk="1" hangingPunct="1">
              <a:lnSpc>
                <a:spcPct val="90000"/>
              </a:lnSpc>
              <a:buFont typeface="Symbol" pitchFamily="18" charset="2"/>
              <a:buChar char="·"/>
            </a:pPr>
            <a:r>
              <a:rPr lang="lt-LT" sz="2000" i="1" smtClean="0"/>
              <a:t>„Dalyvauti šiame projekte buvo įdomu ir naudinga. Projekto pagrindinio ugdymo programų gamtos mokslų metodininkės ne tik profesionaliai vedė mokymus, bet ir nuolatos konsultavo per visus mokslo metus, pateikė naujos naudingos informacijos, aptarė pažangiausius mokymo metodus. Tai leido nuosekliai įgyvendinti projekto etapus</a:t>
            </a:r>
          </a:p>
          <a:p>
            <a:pPr eaLnBrk="1" hangingPunct="1">
              <a:lnSpc>
                <a:spcPct val="90000"/>
              </a:lnSpc>
              <a:buFont typeface="Symbol" pitchFamily="18" charset="2"/>
              <a:buChar char="·"/>
            </a:pPr>
            <a:r>
              <a:rPr lang="lt-LT" sz="2000" i="1" smtClean="0"/>
              <a:t>Vertinga buvo ir nuolatinė informacijos sklaida tarp projekto dalyvių. Daug diskutavome, daug dalijomės patirtimi tarpusavyje su kitų miestų biologijos dalyko mokytojais. Tai praturtino mūsų žinias, dėstomą dalyką, mokymo resursus.“</a:t>
            </a:r>
            <a:endParaRPr lang="lt-LT" sz="2000" smtClean="0"/>
          </a:p>
        </p:txBody>
      </p:sp>
      <p:sp>
        <p:nvSpPr>
          <p:cNvPr id="226307"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Antraštė 1"/>
          <p:cNvSpPr>
            <a:spLocks noGrp="1"/>
          </p:cNvSpPr>
          <p:nvPr>
            <p:ph type="title"/>
          </p:nvPr>
        </p:nvSpPr>
        <p:spPr/>
        <p:txBody>
          <a:bodyPr/>
          <a:lstStyle/>
          <a:p>
            <a:pPr eaLnBrk="1" hangingPunct="1"/>
            <a:r>
              <a:rPr lang="lt-LT" smtClean="0"/>
              <a:t>Biologija </a:t>
            </a:r>
          </a:p>
        </p:txBody>
      </p:sp>
      <p:sp>
        <p:nvSpPr>
          <p:cNvPr id="227330" name="Turinio vietos rezervavimo ženklas 2"/>
          <p:cNvSpPr>
            <a:spLocks noGrp="1"/>
          </p:cNvSpPr>
          <p:nvPr>
            <p:ph type="body" idx="1"/>
          </p:nvPr>
        </p:nvSpPr>
        <p:spPr/>
        <p:txBody>
          <a:bodyPr/>
          <a:lstStyle/>
          <a:p>
            <a:pPr eaLnBrk="1" hangingPunct="1">
              <a:buFont typeface="Symbol" pitchFamily="18" charset="2"/>
              <a:buChar char="·"/>
            </a:pPr>
            <a:r>
              <a:rPr lang="lt-LT" smtClean="0"/>
              <a:t>Pasitvirtino kitoks biologijos temų išdėstymas. Pvz. genetikos mokymas pirmame modulyje, kartu su ląstelės sandara, dalijimusi ir kt., tačiau valandų šiame modulyje norėtųsi daugiau</a:t>
            </a:r>
          </a:p>
          <a:p>
            <a:pPr eaLnBrk="1" hangingPunct="1">
              <a:buFont typeface="Symbol" pitchFamily="18" charset="2"/>
              <a:buChar char="·"/>
            </a:pPr>
            <a:r>
              <a:rPr lang="lt-LT" smtClean="0"/>
              <a:t>Mūsų profesinės mokyklos mokiniai šias biologijos temas išmoksta sunkiai, todėl reikėtų tam skirti daugiau valandų“</a:t>
            </a:r>
          </a:p>
        </p:txBody>
      </p:sp>
      <p:sp>
        <p:nvSpPr>
          <p:cNvPr id="227331"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Antraštė 1"/>
          <p:cNvSpPr>
            <a:spLocks noGrp="1"/>
          </p:cNvSpPr>
          <p:nvPr>
            <p:ph type="title"/>
          </p:nvPr>
        </p:nvSpPr>
        <p:spPr/>
        <p:txBody>
          <a:bodyPr/>
          <a:lstStyle/>
          <a:p>
            <a:pPr eaLnBrk="1" hangingPunct="1"/>
            <a:r>
              <a:rPr lang="lt-LT" smtClean="0"/>
              <a:t>Etika </a:t>
            </a:r>
          </a:p>
        </p:txBody>
      </p:sp>
      <p:sp>
        <p:nvSpPr>
          <p:cNvPr id="22835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a:t>
            </a:r>
            <a:r>
              <a:rPr lang="lt-LT" sz="2400" i="1" smtClean="0"/>
              <a:t>Projektas naudingas tuo, kad mokiniams sudaromos didesnės turinio pasirinkimo galimybės, siūlomi etikos programų moduliai orientuojantis į mokinių poreikius, pasirinktą mokymosi kryptį, aktualius ateities uždavinius. Teko išbandyti šeimos etikos modulį, kurio tikslas – ugdyti visapusišką mokinių požiūrį į šeimą, pasitelkiant jų autentišką patirtį, naujas žinias ir kritinę refleksiją. Manau, kad šis modulis aktualus  sociokultūriniu, psichologiniu, filosofiniu požiūriais. Mokant šio modulio, buvo galimybė taikyti įvairias darbo formas: filosofų, psichologų tekstų nagrinėjimą, straipsnių ir TV laidų aptarimą, dialogą, diskusiją, bendradarbiavimą grupėmis, vaidmenų žaidimą, refleksiją.“ </a:t>
            </a:r>
            <a:endParaRPr lang="lt-LT" sz="2400" smtClean="0"/>
          </a:p>
        </p:txBody>
      </p:sp>
      <p:sp>
        <p:nvSpPr>
          <p:cNvPr id="228355"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Antraštė 1"/>
          <p:cNvSpPr>
            <a:spLocks noGrp="1"/>
          </p:cNvSpPr>
          <p:nvPr>
            <p:ph type="title"/>
          </p:nvPr>
        </p:nvSpPr>
        <p:spPr/>
        <p:txBody>
          <a:bodyPr/>
          <a:lstStyle/>
          <a:p>
            <a:pPr eaLnBrk="1" hangingPunct="1"/>
            <a:r>
              <a:rPr lang="lt-LT" sz="3200" smtClean="0"/>
              <a:t>Modulių programų vertinimas mokytojų požiūriu</a:t>
            </a:r>
          </a:p>
        </p:txBody>
      </p:sp>
      <p:sp>
        <p:nvSpPr>
          <p:cNvPr id="229378" name="Turinio vietos rezervavimo ženklas 2"/>
          <p:cNvSpPr>
            <a:spLocks noGrp="1"/>
          </p:cNvSpPr>
          <p:nvPr>
            <p:ph type="body" idx="1"/>
          </p:nvPr>
        </p:nvSpPr>
        <p:spPr/>
        <p:txBody>
          <a:bodyPr/>
          <a:lstStyle/>
          <a:p>
            <a:pPr eaLnBrk="1" hangingPunct="1">
              <a:buFont typeface="Symbol" pitchFamily="18" charset="2"/>
              <a:buChar char="·"/>
            </a:pPr>
            <a:r>
              <a:rPr lang="lt-LT" smtClean="0"/>
              <a:t>Apibendrindami projekto patirtį, galime daryti išvadą, kad modulių programos leidžia mokiniui kritiškiau mąstyti, vertinti informaciją, puoselėti sąmoningumą, ugdyti socialinius įgūdžius</a:t>
            </a:r>
          </a:p>
        </p:txBody>
      </p:sp>
      <p:sp>
        <p:nvSpPr>
          <p:cNvPr id="229379" name="Text Box 4"/>
          <p:cNvSpPr txBox="1">
            <a:spLocks noChangeArrowheads="1"/>
          </p:cNvSpPr>
          <p:nvPr/>
        </p:nvSpPr>
        <p:spPr bwMode="auto">
          <a:xfrm>
            <a:off x="4211638" y="6092825"/>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Antraštė 1"/>
          <p:cNvSpPr>
            <a:spLocks noGrp="1"/>
          </p:cNvSpPr>
          <p:nvPr>
            <p:ph type="title"/>
          </p:nvPr>
        </p:nvSpPr>
        <p:spPr/>
        <p:txBody>
          <a:bodyPr/>
          <a:lstStyle/>
          <a:p>
            <a:pPr eaLnBrk="1" hangingPunct="1"/>
            <a:r>
              <a:rPr lang="lt-LT" sz="3200" smtClean="0">
                <a:cs typeface="Times New Roman" pitchFamily="18" charset="0"/>
              </a:rPr>
              <a:t>Kompleksinė profesinio orientavimo ir konsultavimo pagalba</a:t>
            </a:r>
            <a:endParaRPr lang="lt-LT" sz="3200" smtClean="0"/>
          </a:p>
        </p:txBody>
      </p:sp>
      <p:sp>
        <p:nvSpPr>
          <p:cNvPr id="36866"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400" smtClean="0">
                <a:cs typeface="Times New Roman" pitchFamily="18" charset="0"/>
              </a:rPr>
              <a:t>Teikiama pagalba apima mokinio asmenybės  pažinimą, situacijos darbo rinkoje žinojimą</a:t>
            </a:r>
          </a:p>
          <a:p>
            <a:pPr eaLnBrk="1" hangingPunct="1">
              <a:lnSpc>
                <a:spcPct val="80000"/>
              </a:lnSpc>
              <a:buFont typeface="Symbol" pitchFamily="18" charset="2"/>
              <a:buChar char="·"/>
            </a:pPr>
            <a:r>
              <a:rPr lang="lt-LT" sz="2400" smtClean="0">
                <a:cs typeface="Times New Roman" pitchFamily="18" charset="0"/>
              </a:rPr>
              <a:t>Mokykloje yra kaupiama informacija apie Lietuvos bei užsienio aukštąsias mokyklas, profesijas ir joms keliamus reikalavimus, yra internetinių adresų katalogas, kad mokinys lengviau rastų visą informaciją internete </a:t>
            </a:r>
          </a:p>
          <a:p>
            <a:pPr eaLnBrk="1" hangingPunct="1">
              <a:lnSpc>
                <a:spcPct val="80000"/>
              </a:lnSpc>
              <a:buFont typeface="Symbol" pitchFamily="18" charset="2"/>
              <a:buChar char="·"/>
            </a:pPr>
            <a:r>
              <a:rPr lang="lt-LT" sz="2400" smtClean="0">
                <a:cs typeface="Times New Roman" pitchFamily="18" charset="0"/>
              </a:rPr>
              <a:t>Visa ši veikla vykdoma PI, kuriame mokiniai yra konsultuojami įvairiais karjeros planavimo ir profesijos pasirinkimo klausimais </a:t>
            </a:r>
          </a:p>
          <a:p>
            <a:pPr eaLnBrk="1" hangingPunct="1">
              <a:lnSpc>
                <a:spcPct val="80000"/>
              </a:lnSpc>
              <a:buFont typeface="Symbol" pitchFamily="18" charset="2"/>
              <a:buChar char="·"/>
            </a:pPr>
            <a:r>
              <a:rPr lang="lt-LT" sz="2400" smtClean="0">
                <a:cs typeface="Times New Roman" pitchFamily="18" charset="0"/>
              </a:rPr>
              <a:t>Mokykloje leidžiami lankstinukai 10</a:t>
            </a:r>
            <a:r>
              <a:rPr lang="lt-LT" sz="2200" smtClean="0">
                <a:cs typeface="Times New Roman" pitchFamily="18" charset="0"/>
              </a:rPr>
              <a:t>–</a:t>
            </a:r>
            <a:r>
              <a:rPr lang="lt-LT" sz="2400" smtClean="0">
                <a:cs typeface="Times New Roman" pitchFamily="18" charset="0"/>
              </a:rPr>
              <a:t>12 klasių mokiniams </a:t>
            </a:r>
          </a:p>
          <a:p>
            <a:pPr eaLnBrk="1" hangingPunct="1">
              <a:lnSpc>
                <a:spcPct val="80000"/>
              </a:lnSpc>
              <a:buFont typeface="Symbol" pitchFamily="18" charset="2"/>
              <a:buChar char="·"/>
            </a:pPr>
            <a:r>
              <a:rPr lang="lt-LT" sz="2400" smtClean="0">
                <a:cs typeface="Times New Roman" pitchFamily="18" charset="0"/>
              </a:rPr>
              <a:t>Mokslo metų pabaigoje surenkama medžiaga apie tolesnį 10 klasių mokymąsi. Taip pat renkama informacija apie abiturientų įstojimus į aukštąsias mokyklas. Ji pristatoma mokyklos bendruomenei</a:t>
            </a:r>
          </a:p>
        </p:txBody>
      </p:sp>
      <p:sp>
        <p:nvSpPr>
          <p:cNvPr id="36867" name="Text Box 4"/>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MOKYKLA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solidFill>
            <a:schemeClr val="accent2">
              <a:lumMod val="40000"/>
              <a:lumOff val="60000"/>
            </a:schemeClr>
          </a:solidFill>
        </p:spPr>
        <p:txBody>
          <a:bodyPr>
            <a:normAutofit/>
          </a:bodyPr>
          <a:lstStyle/>
          <a:p>
            <a:pPr eaLnBrk="1" hangingPunct="1">
              <a:defRPr/>
            </a:pPr>
            <a:r>
              <a:rPr lang="lt-LT" sz="3200" smtClean="0">
                <a:cs typeface="Times New Roman" pitchFamily="18" charset="0"/>
              </a:rPr>
              <a:t>Mokykla sėkmingai įgyvendina pirmojo projekto etapo produktus</a:t>
            </a:r>
          </a:p>
        </p:txBody>
      </p:sp>
      <p:sp>
        <p:nvSpPr>
          <p:cNvPr id="37890" name="Turinio vietos rezervavimo ženklas 2"/>
          <p:cNvSpPr>
            <a:spLocks noGrp="1"/>
          </p:cNvSpPr>
          <p:nvPr>
            <p:ph type="body" idx="1"/>
          </p:nvPr>
        </p:nvSpPr>
        <p:spPr/>
        <p:txBody>
          <a:bodyPr/>
          <a:lstStyle/>
          <a:p>
            <a:pPr eaLnBrk="1" hangingPunct="1">
              <a:buFont typeface="Symbol" pitchFamily="18" charset="2"/>
              <a:buChar char="·"/>
            </a:pPr>
            <a:r>
              <a:rPr lang="lt-LT" sz="1600" smtClean="0">
                <a:cs typeface="Times New Roman" pitchFamily="18" charset="0"/>
              </a:rPr>
              <a:t>11–12 klasių mokiniams yra siūlomi įvairūs pasirenkamieji dalykai, atliepiantys mokinių poreikius </a:t>
            </a:r>
          </a:p>
          <a:p>
            <a:pPr eaLnBrk="1" hangingPunct="1">
              <a:buFont typeface="Symbol" pitchFamily="18" charset="2"/>
              <a:buChar char="·"/>
            </a:pPr>
            <a:r>
              <a:rPr lang="lt-LT" sz="1600" smtClean="0">
                <a:cs typeface="Times New Roman" pitchFamily="18" charset="0"/>
              </a:rPr>
              <a:t>Išbandė ir įgyvendino grafinio dizaino programą </a:t>
            </a:r>
          </a:p>
          <a:p>
            <a:pPr eaLnBrk="1" hangingPunct="1">
              <a:buFont typeface="Symbol" pitchFamily="18" charset="2"/>
              <a:buChar char="·"/>
            </a:pPr>
            <a:r>
              <a:rPr lang="lt-LT" sz="1600" smtClean="0">
                <a:cs typeface="Times New Roman" pitchFamily="18" charset="0"/>
              </a:rPr>
              <a:t>Išbandė ir įgyvendino statybos ir medžio apdirbimo, tekstilės ir aprangos, turizmo ir mitybos, verslo ir vadybos programas </a:t>
            </a:r>
          </a:p>
          <a:p>
            <a:pPr eaLnBrk="1" hangingPunct="1">
              <a:buFont typeface="Symbol" pitchFamily="18" charset="2"/>
              <a:buChar char="·"/>
            </a:pPr>
            <a:r>
              <a:rPr lang="lt-LT" sz="1600" smtClean="0">
                <a:cs typeface="Times New Roman" pitchFamily="18" charset="0"/>
              </a:rPr>
              <a:t>Turizmo ir mitybos programą kaip pasirenkamasis dalykas siūlomas įgyvendinant vidurinio ugdymo programą, o nuo 2006–2007m.m. 9–10 klasėse mitybos, tekstilės, konstrukcinių medžiagų, elektronikos, 9 klasėse – integruota technologijų programa</a:t>
            </a:r>
          </a:p>
          <a:p>
            <a:pPr eaLnBrk="1" hangingPunct="1">
              <a:buFont typeface="Symbol" pitchFamily="18" charset="2"/>
              <a:buChar char="·"/>
            </a:pPr>
            <a:r>
              <a:rPr lang="lt-LT" sz="1600" smtClean="0">
                <a:cs typeface="Times New Roman" pitchFamily="18" charset="0"/>
              </a:rPr>
              <a:t>9 klasėje sudaromos galimybės mokiniams pažinti Lietuvos ūkio šakas, darbo ir verslo pasaulį bei motyvuotai pasirinkti technologinio ugdymo programą </a:t>
            </a:r>
          </a:p>
          <a:p>
            <a:pPr eaLnBrk="1" hangingPunct="1">
              <a:buFont typeface="Symbol" pitchFamily="18" charset="2"/>
              <a:buChar char="·"/>
            </a:pPr>
            <a:r>
              <a:rPr lang="lt-LT" sz="1600" smtClean="0">
                <a:cs typeface="Times New Roman" pitchFamily="18" charset="0"/>
              </a:rPr>
              <a:t>Mokiniai vyksta į ekskursijas, kalbasi su verslo ir profesinių mokyklų atstovais, susipažįsta su Lietuvos ūkio šakomis. Renka, analizuoja informaciją apie profesijas, gaminamą produkciją, naudojamas medžiagas, gaminių gamybos procesus, atlieka projektinius darbus </a:t>
            </a:r>
          </a:p>
          <a:p>
            <a:pPr eaLnBrk="1" hangingPunct="1">
              <a:buFont typeface="Symbol" pitchFamily="18" charset="2"/>
              <a:buChar char="·"/>
            </a:pPr>
            <a:r>
              <a:rPr lang="lt-LT" sz="1600" smtClean="0">
                <a:cs typeface="Times New Roman" pitchFamily="18" charset="0"/>
              </a:rPr>
              <a:t>Mokykla bendradarbiauja su: VŠĮ Kauno mechanikos mokykla; Kauno maisto pramonės mokykla; Kauno prekybos ir verslo mokykla; Kauno buitinių paslaugų ir verslo mokykla</a:t>
            </a:r>
          </a:p>
          <a:p>
            <a:pPr eaLnBrk="1" hangingPunct="1">
              <a:buFont typeface="Symbol" pitchFamily="18" charset="2"/>
              <a:buChar char="·"/>
            </a:pPr>
            <a:r>
              <a:rPr lang="lt-LT" sz="1600" smtClean="0">
                <a:cs typeface="Times New Roman" pitchFamily="18" charset="0"/>
              </a:rPr>
              <a:t>Mokinius priima mikrorajone esančios įmonės: klinika kirpykla – soliariumas, vaistinė,  atvyksta tėvai į pamokas ir papasakoja apie savo verslo paslaptis</a:t>
            </a:r>
          </a:p>
        </p:txBody>
      </p:sp>
      <p:sp>
        <p:nvSpPr>
          <p:cNvPr id="37891" name="Text Box 5"/>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MOPKYKLA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solidFill>
            <a:schemeClr val="accent2">
              <a:lumMod val="40000"/>
              <a:lumOff val="60000"/>
            </a:schemeClr>
          </a:solidFill>
        </p:spPr>
        <p:txBody>
          <a:bodyPr>
            <a:normAutofit/>
          </a:bodyPr>
          <a:lstStyle/>
          <a:p>
            <a:pPr eaLnBrk="1" hangingPunct="1">
              <a:defRPr/>
            </a:pPr>
            <a:r>
              <a:rPr lang="lt-LT" sz="3200" smtClean="0">
                <a:cs typeface="Times New Roman" pitchFamily="18" charset="0"/>
              </a:rPr>
              <a:t>Mokinių tolesnio mokymosi perspektyvos</a:t>
            </a:r>
            <a:r>
              <a:rPr lang="lt-LT" sz="3200" smtClean="0">
                <a:latin typeface="Times New Roman" pitchFamily="18" charset="0"/>
                <a:cs typeface="Times New Roman" pitchFamily="18" charset="0"/>
              </a:rPr>
              <a:t> </a:t>
            </a:r>
          </a:p>
        </p:txBody>
      </p:sp>
      <p:sp>
        <p:nvSpPr>
          <p:cNvPr id="38914" name="Turinio vietos rezervavimo ženklas 2"/>
          <p:cNvSpPr>
            <a:spLocks noGrp="1"/>
          </p:cNvSpPr>
          <p:nvPr>
            <p:ph idx="1"/>
          </p:nvPr>
        </p:nvSpPr>
        <p:spPr/>
        <p:txBody>
          <a:bodyPr/>
          <a:lstStyle/>
          <a:p>
            <a:pPr eaLnBrk="1" hangingPunct="1">
              <a:lnSpc>
                <a:spcPct val="80000"/>
              </a:lnSpc>
              <a:buFont typeface="Symbol" pitchFamily="18" charset="2"/>
              <a:buChar char="·"/>
            </a:pPr>
            <a:r>
              <a:rPr lang="lt-LT" sz="2800" smtClean="0"/>
              <a:t>2010/2011 m. m.</a:t>
            </a:r>
            <a:r>
              <a:rPr lang="lt-LT" sz="2800" smtClean="0">
                <a:latin typeface="Arial" charset="0"/>
              </a:rPr>
              <a:t> </a:t>
            </a:r>
            <a:r>
              <a:rPr lang="lt-LT" sz="2800" smtClean="0"/>
              <a:t>18 mokinių laikė technologijų mokyklinį brandos egzaminą</a:t>
            </a:r>
            <a:endParaRPr lang="lt-LT" sz="2800" b="1" smtClean="0"/>
          </a:p>
          <a:p>
            <a:pPr eaLnBrk="1" hangingPunct="1">
              <a:lnSpc>
                <a:spcPct val="80000"/>
              </a:lnSpc>
              <a:buFont typeface="Symbol" pitchFamily="18" charset="2"/>
              <a:buChar char="·"/>
            </a:pPr>
            <a:r>
              <a:rPr lang="lt-LT" sz="2800" smtClean="0"/>
              <a:t>Mokiniai pasirenka studijas susijusias su turizmu ir mityba ne tik Lietuvoje (LKKA, Kauno kolegija), bet ir užsienio universitetuose</a:t>
            </a:r>
          </a:p>
          <a:p>
            <a:pPr eaLnBrk="1" hangingPunct="1">
              <a:lnSpc>
                <a:spcPct val="80000"/>
              </a:lnSpc>
              <a:buFont typeface="Symbol" pitchFamily="18" charset="2"/>
              <a:buChar char="·"/>
            </a:pPr>
            <a:r>
              <a:rPr lang="lt-LT" sz="2800" smtClean="0"/>
              <a:t>Taikoma originali 11</a:t>
            </a:r>
            <a:r>
              <a:rPr lang="lt-LT" sz="2800" smtClean="0">
                <a:cs typeface="Times New Roman" pitchFamily="18" charset="0"/>
              </a:rPr>
              <a:t>–</a:t>
            </a:r>
            <a:r>
              <a:rPr lang="lt-LT" sz="2800" smtClean="0"/>
              <a:t>12 klasių mokinių projektinių darbų organizavimo sistema. Tai ypač palanki terpė verslumui ugdyti </a:t>
            </a:r>
          </a:p>
          <a:p>
            <a:pPr eaLnBrk="1" hangingPunct="1">
              <a:lnSpc>
                <a:spcPct val="80000"/>
              </a:lnSpc>
              <a:buFont typeface="Symbol" pitchFamily="18" charset="2"/>
              <a:buChar char="·"/>
            </a:pPr>
            <a:r>
              <a:rPr lang="lt-LT" sz="2800" smtClean="0"/>
              <a:t>Didelė mokinių dalis renkasi ekonominės pakraipos projektinių darbų temas: rinkos tyrimus, reklamos analizę</a:t>
            </a:r>
          </a:p>
        </p:txBody>
      </p:sp>
      <p:sp>
        <p:nvSpPr>
          <p:cNvPr id="38915" name="Text Box 4"/>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MOPKYKLA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solidFill>
            <a:schemeClr val="accent2">
              <a:lumMod val="40000"/>
              <a:lumOff val="60000"/>
            </a:schemeClr>
          </a:solidFill>
        </p:spPr>
        <p:txBody>
          <a:bodyPr>
            <a:normAutofit/>
          </a:bodyPr>
          <a:lstStyle/>
          <a:p>
            <a:pPr eaLnBrk="1" hangingPunct="1">
              <a:defRPr/>
            </a:pPr>
            <a:r>
              <a:rPr lang="lt-LT" smtClean="0"/>
              <a:t>Mokymosi bendruomenės kūrimas</a:t>
            </a:r>
          </a:p>
        </p:txBody>
      </p:sp>
      <p:sp>
        <p:nvSpPr>
          <p:cNvPr id="39938" name="Turinio vietos rezervavimo ženklas 2"/>
          <p:cNvSpPr>
            <a:spLocks noGrp="1"/>
          </p:cNvSpPr>
          <p:nvPr>
            <p:ph idx="1"/>
          </p:nvPr>
        </p:nvSpPr>
        <p:spPr/>
        <p:txBody>
          <a:bodyPr/>
          <a:lstStyle/>
          <a:p>
            <a:pPr eaLnBrk="1" hangingPunct="1">
              <a:lnSpc>
                <a:spcPct val="90000"/>
              </a:lnSpc>
              <a:buFont typeface="Symbol" pitchFamily="18" charset="2"/>
              <a:buChar char="·"/>
            </a:pPr>
            <a:r>
              <a:rPr lang="lt-LT" sz="2400" smtClean="0"/>
              <a:t>Tėvų ir mokinių teigiamai vertinama mokyklos aplinka sudaro galimybes kurti efektyvią mokymosi aplinką ir pritraukti vietos bendruomenės narius bendrai veiklai ir mokymuisi </a:t>
            </a:r>
          </a:p>
          <a:p>
            <a:pPr eaLnBrk="1" hangingPunct="1">
              <a:lnSpc>
                <a:spcPct val="90000"/>
              </a:lnSpc>
              <a:buFont typeface="Symbol" pitchFamily="18" charset="2"/>
              <a:buChar char="·"/>
            </a:pPr>
            <a:r>
              <a:rPr lang="lt-LT" sz="2400" smtClean="0"/>
              <a:t>Bendra mokytojų ir mokinių veikla  kuriant ir naudojant ugdymo(si) procese informacines technologijas – prielaida išplėtoti pedagogų gebėjimą dirbti ir mokytis bendradarbiaujant, šią galimybę suteikiant gabiems mokiniams </a:t>
            </a:r>
          </a:p>
          <a:p>
            <a:pPr eaLnBrk="1" hangingPunct="1">
              <a:lnSpc>
                <a:spcPct val="90000"/>
              </a:lnSpc>
              <a:buFont typeface="Symbol" pitchFamily="18" charset="2"/>
              <a:buChar char="·"/>
            </a:pPr>
            <a:r>
              <a:rPr lang="lt-LT" sz="2400" smtClean="0"/>
              <a:t>Mokykloje kuriama ir įgyvendinama mokinių informacinių gebėjimų ugdymo programa </a:t>
            </a:r>
          </a:p>
          <a:p>
            <a:pPr eaLnBrk="1" hangingPunct="1">
              <a:lnSpc>
                <a:spcPct val="90000"/>
              </a:lnSpc>
              <a:buFont typeface="Symbol" pitchFamily="18" charset="2"/>
              <a:buChar char="·"/>
            </a:pPr>
            <a:r>
              <a:rPr lang="lt-LT" sz="2400" smtClean="0"/>
              <a:t>Mokiniai turi galimybę naudotis moderniomis kompiuterių klasėmis, informaciniu centru</a:t>
            </a:r>
          </a:p>
        </p:txBody>
      </p:sp>
      <p:sp>
        <p:nvSpPr>
          <p:cNvPr id="39939" name="Text Box 4"/>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MOPKYKLA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solidFill>
            <a:schemeClr val="accent2">
              <a:lumMod val="40000"/>
              <a:lumOff val="60000"/>
            </a:schemeClr>
          </a:solidFill>
        </p:spPr>
        <p:txBody>
          <a:bodyPr>
            <a:normAutofit/>
          </a:bodyPr>
          <a:lstStyle/>
          <a:p>
            <a:pPr eaLnBrk="1" hangingPunct="1">
              <a:defRPr/>
            </a:pPr>
            <a:r>
              <a:rPr lang="lt-LT" sz="3200" smtClean="0"/>
              <a:t>Bendradarbiavimo galimybės: </a:t>
            </a:r>
            <a:r>
              <a:rPr lang="lt-LT" sz="3200" smtClean="0">
                <a:latin typeface="Arial" charset="0"/>
              </a:rPr>
              <a:t/>
            </a:r>
            <a:br>
              <a:rPr lang="lt-LT" sz="3200" smtClean="0">
                <a:latin typeface="Arial" charset="0"/>
              </a:rPr>
            </a:br>
            <a:r>
              <a:rPr lang="lt-LT" sz="3200" smtClean="0"/>
              <a:t>turima patirtis ir naujovių diegimas</a:t>
            </a:r>
          </a:p>
        </p:txBody>
      </p:sp>
      <p:sp>
        <p:nvSpPr>
          <p:cNvPr id="4096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700" smtClean="0"/>
              <a:t>Aktyvus ir rezultatyvus mokyklos dalyvavimas šalies ir tarptautiniuose projektuose bei konkursuose sudaro prielaidas išplėtoti gebėjimą dirbti partnerystės tinkluose </a:t>
            </a:r>
          </a:p>
          <a:p>
            <a:pPr eaLnBrk="1" hangingPunct="1">
              <a:lnSpc>
                <a:spcPct val="90000"/>
              </a:lnSpc>
              <a:buFont typeface="Symbol" pitchFamily="18" charset="2"/>
              <a:buChar char="·"/>
            </a:pPr>
            <a:r>
              <a:rPr lang="lt-LT" sz="2700" smtClean="0"/>
              <a:t>Partnerystės ryšiai su Kauno aukštosiomis mokyklomis sudaro galimybę naudotis jų materialine baze ir intelektualiais resursais, bendradarbiavimas su „Girstos“ bendruomene sudaro sąlygas kartu spręsti socialines ir edukacines mikrorajono problemas </a:t>
            </a:r>
          </a:p>
          <a:p>
            <a:pPr eaLnBrk="1" hangingPunct="1">
              <a:lnSpc>
                <a:spcPct val="90000"/>
              </a:lnSpc>
              <a:buFont typeface="Symbol" pitchFamily="18" charset="2"/>
              <a:buChar char="·"/>
            </a:pPr>
            <a:r>
              <a:rPr lang="lt-LT" sz="2700" smtClean="0"/>
              <a:t>Siekdami sėkmės projekte vadovavomės principu: „Visi keliai geri, jeigu jie veda į tikrą sėkmę“</a:t>
            </a:r>
          </a:p>
        </p:txBody>
      </p:sp>
      <p:sp>
        <p:nvSpPr>
          <p:cNvPr id="40963" name="Text Box 4"/>
          <p:cNvSpPr txBox="1">
            <a:spLocks noChangeArrowheads="1"/>
          </p:cNvSpPr>
          <p:nvPr/>
        </p:nvSpPr>
        <p:spPr bwMode="auto">
          <a:xfrm>
            <a:off x="4211638" y="6092825"/>
            <a:ext cx="4932362" cy="304800"/>
          </a:xfrm>
          <a:prstGeom prst="rect">
            <a:avLst/>
          </a:prstGeom>
          <a:solidFill>
            <a:srgbClr val="FFCCFF"/>
          </a:solidFill>
          <a:ln w="9525">
            <a:noFill/>
            <a:miter lim="800000"/>
            <a:headEnd/>
            <a:tailEnd/>
          </a:ln>
        </p:spPr>
        <p:txBody>
          <a:bodyPr>
            <a:spAutoFit/>
          </a:bodyPr>
          <a:lstStyle/>
          <a:p>
            <a:pPr algn="ctr">
              <a:spcBef>
                <a:spcPct val="50000"/>
              </a:spcBef>
            </a:pPr>
            <a:r>
              <a:rPr lang="lt-LT" sz="1400"/>
              <a:t>KAUNO KOVO 11-OSIOS VIDURINĖ MOKYKLA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6" name="Text Box 4"/>
          <p:cNvSpPr txBox="1">
            <a:spLocks noGrp="1" noChangeArrowheads="1"/>
          </p:cNvSpPr>
          <p:nvPr>
            <p:ph type="title"/>
          </p:nvPr>
        </p:nvSpPr>
        <p:spPr>
          <a:xfrm>
            <a:off x="722313" y="4406900"/>
            <a:ext cx="8026400" cy="1200150"/>
          </a:xfrm>
          <a:solidFill>
            <a:srgbClr val="FF9999"/>
          </a:solidFill>
        </p:spPr>
        <p:txBody>
          <a:bodyPr>
            <a:spAutoFit/>
          </a:bodyPr>
          <a:lstStyle/>
          <a:p>
            <a:pPr algn="ctr">
              <a:spcBef>
                <a:spcPct val="50000"/>
              </a:spcBef>
              <a:defRPr/>
            </a:pPr>
            <a:r>
              <a:rPr lang="lt-LT" sz="3600" dirty="0"/>
              <a:t>KELMĖS JONO GRAIČIŪNO </a:t>
            </a:r>
            <a:r>
              <a:rPr lang="lt-LT" sz="3600" dirty="0" smtClean="0"/>
              <a:t>GIMNAZIJA</a:t>
            </a:r>
            <a:br>
              <a:rPr lang="lt-LT" sz="3600" dirty="0" smtClean="0"/>
            </a:br>
            <a:endParaRPr lang="lt-LT" sz="3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Antraštė 3"/>
          <p:cNvSpPr>
            <a:spLocks noGrp="1"/>
          </p:cNvSpPr>
          <p:nvPr>
            <p:ph type="title"/>
          </p:nvPr>
        </p:nvSpPr>
        <p:spPr/>
        <p:txBody>
          <a:bodyPr/>
          <a:lstStyle/>
          <a:p>
            <a:pPr eaLnBrk="1" hangingPunct="1"/>
            <a:r>
              <a:rPr lang="lt-LT" smtClean="0"/>
              <a:t>Praktinių modulių vertinimas</a:t>
            </a:r>
          </a:p>
        </p:txBody>
      </p:sp>
      <p:sp>
        <p:nvSpPr>
          <p:cNvPr id="43010" name="Turinio vietos rezervavimo ženklas 4"/>
          <p:cNvSpPr>
            <a:spLocks noGrp="1"/>
          </p:cNvSpPr>
          <p:nvPr>
            <p:ph idx="1"/>
          </p:nvPr>
        </p:nvSpPr>
        <p:spPr>
          <a:xfrm>
            <a:off x="468313" y="1628775"/>
            <a:ext cx="8229600" cy="4525963"/>
          </a:xfrm>
        </p:spPr>
        <p:txBody>
          <a:bodyPr/>
          <a:lstStyle/>
          <a:p>
            <a:pPr eaLnBrk="1" hangingPunct="1">
              <a:lnSpc>
                <a:spcPct val="90000"/>
              </a:lnSpc>
              <a:buFont typeface="Symbol" pitchFamily="18" charset="2"/>
              <a:buChar char="·"/>
            </a:pPr>
            <a:r>
              <a:rPr lang="lt-LT" sz="2000" smtClean="0"/>
              <a:t>„</a:t>
            </a:r>
            <a:r>
              <a:rPr lang="lt-LT" sz="2000" i="1" smtClean="0"/>
              <a:t>Labai dažnai kyla klausimų, kaip sudominti mokinius, kaip sukurti mokymąsi skatinančią aplinką, kaip skatinti mokinių savarankiškumą, kritinį mąstymą, atsižvelgiant į mokinių amžiaus tarpsnių ypatumus. Kaip surasti tokius metodus, kurie būtų tiek pat efektyvūs dirbant su visa klase, kaip ir dirbant individualiai su vienu mokiniu? Į tuos klausimus atsakyti nėra taip paprasta</a:t>
            </a:r>
            <a:r>
              <a:rPr lang="lt-LT" sz="2000" smtClean="0"/>
              <a:t>. </a:t>
            </a:r>
            <a:r>
              <a:rPr lang="lt-LT" sz="2000" i="1" smtClean="0"/>
              <a:t>Todėl vis stengiuosi pamokas paįvairinti aktyviais mokymo metodai. Ši kūrybinė-projektinė pamoka yra to pavyzdys. Labai smagu, kai po tokių pamokų mokiniai pasako: nepajutome, kaip greitai pasibaigė pamoka, po pamokos nesijaučiame išsekę, buvo įdomu dirbti, daug sužinojome. Tai geriausias pamokos įvertinimas</a:t>
            </a:r>
            <a:endParaRPr lang="lt-LT" sz="2000" smtClean="0"/>
          </a:p>
          <a:p>
            <a:pPr eaLnBrk="1" hangingPunct="1">
              <a:lnSpc>
                <a:spcPct val="90000"/>
              </a:lnSpc>
              <a:buFont typeface="Symbol" pitchFamily="18" charset="2"/>
              <a:buChar char="·"/>
            </a:pPr>
            <a:r>
              <a:rPr lang="lt-LT" sz="2000" i="1" smtClean="0"/>
              <a:t>Pamokos pabaigoje kiekvieną kartą stengiuosi atsakyti sau į klausimus: Ar suteikiau kiekvienam mokiniui galimybę įgyti mokymosi patirties ir ką mokinys išmoko? Kokios veiklos mokiniams patiko? Kada sunku buvo išlaikyti mokinių dėmesį? Ar  pakankamai  diferencijuota, kad kiekvienas pajustų sėkmę? Ką galima buvo padaryti geriau?“</a:t>
            </a:r>
            <a:endParaRPr lang="lt-LT" sz="2000" smtClean="0"/>
          </a:p>
        </p:txBody>
      </p:sp>
      <p:sp>
        <p:nvSpPr>
          <p:cNvPr id="43011" name="Text Box 4"/>
          <p:cNvSpPr txBox="1">
            <a:spLocks noChangeArrowheads="1"/>
          </p:cNvSpPr>
          <p:nvPr/>
        </p:nvSpPr>
        <p:spPr bwMode="auto">
          <a:xfrm>
            <a:off x="4211638" y="6092825"/>
            <a:ext cx="4932362" cy="304800"/>
          </a:xfrm>
          <a:prstGeom prst="rect">
            <a:avLst/>
          </a:prstGeom>
          <a:solidFill>
            <a:srgbClr val="FF9999"/>
          </a:solidFill>
          <a:ln w="9525">
            <a:noFill/>
            <a:miter lim="800000"/>
            <a:headEnd/>
            <a:tailEnd/>
          </a:ln>
        </p:spPr>
        <p:txBody>
          <a:bodyPr>
            <a:spAutoFit/>
          </a:bodyPr>
          <a:lstStyle/>
          <a:p>
            <a:pPr algn="ctr">
              <a:spcBef>
                <a:spcPct val="50000"/>
              </a:spcBef>
            </a:pPr>
            <a:r>
              <a:rPr lang="lt-LT" sz="1400"/>
              <a:t>KELMĖS JONO GRAIČIŪNO GIMNAZIJA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Antraštė 1"/>
          <p:cNvSpPr>
            <a:spLocks noGrp="1"/>
          </p:cNvSpPr>
          <p:nvPr>
            <p:ph type="title"/>
          </p:nvPr>
        </p:nvSpPr>
        <p:spPr/>
        <p:txBody>
          <a:bodyPr/>
          <a:lstStyle/>
          <a:p>
            <a:pPr eaLnBrk="1" hangingPunct="1"/>
            <a:r>
              <a:rPr lang="lt-LT" sz="3200" smtClean="0"/>
              <a:t>Mokinių nuomonė apie modulinį mokymą</a:t>
            </a:r>
          </a:p>
        </p:txBody>
      </p:sp>
      <p:sp>
        <p:nvSpPr>
          <p:cNvPr id="44034" name="Turinio vietos rezervavimo ženklas 2"/>
          <p:cNvSpPr>
            <a:spLocks noGrp="1"/>
          </p:cNvSpPr>
          <p:nvPr>
            <p:ph idx="1"/>
          </p:nvPr>
        </p:nvSpPr>
        <p:spPr>
          <a:xfrm>
            <a:off x="468313" y="1412875"/>
            <a:ext cx="8435975" cy="4525963"/>
          </a:xfrm>
        </p:spPr>
        <p:txBody>
          <a:bodyPr/>
          <a:lstStyle/>
          <a:p>
            <a:pPr eaLnBrk="1" hangingPunct="1">
              <a:lnSpc>
                <a:spcPct val="90000"/>
              </a:lnSpc>
              <a:buFont typeface="Symbol" pitchFamily="18" charset="2"/>
              <a:buChar char="·"/>
            </a:pPr>
            <a:r>
              <a:rPr lang="lt-LT" sz="2000" smtClean="0"/>
              <a:t>„Kalbant apie modulio pasirinkimą, tik du mokiniai pasakė, kad modulį pasirinko, jų manymu, netinkamai. Visi kiti teigė, kad mokymasis moduliuose davė daug gero: </a:t>
            </a:r>
            <a:r>
              <a:rPr lang="lt-LT" sz="2000" b="1" smtClean="0"/>
              <a:t>pagilino ir įtvirtino jau turimas žinias</a:t>
            </a:r>
            <a:r>
              <a:rPr lang="lt-LT" sz="2000" smtClean="0"/>
              <a:t>, nes klasėje mažiau mokinių, kiekvienas turi daugiau galimybių pasikonsultuoti </a:t>
            </a:r>
          </a:p>
          <a:p>
            <a:pPr eaLnBrk="1" hangingPunct="1">
              <a:lnSpc>
                <a:spcPct val="90000"/>
              </a:lnSpc>
              <a:buFont typeface="Symbol" pitchFamily="18" charset="2"/>
              <a:buChar char="·"/>
            </a:pPr>
            <a:r>
              <a:rPr lang="lt-LT" sz="2000" smtClean="0"/>
              <a:t>Modulio pamokose mokiniams </a:t>
            </a:r>
            <a:r>
              <a:rPr lang="lt-LT" sz="2000" b="1" smtClean="0"/>
              <a:t>patinka, kad naujos žinios (nauja medžiaga) pateikiama kitaip, kad kiekvienas gali pajusti sėkmę, daugiau įvairesnių mokymo metodų, daugiau bendravimo ir bendradarbiavimo su klasės draugais, mokantis ir mokant kitus </a:t>
            </a:r>
            <a:r>
              <a:rPr lang="lt-LT" sz="2000" smtClean="0"/>
              <a:t>matematikos</a:t>
            </a:r>
          </a:p>
          <a:p>
            <a:pPr eaLnBrk="1" hangingPunct="1">
              <a:lnSpc>
                <a:spcPct val="90000"/>
              </a:lnSpc>
              <a:buFont typeface="Symbol" pitchFamily="18" charset="2"/>
              <a:buChar char="·"/>
            </a:pPr>
            <a:r>
              <a:rPr lang="lt-LT" sz="2000" smtClean="0"/>
              <a:t>Mokiniai savo draugams siūlytų rinktis modulinį mokymą, nes mažesnėse grupėse mokiniai sulaukia individualių konsultacijų, įdomesnių pamokų </a:t>
            </a:r>
          </a:p>
          <a:p>
            <a:pPr eaLnBrk="1" hangingPunct="1">
              <a:lnSpc>
                <a:spcPct val="90000"/>
              </a:lnSpc>
              <a:buFont typeface="Symbol" pitchFamily="18" charset="2"/>
              <a:buChar char="·"/>
            </a:pPr>
            <a:r>
              <a:rPr lang="lt-LT" sz="2000" smtClean="0"/>
              <a:t>Mokiniai teigia: </a:t>
            </a:r>
            <a:r>
              <a:rPr lang="lt-LT" sz="2000" i="1" smtClean="0"/>
              <a:t>„...smagu eiti į pamokas, kai tu žinai, kad ne tik sužinosi kažką naujo, kad galėsi išsiaiškinti visus neaiškumus, bet ir pabūsi mokytoju, projektinio darbo pristatytoju...“; „...smagu pamokoje pasijusti, kad ir tu kažką sugebi, nors nelabai draugauji su matematika...“; „...smagu suvokti, kad matematikos yra visur aplink mus...“; „...smagu pritaikyti žinias praktikoje...“</a:t>
            </a:r>
            <a:endParaRPr lang="lt-LT" sz="2000" smtClean="0"/>
          </a:p>
        </p:txBody>
      </p:sp>
      <p:sp>
        <p:nvSpPr>
          <p:cNvPr id="44035" name="Text Box 4"/>
          <p:cNvSpPr txBox="1">
            <a:spLocks noChangeArrowheads="1"/>
          </p:cNvSpPr>
          <p:nvPr/>
        </p:nvSpPr>
        <p:spPr bwMode="auto">
          <a:xfrm>
            <a:off x="4211638" y="6092825"/>
            <a:ext cx="4932362" cy="304800"/>
          </a:xfrm>
          <a:prstGeom prst="rect">
            <a:avLst/>
          </a:prstGeom>
          <a:solidFill>
            <a:srgbClr val="FF9999"/>
          </a:solidFill>
          <a:ln w="9525">
            <a:noFill/>
            <a:miter lim="800000"/>
            <a:headEnd/>
            <a:tailEnd/>
          </a:ln>
        </p:spPr>
        <p:txBody>
          <a:bodyPr>
            <a:spAutoFit/>
          </a:bodyPr>
          <a:lstStyle/>
          <a:p>
            <a:pPr algn="ctr">
              <a:spcBef>
                <a:spcPct val="50000"/>
              </a:spcBef>
            </a:pPr>
            <a:r>
              <a:rPr lang="lt-LT" sz="1400"/>
              <a:t>KELMĖS JONO GRAIČIŪNO GIMNAZIJA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45058" name="Text Box 4"/>
          <p:cNvSpPr txBox="1">
            <a:spLocks noChangeArrowheads="1"/>
          </p:cNvSpPr>
          <p:nvPr/>
        </p:nvSpPr>
        <p:spPr bwMode="auto">
          <a:xfrm>
            <a:off x="755650" y="4437063"/>
            <a:ext cx="7993063" cy="1200150"/>
          </a:xfrm>
          <a:prstGeom prst="rect">
            <a:avLst/>
          </a:prstGeom>
          <a:solidFill>
            <a:srgbClr val="00FFFF"/>
          </a:solidFill>
          <a:ln w="9525">
            <a:noFill/>
            <a:miter lim="800000"/>
            <a:headEnd/>
            <a:tailEnd/>
          </a:ln>
        </p:spPr>
        <p:txBody>
          <a:bodyPr>
            <a:spAutoFit/>
          </a:bodyPr>
          <a:lstStyle/>
          <a:p>
            <a:pPr algn="ctr">
              <a:spcBef>
                <a:spcPct val="50000"/>
              </a:spcBef>
            </a:pPr>
            <a:r>
              <a:rPr lang="lt-LT" sz="3600"/>
              <a:t>KLAIPĖDOS „ĄŽUOLYNO“ GIMNAZIJA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4"/>
          <p:cNvSpPr txBox="1">
            <a:spLocks noChangeArrowheads="1"/>
          </p:cNvSpPr>
          <p:nvPr/>
        </p:nvSpPr>
        <p:spPr bwMode="auto">
          <a:xfrm>
            <a:off x="611188" y="1133475"/>
            <a:ext cx="4932362" cy="304800"/>
          </a:xfrm>
          <a:prstGeom prst="rect">
            <a:avLst/>
          </a:prstGeom>
          <a:solidFill>
            <a:srgbClr val="A0AEA4"/>
          </a:solidFill>
          <a:ln w="9525">
            <a:noFill/>
            <a:miter lim="800000"/>
            <a:headEnd/>
            <a:tailEnd/>
          </a:ln>
        </p:spPr>
        <p:txBody>
          <a:bodyPr>
            <a:spAutoFit/>
          </a:bodyPr>
          <a:lstStyle/>
          <a:p>
            <a:pPr algn="ctr">
              <a:spcBef>
                <a:spcPct val="50000"/>
              </a:spcBef>
            </a:pPr>
            <a:r>
              <a:rPr lang="lt-LT" sz="1400"/>
              <a:t>ŠIAULIŲ SAULIAUS SONDECKIO MENŲ MOKYKLA</a:t>
            </a:r>
          </a:p>
        </p:txBody>
      </p:sp>
      <p:sp>
        <p:nvSpPr>
          <p:cNvPr id="18434" name="Text Box 4"/>
          <p:cNvSpPr txBox="1">
            <a:spLocks noChangeArrowheads="1"/>
          </p:cNvSpPr>
          <p:nvPr/>
        </p:nvSpPr>
        <p:spPr bwMode="auto">
          <a:xfrm>
            <a:off x="590550" y="1660525"/>
            <a:ext cx="4932363" cy="304800"/>
          </a:xfrm>
          <a:prstGeom prst="rect">
            <a:avLst/>
          </a:prstGeom>
          <a:solidFill>
            <a:srgbClr val="DDDDDD"/>
          </a:solidFill>
          <a:ln w="9525">
            <a:noFill/>
            <a:miter lim="800000"/>
            <a:headEnd/>
            <a:tailEnd/>
          </a:ln>
        </p:spPr>
        <p:txBody>
          <a:bodyPr>
            <a:spAutoFit/>
          </a:bodyPr>
          <a:lstStyle/>
          <a:p>
            <a:pPr algn="ctr">
              <a:spcBef>
                <a:spcPct val="50000"/>
              </a:spcBef>
            </a:pPr>
            <a:r>
              <a:rPr lang="lt-LT" sz="1400"/>
              <a:t>ŠIAULIŲ PROFESINIO RENGIMO CENTRAS</a:t>
            </a:r>
          </a:p>
        </p:txBody>
      </p:sp>
      <p:sp>
        <p:nvSpPr>
          <p:cNvPr id="18435" name="Text Box 4" descr="Pergamentas"/>
          <p:cNvSpPr txBox="1">
            <a:spLocks noChangeArrowheads="1"/>
          </p:cNvSpPr>
          <p:nvPr/>
        </p:nvSpPr>
        <p:spPr bwMode="auto">
          <a:xfrm>
            <a:off x="612775" y="2124075"/>
            <a:ext cx="4932363" cy="304800"/>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spcBef>
                <a:spcPct val="50000"/>
              </a:spcBef>
            </a:pPr>
            <a:r>
              <a:rPr lang="lt-LT" sz="1400"/>
              <a:t>ŠVENČIONIŲ R. PABRADĖS „RYTO“ GIMNAZIJA</a:t>
            </a:r>
          </a:p>
        </p:txBody>
      </p:sp>
      <p:sp>
        <p:nvSpPr>
          <p:cNvPr id="18436" name="Text Box 4" descr="Granitas"/>
          <p:cNvSpPr txBox="1">
            <a:spLocks noChangeArrowheads="1"/>
          </p:cNvSpPr>
          <p:nvPr/>
        </p:nvSpPr>
        <p:spPr bwMode="auto">
          <a:xfrm>
            <a:off x="612775" y="2636838"/>
            <a:ext cx="4932363" cy="304800"/>
          </a:xfrm>
          <a:prstGeom prst="rect">
            <a:avLst/>
          </a:prstGeom>
          <a:blipFill dpi="0" rotWithShape="1">
            <a:blip r:embed="rId3"/>
            <a:srcRect/>
            <a:tile tx="0" ty="0" sx="100000" sy="100000" flip="none" algn="tl"/>
          </a:blipFill>
          <a:ln w="9525">
            <a:noFill/>
            <a:miter lim="800000"/>
            <a:headEnd/>
            <a:tailEnd/>
          </a:ln>
        </p:spPr>
        <p:txBody>
          <a:bodyPr>
            <a:spAutoFit/>
          </a:bodyPr>
          <a:lstStyle/>
          <a:p>
            <a:pPr algn="ctr">
              <a:spcBef>
                <a:spcPct val="50000"/>
              </a:spcBef>
            </a:pPr>
            <a:r>
              <a:rPr lang="lt-LT" sz="1400"/>
              <a:t>TAURAGĖS ŽALGIRIŲ GIMNAZIJA</a:t>
            </a:r>
          </a:p>
        </p:txBody>
      </p:sp>
      <p:sp>
        <p:nvSpPr>
          <p:cNvPr id="18437" name="Text Box 4"/>
          <p:cNvSpPr txBox="1">
            <a:spLocks noChangeArrowheads="1"/>
          </p:cNvSpPr>
          <p:nvPr/>
        </p:nvSpPr>
        <p:spPr bwMode="auto">
          <a:xfrm>
            <a:off x="611188" y="3213100"/>
            <a:ext cx="4932362" cy="304800"/>
          </a:xfrm>
          <a:prstGeom prst="rect">
            <a:avLst/>
          </a:prstGeom>
          <a:solidFill>
            <a:srgbClr val="CCECFF"/>
          </a:solidFill>
          <a:ln w="9525">
            <a:noFill/>
            <a:miter lim="800000"/>
            <a:headEnd/>
            <a:tailEnd/>
          </a:ln>
        </p:spPr>
        <p:txBody>
          <a:bodyPr>
            <a:spAutoFit/>
          </a:bodyPr>
          <a:lstStyle/>
          <a:p>
            <a:pPr algn="ctr">
              <a:spcBef>
                <a:spcPct val="50000"/>
              </a:spcBef>
            </a:pPr>
            <a:r>
              <a:rPr lang="lt-LT" sz="1400"/>
              <a:t>UKMERGĖS DUKSTYNOS PAGRINDINĖ MOKYKLA</a:t>
            </a:r>
          </a:p>
        </p:txBody>
      </p:sp>
      <p:sp>
        <p:nvSpPr>
          <p:cNvPr id="18438" name="Text Box 4"/>
          <p:cNvSpPr txBox="1">
            <a:spLocks noChangeArrowheads="1"/>
          </p:cNvSpPr>
          <p:nvPr/>
        </p:nvSpPr>
        <p:spPr bwMode="auto">
          <a:xfrm>
            <a:off x="612775" y="3716338"/>
            <a:ext cx="4932363" cy="304800"/>
          </a:xfrm>
          <a:prstGeom prst="rect">
            <a:avLst/>
          </a:prstGeom>
          <a:solidFill>
            <a:srgbClr val="CCFF99"/>
          </a:solidFill>
          <a:ln w="9525">
            <a:noFill/>
            <a:miter lim="800000"/>
            <a:headEnd/>
            <a:tailEnd/>
          </a:ln>
        </p:spPr>
        <p:txBody>
          <a:bodyPr>
            <a:spAutoFit/>
          </a:bodyPr>
          <a:lstStyle/>
          <a:p>
            <a:pPr algn="ctr">
              <a:spcBef>
                <a:spcPct val="50000"/>
              </a:spcBef>
            </a:pPr>
            <a:r>
              <a:rPr lang="lt-LT" sz="1400"/>
              <a:t>VARĖNOS „ĄŽUOLO“ GIMNAZIJA</a:t>
            </a:r>
          </a:p>
        </p:txBody>
      </p:sp>
      <p:sp>
        <p:nvSpPr>
          <p:cNvPr id="18439" name="Text Box 4"/>
          <p:cNvSpPr txBox="1">
            <a:spLocks noChangeArrowheads="1"/>
          </p:cNvSpPr>
          <p:nvPr/>
        </p:nvSpPr>
        <p:spPr bwMode="auto">
          <a:xfrm>
            <a:off x="642938" y="4292600"/>
            <a:ext cx="4932362" cy="304800"/>
          </a:xfrm>
          <a:prstGeom prst="rect">
            <a:avLst/>
          </a:prstGeom>
          <a:solidFill>
            <a:srgbClr val="9BC1A5"/>
          </a:solidFill>
          <a:ln w="9525">
            <a:noFill/>
            <a:miter lim="800000"/>
            <a:headEnd/>
            <a:tailEnd/>
          </a:ln>
        </p:spPr>
        <p:txBody>
          <a:bodyPr>
            <a:spAutoFit/>
          </a:bodyPr>
          <a:lstStyle/>
          <a:p>
            <a:pPr algn="ctr">
              <a:spcBef>
                <a:spcPct val="50000"/>
              </a:spcBef>
            </a:pPr>
            <a:r>
              <a:rPr lang="lt-LT" sz="1400"/>
              <a:t>VILNIAUS SALOMĖJOS NĖRIES GIMNAZIJA</a:t>
            </a:r>
          </a:p>
        </p:txBody>
      </p:sp>
      <p:sp>
        <p:nvSpPr>
          <p:cNvPr id="18440" name="Text Box 4"/>
          <p:cNvSpPr txBox="1">
            <a:spLocks noChangeArrowheads="1"/>
          </p:cNvSpPr>
          <p:nvPr/>
        </p:nvSpPr>
        <p:spPr bwMode="auto">
          <a:xfrm>
            <a:off x="642938" y="4868863"/>
            <a:ext cx="4932362" cy="274637"/>
          </a:xfrm>
          <a:prstGeom prst="rect">
            <a:avLst/>
          </a:prstGeom>
          <a:solidFill>
            <a:srgbClr val="C1A09B"/>
          </a:solidFill>
          <a:ln w="9525">
            <a:noFill/>
            <a:miter lim="800000"/>
            <a:headEnd/>
            <a:tailEnd/>
          </a:ln>
        </p:spPr>
        <p:txBody>
          <a:bodyPr>
            <a:spAutoFit/>
          </a:bodyPr>
          <a:lstStyle/>
          <a:p>
            <a:pPr algn="ctr">
              <a:spcBef>
                <a:spcPct val="50000"/>
              </a:spcBef>
            </a:pPr>
            <a:r>
              <a:rPr lang="lt-LT" sz="1200"/>
              <a:t>VŠĮ KAUNO JUOZO URBŠIO KATALIKIŠKA VIDURINĖ MOKYKLA</a:t>
            </a:r>
          </a:p>
        </p:txBody>
      </p:sp>
      <p:sp>
        <p:nvSpPr>
          <p:cNvPr id="18441" name="Text Box 4"/>
          <p:cNvSpPr txBox="1">
            <a:spLocks noChangeArrowheads="1"/>
          </p:cNvSpPr>
          <p:nvPr/>
        </p:nvSpPr>
        <p:spPr bwMode="auto">
          <a:xfrm>
            <a:off x="642938" y="5410200"/>
            <a:ext cx="4932362" cy="274638"/>
          </a:xfrm>
          <a:prstGeom prst="rect">
            <a:avLst/>
          </a:prstGeom>
          <a:solidFill>
            <a:srgbClr val="B5A7B3"/>
          </a:solidFill>
          <a:ln w="9525">
            <a:noFill/>
            <a:miter lim="800000"/>
            <a:headEnd/>
            <a:tailEnd/>
          </a:ln>
        </p:spPr>
        <p:txBody>
          <a:bodyPr>
            <a:spAutoFit/>
          </a:bodyPr>
          <a:lstStyle/>
          <a:p>
            <a:pPr algn="ctr">
              <a:spcBef>
                <a:spcPct val="50000"/>
              </a:spcBef>
            </a:pPr>
            <a:r>
              <a:rPr lang="lt-LT" sz="1200"/>
              <a:t>VŠĮ PANEVĖŽIO PROFESINIO RENGIMO CENTRAS</a:t>
            </a:r>
          </a:p>
        </p:txBody>
      </p:sp>
      <p:sp>
        <p:nvSpPr>
          <p:cNvPr id="18442" name="Antraštė 3"/>
          <p:cNvSpPr>
            <a:spLocks noGrp="1"/>
          </p:cNvSpPr>
          <p:nvPr>
            <p:ph type="title"/>
          </p:nvPr>
        </p:nvSpPr>
        <p:spPr>
          <a:xfrm>
            <a:off x="-396875" y="188913"/>
            <a:ext cx="9864725" cy="490537"/>
          </a:xfrm>
        </p:spPr>
        <p:txBody>
          <a:bodyPr/>
          <a:lstStyle/>
          <a:p>
            <a:r>
              <a:rPr lang="lt-LT" sz="2400" smtClean="0">
                <a:latin typeface="Times New Roman" pitchFamily="18" charset="0"/>
                <a:cs typeface="Times New Roman" pitchFamily="18" charset="0"/>
              </a:rPr>
              <a:t>Projekto mokyklų patirties išdėstymo tvarka ir žymėjimo spalvos skaidrėse– 2</a:t>
            </a:r>
            <a:endParaRPr lang="lt-LT" sz="160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Antraštė 3"/>
          <p:cNvSpPr>
            <a:spLocks noGrp="1"/>
          </p:cNvSpPr>
          <p:nvPr>
            <p:ph type="title"/>
          </p:nvPr>
        </p:nvSpPr>
        <p:spPr>
          <a:solidFill>
            <a:schemeClr val="bg1"/>
          </a:solidFill>
        </p:spPr>
        <p:txBody>
          <a:bodyPr/>
          <a:lstStyle/>
          <a:p>
            <a:pPr eaLnBrk="1" hangingPunct="1"/>
            <a:r>
              <a:rPr lang="lt-LT" smtClean="0"/>
              <a:t>Mokinių grupavimas</a:t>
            </a:r>
          </a:p>
        </p:txBody>
      </p:sp>
      <p:sp>
        <p:nvSpPr>
          <p:cNvPr id="46082" name="Turinio vietos rezervavimo ženklas 4"/>
          <p:cNvSpPr>
            <a:spLocks noGrp="1"/>
          </p:cNvSpPr>
          <p:nvPr>
            <p:ph idx="1"/>
          </p:nvPr>
        </p:nvSpPr>
        <p:spPr/>
        <p:txBody>
          <a:bodyPr/>
          <a:lstStyle/>
          <a:p>
            <a:pPr eaLnBrk="1" hangingPunct="1">
              <a:lnSpc>
                <a:spcPct val="80000"/>
              </a:lnSpc>
              <a:buFont typeface="Symbol" pitchFamily="18" charset="2"/>
              <a:buChar char="·"/>
            </a:pPr>
            <a:r>
              <a:rPr lang="lt-LT" sz="2000" smtClean="0"/>
              <a:t>Gimnazijoje siekiama sudaryti sąlygas pasiekti sėkmę visiems mokiniams </a:t>
            </a:r>
          </a:p>
          <a:p>
            <a:pPr eaLnBrk="1" hangingPunct="1">
              <a:lnSpc>
                <a:spcPct val="80000"/>
              </a:lnSpc>
              <a:buFont typeface="Symbol" pitchFamily="18" charset="2"/>
              <a:buChar char="·"/>
            </a:pPr>
            <a:r>
              <a:rPr lang="lt-LT" sz="2000" smtClean="0"/>
              <a:t>Dirbant mobilioje grupėje, jungiančioje panašių gebėjimų ir pasirengimo mokinius, galima pasiekti didesnio aktyvumo, pasitikėjimo savo jėgomis, saugumo, ryškesnio bendradarbiavimo, savarankiškumo  </a:t>
            </a:r>
          </a:p>
          <a:p>
            <a:pPr eaLnBrk="1" hangingPunct="1">
              <a:lnSpc>
                <a:spcPct val="80000"/>
              </a:lnSpc>
              <a:buFont typeface="Symbol" pitchFamily="18" charset="2"/>
              <a:buChar char="·"/>
            </a:pPr>
            <a:r>
              <a:rPr lang="lt-LT" sz="2000" smtClean="0"/>
              <a:t>Įgyvendinant Projekto dalykų modulinio mokymo idėjas, gimnazijoje susidarė galimybės aktualizuoti mokymo(si) turinį, labiau sieti su visuomeninio gyvenimo ženklais, plačiau taikyti praktiniame gyvenime </a:t>
            </a:r>
          </a:p>
          <a:p>
            <a:pPr eaLnBrk="1" hangingPunct="1">
              <a:lnSpc>
                <a:spcPct val="80000"/>
              </a:lnSpc>
              <a:buFont typeface="Symbol" pitchFamily="18" charset="2"/>
              <a:buChar char="·"/>
            </a:pPr>
            <a:r>
              <a:rPr lang="lt-LT" sz="2000" smtClean="0"/>
              <a:t>Mokiniai teigiamai įvertino atsiskaitymus už visą modulio programą, nes tai leidžia susisteminti, pakartoti išeitą medžiagą. Mokytojams suteikiama galimybė tobulėti seminaruose, aktyviau bendradarbiauti tarpusavyje </a:t>
            </a:r>
          </a:p>
          <a:p>
            <a:pPr eaLnBrk="1" hangingPunct="1">
              <a:lnSpc>
                <a:spcPct val="80000"/>
              </a:lnSpc>
              <a:buFont typeface="Symbol" pitchFamily="18" charset="2"/>
              <a:buChar char="·"/>
            </a:pPr>
            <a:r>
              <a:rPr lang="lt-LT" sz="2000" smtClean="0"/>
              <a:t>Iš kitos pusės nelengva ir mokiniams, ir mokytojams. Mokiniams ypač sunku apsispręsti dėl dalijimosi į praktinių ir akademinių polinkių grupes, įsivertinti savo galimybes, ateities lūkesčius. Mokytojams trūksta kompetencijų vykdyti mokinių įgūdžių, gebėjimų tiriamąją veiklą. Dar sudėtingiau organizuoti tas pamokas, kuriose reikia atlikti laboratorinius, praktinius darbus, nes tam stinga šiuolaikinių edukacinių aplinkų ir priemonių</a:t>
            </a:r>
          </a:p>
        </p:txBody>
      </p:sp>
      <p:sp>
        <p:nvSpPr>
          <p:cNvPr id="46083"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5"/>
          <p:cNvSpPr>
            <a:spLocks noGrp="1"/>
          </p:cNvSpPr>
          <p:nvPr>
            <p:ph type="title" idx="4294967295"/>
          </p:nvPr>
        </p:nvSpPr>
        <p:spPr/>
        <p:txBody>
          <a:bodyPr/>
          <a:lstStyle/>
          <a:p>
            <a:endParaRPr lang="lt-LT" smtClean="0"/>
          </a:p>
        </p:txBody>
      </p:sp>
      <p:sp>
        <p:nvSpPr>
          <p:cNvPr id="47106" name="Turinio vietos rezervavimo ženklas 2"/>
          <p:cNvSpPr>
            <a:spLocks noGrp="1"/>
          </p:cNvSpPr>
          <p:nvPr>
            <p:ph idx="1"/>
          </p:nvPr>
        </p:nvSpPr>
        <p:spPr/>
        <p:txBody>
          <a:bodyPr/>
          <a:lstStyle/>
          <a:p>
            <a:pPr eaLnBrk="1" hangingPunct="1">
              <a:lnSpc>
                <a:spcPct val="90000"/>
              </a:lnSpc>
              <a:buFont typeface="Symbol" pitchFamily="18" charset="2"/>
              <a:buChar char="·"/>
            </a:pPr>
            <a:r>
              <a:rPr lang="lt-LT" sz="2400" smtClean="0"/>
              <a:t>Eksperimento tvarka vienoje I (II) gimnazijos klasėje lietuvių kalbą dėsto dvi mokytojos </a:t>
            </a:r>
          </a:p>
          <a:p>
            <a:pPr eaLnBrk="1" hangingPunct="1">
              <a:lnSpc>
                <a:spcPct val="90000"/>
              </a:lnSpc>
              <a:buFont typeface="Symbol" pitchFamily="18" charset="2"/>
              <a:buChar char="·"/>
            </a:pPr>
            <a:r>
              <a:rPr lang="lt-LT" sz="2400" smtClean="0"/>
              <a:t>Tai reikalauja ypatingos sutelkties ir bendradarbiavimo, metodų ir reikalavimų dermės. Toks dviejų lituanistų darbas padeda labiau atskleisti vaikų gebėjimus, atsižvelgti į jų interesus, skatina domėjimąsi dalyku, nes tai, kas vienai mokytojai atrodo ne itin reikšminga ir neakcentuotina, kitai yra vienas iš reikšmingesnių dalykų, taigi mokymas tampa išsamesnis, iš karto gaunama objektyvesnė informacija apie vaiko gebėjimus ir pasiekimus, galima kartu apmąstyti efektyvias mokymo(si), tolesnio ugdymo strategijas (nereikia laukti egzamino rezultatų) </a:t>
            </a:r>
          </a:p>
        </p:txBody>
      </p:sp>
      <p:sp>
        <p:nvSpPr>
          <p:cNvPr id="47107" name="Text Box 5"/>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5"/>
          <p:cNvSpPr>
            <a:spLocks noGrp="1"/>
          </p:cNvSpPr>
          <p:nvPr>
            <p:ph type="title" idx="4294967295"/>
          </p:nvPr>
        </p:nvSpPr>
        <p:spPr/>
        <p:txBody>
          <a:bodyPr/>
          <a:lstStyle/>
          <a:p>
            <a:endParaRPr lang="lt-LT" smtClean="0"/>
          </a:p>
        </p:txBody>
      </p:sp>
      <p:sp>
        <p:nvSpPr>
          <p:cNvPr id="48130" name="Turinio vietos rezervavimo ženklas 2"/>
          <p:cNvSpPr>
            <a:spLocks noGrp="1"/>
          </p:cNvSpPr>
          <p:nvPr>
            <p:ph idx="1"/>
          </p:nvPr>
        </p:nvSpPr>
        <p:spPr/>
        <p:txBody>
          <a:bodyPr/>
          <a:lstStyle/>
          <a:p>
            <a:pPr eaLnBrk="1" hangingPunct="1">
              <a:lnSpc>
                <a:spcPct val="90000"/>
              </a:lnSpc>
              <a:buFont typeface="Symbol" pitchFamily="18" charset="2"/>
              <a:buChar char="·"/>
            </a:pPr>
            <a:r>
              <a:rPr lang="lt-LT" sz="2400" smtClean="0"/>
              <a:t>Modulinio mokymo sistema mokiniams yra priimtina, patinka, nes, jų pačių nuomone, pagyvina sistemą, gaunama įvairesnė informacija, nereikia blaškytis, daug įdomiau mokytis </a:t>
            </a:r>
          </a:p>
          <a:p>
            <a:pPr eaLnBrk="1" hangingPunct="1">
              <a:lnSpc>
                <a:spcPct val="90000"/>
              </a:lnSpc>
              <a:buFont typeface="Symbol" pitchFamily="18" charset="2"/>
              <a:buChar char="·"/>
            </a:pPr>
            <a:r>
              <a:rPr lang="lt-LT" sz="2400" smtClean="0"/>
              <a:t>Netgi 95% apklaustų antros klasės gimnazistų mielai pratęstų mokymąsi moduliais ir III gimnazijos klasėje, jiems tai priimtiniau nei tradicinis lietuvių kalbos dėstymas </a:t>
            </a:r>
          </a:p>
          <a:p>
            <a:pPr eaLnBrk="1" hangingPunct="1">
              <a:lnSpc>
                <a:spcPct val="90000"/>
              </a:lnSpc>
              <a:buFont typeface="Symbol" pitchFamily="18" charset="2"/>
              <a:buChar char="·"/>
            </a:pPr>
            <a:r>
              <a:rPr lang="lt-LT" sz="2400" smtClean="0"/>
              <a:t>Mokytojų nuomone, modulinis mokymas pagrindinio ugdymo koncentre būtų labai prasmingas, nes leidžia mokytojui labiau atsižvelgti į vaikų mokymosi stilius, organizuojant pamokos darbą didesnės vidinės ir tarpdalykinės integracijos galimybės</a:t>
            </a:r>
            <a:r>
              <a:rPr lang="lt-LT" sz="2500" smtClean="0"/>
              <a:t>, </a:t>
            </a:r>
            <a:r>
              <a:rPr lang="lt-LT" sz="2400" smtClean="0"/>
              <a:t>kadangi nagrinėjant literatūrą  modulių programa labai išsamiai nurodo galimybes sieti su daile, teatru, kino filmais, eseistika </a:t>
            </a:r>
          </a:p>
        </p:txBody>
      </p:sp>
      <p:sp>
        <p:nvSpPr>
          <p:cNvPr id="48131"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ntraštė 1"/>
          <p:cNvSpPr>
            <a:spLocks noGrp="1"/>
          </p:cNvSpPr>
          <p:nvPr>
            <p:ph type="title"/>
          </p:nvPr>
        </p:nvSpPr>
        <p:spPr/>
        <p:txBody>
          <a:bodyPr/>
          <a:lstStyle/>
          <a:p>
            <a:pPr eaLnBrk="1" hangingPunct="1"/>
            <a:r>
              <a:rPr lang="lt-LT" sz="3200" smtClean="0"/>
              <a:t>Modulinio mokymo privalumai: lietuvių kalba</a:t>
            </a:r>
          </a:p>
        </p:txBody>
      </p:sp>
      <p:sp>
        <p:nvSpPr>
          <p:cNvPr id="49154" name="Turinio vietos rezervavimo ženklas 2"/>
          <p:cNvSpPr>
            <a:spLocks noGrp="1"/>
          </p:cNvSpPr>
          <p:nvPr>
            <p:ph idx="1"/>
          </p:nvPr>
        </p:nvSpPr>
        <p:spPr/>
        <p:txBody>
          <a:bodyPr/>
          <a:lstStyle/>
          <a:p>
            <a:pPr eaLnBrk="1" hangingPunct="1">
              <a:lnSpc>
                <a:spcPct val="90000"/>
              </a:lnSpc>
              <a:buFont typeface="Symbol" pitchFamily="18" charset="2"/>
              <a:buChar char="·"/>
            </a:pPr>
            <a:r>
              <a:rPr lang="lt-LT" sz="2800" smtClean="0"/>
              <a:t>Dirbant pagal lietuvių kalbos modulių programą išryškėjo teigiamos pusės: medžiaga pamokoms atrenkama apie dabartinį gyvenimą, jo aktualijas, praeities kultūros ženklai lyginami su šiuolaikiniu gyvenimu, taip aktualizuojamas ugdymo turinys </a:t>
            </a:r>
          </a:p>
          <a:p>
            <a:pPr eaLnBrk="1" hangingPunct="1">
              <a:lnSpc>
                <a:spcPct val="90000"/>
              </a:lnSpc>
              <a:buFont typeface="Symbol" pitchFamily="18" charset="2"/>
              <a:buChar char="·"/>
            </a:pPr>
            <a:r>
              <a:rPr lang="lt-LT" sz="2800" smtClean="0"/>
              <a:t>Pamokoje naudojami aktyvaus mokymo ir mokymosi metodai, taip ugdant dalykines ir  bendravimo kompetencijas. Mokiniai kiekvienas pagal savo galimybes rinkosi projektinius darbus, dirbo poromis, bendradarbiavo su kitų dalykų mokytojais, tėvais, atliko tyrimus </a:t>
            </a:r>
          </a:p>
        </p:txBody>
      </p:sp>
      <p:sp>
        <p:nvSpPr>
          <p:cNvPr id="49155"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Antraštė 1"/>
          <p:cNvSpPr>
            <a:spLocks noGrp="1"/>
          </p:cNvSpPr>
          <p:nvPr>
            <p:ph type="title"/>
          </p:nvPr>
        </p:nvSpPr>
        <p:spPr/>
        <p:txBody>
          <a:bodyPr/>
          <a:lstStyle/>
          <a:p>
            <a:pPr eaLnBrk="1" hangingPunct="1"/>
            <a:r>
              <a:rPr lang="lt-LT" smtClean="0"/>
              <a:t>Verslumo ugdymas</a:t>
            </a:r>
          </a:p>
        </p:txBody>
      </p:sp>
      <p:sp>
        <p:nvSpPr>
          <p:cNvPr id="50178" name="Turinio vietos rezervavimo ženklas 2"/>
          <p:cNvSpPr>
            <a:spLocks noGrp="1"/>
          </p:cNvSpPr>
          <p:nvPr>
            <p:ph idx="1"/>
          </p:nvPr>
        </p:nvSpPr>
        <p:spPr>
          <a:xfrm>
            <a:off x="457200" y="1600200"/>
            <a:ext cx="8507413" cy="4525963"/>
          </a:xfrm>
        </p:spPr>
        <p:txBody>
          <a:bodyPr/>
          <a:lstStyle/>
          <a:p>
            <a:pPr eaLnBrk="1" hangingPunct="1">
              <a:buFont typeface="Symbol" pitchFamily="18" charset="2"/>
              <a:buChar char="·"/>
            </a:pPr>
            <a:r>
              <a:rPr lang="lt-LT" sz="2000" smtClean="0"/>
              <a:t>Projekto metu veikla suaktyvėjo </a:t>
            </a:r>
          </a:p>
          <a:p>
            <a:pPr eaLnBrk="1" hangingPunct="1">
              <a:buFont typeface="Symbol" pitchFamily="18" charset="2"/>
              <a:buChar char="·"/>
            </a:pPr>
            <a:r>
              <a:rPr lang="lt-LT" sz="2000" smtClean="0"/>
              <a:t>Gimnazijoje verslumas ugdomas per įvairias veiklas, bet plačiausiai per technologijų ir ekonomikos pamokas </a:t>
            </a:r>
          </a:p>
          <a:p>
            <a:pPr eaLnBrk="1" hangingPunct="1">
              <a:buFont typeface="Symbol" pitchFamily="18" charset="2"/>
              <a:buChar char="·"/>
            </a:pPr>
            <a:r>
              <a:rPr lang="lt-LT" sz="2000" smtClean="0"/>
              <a:t>Pagrindiniame ugdyme „Ekonomiką ir verslumą“ mokome II gimnazijos klasėje. Šalia dalyko mokiniams siūlome laisvai pasirenkamą modulį „Verslumo pradmenys“ </a:t>
            </a:r>
          </a:p>
          <a:p>
            <a:pPr eaLnBrk="1" hangingPunct="1">
              <a:buFont typeface="Symbol" pitchFamily="18" charset="2"/>
              <a:buChar char="·"/>
            </a:pPr>
            <a:r>
              <a:rPr lang="lt-LT" sz="2000" smtClean="0"/>
              <a:t>Ekonomikos pamokose, taikant įvairias mokomąsias programas ir priemones, valdomos įmonės, bankai, vyksta investavimo pratybos </a:t>
            </a:r>
          </a:p>
          <a:p>
            <a:pPr eaLnBrk="1" hangingPunct="1">
              <a:buFont typeface="Symbol" pitchFamily="18" charset="2"/>
              <a:buChar char="·"/>
            </a:pPr>
            <a:r>
              <a:rPr lang="lt-LT" sz="2000" smtClean="0"/>
              <a:t>Viena aktyviausių verslumo ugdymo krypčių – MMB (moksleivių mokomųjų bendrovių) steigimas, t.y. mokiniai  turi galimybę kurti savo nuosavą verslą ir  jį vykdyti </a:t>
            </a:r>
            <a:endParaRPr lang="en-US" sz="2000" smtClean="0"/>
          </a:p>
          <a:p>
            <a:pPr eaLnBrk="1" hangingPunct="1">
              <a:buFont typeface="Symbol" pitchFamily="18" charset="2"/>
              <a:buChar char="·"/>
            </a:pPr>
            <a:r>
              <a:rPr lang="lt-LT" sz="2000" smtClean="0"/>
              <a:t>20</a:t>
            </a:r>
            <a:r>
              <a:rPr lang="en-US" sz="2000" smtClean="0"/>
              <a:t>10</a:t>
            </a:r>
            <a:r>
              <a:rPr lang="lt-LT" sz="2000" smtClean="0"/>
              <a:t>–</a:t>
            </a:r>
            <a:r>
              <a:rPr lang="en-US" sz="2000" smtClean="0"/>
              <a:t>2011</a:t>
            </a:r>
            <a:r>
              <a:rPr lang="lt-LT" sz="2000" smtClean="0"/>
              <a:t> mokslo  metais susikūrė net penkios MMB bendrovės </a:t>
            </a:r>
          </a:p>
        </p:txBody>
      </p:sp>
      <p:sp>
        <p:nvSpPr>
          <p:cNvPr id="50179"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a:xfrm>
            <a:off x="250825" y="260350"/>
            <a:ext cx="8686800" cy="1143000"/>
          </a:xfrm>
          <a:solidFill>
            <a:schemeClr val="bg2"/>
          </a:solidFill>
        </p:spPr>
        <p:txBody>
          <a:bodyPr/>
          <a:lstStyle/>
          <a:p>
            <a:pPr algn="l"/>
            <a:r>
              <a:rPr lang="lt-LT" sz="2400" smtClean="0"/>
              <a:t>Gimnazijos tradicijos, kultūrinė aplinka, renginiai, susitikimai su įžymiais žmonėmis padeda įprasminti ugdymo turinį</a:t>
            </a:r>
          </a:p>
        </p:txBody>
      </p:sp>
      <p:sp>
        <p:nvSpPr>
          <p:cNvPr id="51202" name="Rectangle 3"/>
          <p:cNvSpPr>
            <a:spLocks noGrp="1"/>
          </p:cNvSpPr>
          <p:nvPr>
            <p:ph type="body" idx="1"/>
          </p:nvPr>
        </p:nvSpPr>
        <p:spPr/>
        <p:txBody>
          <a:bodyPr/>
          <a:lstStyle/>
          <a:p>
            <a:pPr eaLnBrk="1" hangingPunct="1">
              <a:buFont typeface="Symbol" pitchFamily="18" charset="2"/>
              <a:buChar char="·"/>
            </a:pPr>
            <a:r>
              <a:rPr lang="lt-LT" smtClean="0"/>
              <a:t>Mokiniai dalyvauja įvairiuose miesto, respublikos projektuose, gerinama materialinė bazė. Mokytojų kūrybiški ir lankstūs dalykų modulių planai, metodinis pasiruošimas, organizuotumas užtikrino gimnazijoje vykdomo Projekto sėkmę – gimnazijos bendruomenė noriai priėmė naujus iššūkius, pakeitė požiūrį į ugdymo naujovių diegimo galimybes</a:t>
            </a:r>
          </a:p>
        </p:txBody>
      </p:sp>
      <p:sp>
        <p:nvSpPr>
          <p:cNvPr id="51203"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ntraštė 1"/>
          <p:cNvSpPr>
            <a:spLocks noGrp="1"/>
          </p:cNvSpPr>
          <p:nvPr>
            <p:ph type="title"/>
          </p:nvPr>
        </p:nvSpPr>
        <p:spPr/>
        <p:txBody>
          <a:bodyPr/>
          <a:lstStyle/>
          <a:p>
            <a:pPr eaLnBrk="1" hangingPunct="1"/>
            <a:r>
              <a:rPr lang="lt-LT" sz="3200" smtClean="0">
                <a:cs typeface="Times New Roman" pitchFamily="18" charset="0"/>
              </a:rPr>
              <a:t>Modulinio mokymo privalumai: matematika</a:t>
            </a:r>
          </a:p>
        </p:txBody>
      </p:sp>
      <p:sp>
        <p:nvSpPr>
          <p:cNvPr id="5222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Labai gerai, kad mokiniai diferencijuojami pagal mokymosi galimybes ir pasiekimus. Tai suteikia moksleiviui pasitikėjimą savimi, leidžia įveikti mokymosi sunkumus, tobulėti, gilinti žinias. Menkus dalyko pagrindus turėję  mokiniai sugebėjo „atsitiesti ir gauti gerus įvertinimus.“</a:t>
            </a:r>
          </a:p>
          <a:p>
            <a:pPr eaLnBrk="1" hangingPunct="1">
              <a:lnSpc>
                <a:spcPct val="90000"/>
              </a:lnSpc>
              <a:buFont typeface="Symbol" pitchFamily="18" charset="2"/>
              <a:buChar char="·"/>
            </a:pPr>
            <a:r>
              <a:rPr lang="lt-LT" sz="2000" smtClean="0"/>
              <a:t>Mokymosi turinyje (ypač praktinio mokymosi), daug dėmesio skiriama praktiniam matematikos taikymui, integracijai</a:t>
            </a:r>
          </a:p>
          <a:p>
            <a:pPr eaLnBrk="1" hangingPunct="1">
              <a:lnSpc>
                <a:spcPct val="90000"/>
              </a:lnSpc>
              <a:buFont typeface="Symbol" pitchFamily="18" charset="2"/>
              <a:buChar char="·"/>
            </a:pPr>
            <a:r>
              <a:rPr lang="lt-LT" sz="2000" smtClean="0"/>
              <a:t>Mokiniams patinka atsiskaitymas už modulio programą, nes tai leidžia vėl viską nuo pradžių pakartoti, ne taip greitai pamiršti</a:t>
            </a:r>
          </a:p>
          <a:p>
            <a:pPr eaLnBrk="1" hangingPunct="1">
              <a:lnSpc>
                <a:spcPct val="90000"/>
              </a:lnSpc>
              <a:buFont typeface="Symbol" pitchFamily="18" charset="2"/>
              <a:buChar char="·"/>
            </a:pPr>
            <a:r>
              <a:rPr lang="lt-LT" sz="2000" smtClean="0"/>
              <a:t>Gera mintis, kad modulio įvertinimas negali būti „nepatenkinamai”, kad yra suteikiama galimybė pasimokius dar, atsiskaityti iš naujo už modulį (aš tai praktikuoju)</a:t>
            </a:r>
          </a:p>
          <a:p>
            <a:pPr eaLnBrk="1" hangingPunct="1">
              <a:lnSpc>
                <a:spcPct val="90000"/>
              </a:lnSpc>
              <a:buFont typeface="Symbol" pitchFamily="18" charset="2"/>
              <a:buChar char="·"/>
            </a:pPr>
            <a:r>
              <a:rPr lang="lt-LT" sz="2000" smtClean="0"/>
              <a:t>Labai gerai paskirstytas mokymo tyrinys viduriniame ugdyme, puikiai išdėstytas modulių eiliškumas, pasiteisino skirtas valandų (34 val.) skaičius moduliams </a:t>
            </a:r>
          </a:p>
        </p:txBody>
      </p:sp>
      <p:sp>
        <p:nvSpPr>
          <p:cNvPr id="52227"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Antraštė 1"/>
          <p:cNvSpPr>
            <a:spLocks noGrp="1"/>
          </p:cNvSpPr>
          <p:nvPr>
            <p:ph type="title"/>
          </p:nvPr>
        </p:nvSpPr>
        <p:spPr>
          <a:solidFill>
            <a:schemeClr val="bg1"/>
          </a:solidFill>
        </p:spPr>
        <p:txBody>
          <a:bodyPr/>
          <a:lstStyle/>
          <a:p>
            <a:pPr eaLnBrk="1" hangingPunct="1"/>
            <a:r>
              <a:rPr lang="lt-LT" sz="3200" smtClean="0">
                <a:cs typeface="Times New Roman" pitchFamily="18" charset="0"/>
              </a:rPr>
              <a:t>Modulinio mokymo </a:t>
            </a:r>
            <a:r>
              <a:rPr lang="lt-LT" sz="3200" smtClean="0"/>
              <a:t>problemos</a:t>
            </a:r>
            <a:r>
              <a:rPr lang="lt-LT" sz="3200" smtClean="0">
                <a:cs typeface="Times New Roman" pitchFamily="18" charset="0"/>
              </a:rPr>
              <a:t>: matematika</a:t>
            </a:r>
            <a:endParaRPr lang="lt-LT" sz="3200" smtClean="0"/>
          </a:p>
        </p:txBody>
      </p:sp>
      <p:sp>
        <p:nvSpPr>
          <p:cNvPr id="5325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Mokiniai nesugeba objektyviai savęs vertinti, todėl ne visada tinkamai pasirenka modulius (akademinį, taikomąjį)</a:t>
            </a:r>
          </a:p>
          <a:p>
            <a:pPr eaLnBrk="1" hangingPunct="1">
              <a:lnSpc>
                <a:spcPct val="90000"/>
              </a:lnSpc>
              <a:buFont typeface="Symbol" pitchFamily="18" charset="2"/>
              <a:buChar char="·"/>
            </a:pPr>
            <a:r>
              <a:rPr lang="lt-LT" sz="2400" smtClean="0"/>
              <a:t>Per mažai skiriama valandų moduliui (17 val. per mažai). Blogai, kad kiekvienam moduliui skiriama vienodas valandų skaičius, pvz. geometrijai per mažai 17 valandų, o skaičiams ir skaičiavimui tiek laiko pakanka, gal ir mažiau galima skirti</a:t>
            </a:r>
          </a:p>
          <a:p>
            <a:pPr eaLnBrk="1" hangingPunct="1">
              <a:lnSpc>
                <a:spcPct val="90000"/>
              </a:lnSpc>
              <a:buFont typeface="Symbol" pitchFamily="18" charset="2"/>
              <a:buChar char="·"/>
            </a:pPr>
            <a:r>
              <a:rPr lang="lt-LT" sz="2400" smtClean="0"/>
              <a:t>Visiškai nėra literatūros( vadovėlių) tokiam mokymui(si) (mokytojas  turi rinkti medžiagą  kiekvienam moduliui iš skirtingų vadovėlių, ją kopijuoti, dauginti). Nėra didaktinės literatūros (dabar mokiniai 10 kl. mokosi iš 4 vadovėlių, taip buvo ir 9-oje klasėje)</a:t>
            </a:r>
          </a:p>
          <a:p>
            <a:pPr eaLnBrk="1" hangingPunct="1">
              <a:lnSpc>
                <a:spcPct val="90000"/>
              </a:lnSpc>
              <a:buFont typeface="Symbol" pitchFamily="18" charset="2"/>
              <a:buChar char="·"/>
            </a:pPr>
            <a:r>
              <a:rPr lang="lt-LT" sz="2400" smtClean="0"/>
              <a:t>Nėra paruoštų planų akademiniam ir praktiniam moduliui</a:t>
            </a:r>
          </a:p>
        </p:txBody>
      </p:sp>
      <p:sp>
        <p:nvSpPr>
          <p:cNvPr id="53251"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Antraštė 1"/>
          <p:cNvSpPr>
            <a:spLocks noGrp="1"/>
          </p:cNvSpPr>
          <p:nvPr>
            <p:ph type="title"/>
          </p:nvPr>
        </p:nvSpPr>
        <p:spPr/>
        <p:txBody>
          <a:bodyPr/>
          <a:lstStyle/>
          <a:p>
            <a:pPr eaLnBrk="1" hangingPunct="1"/>
            <a:r>
              <a:rPr lang="lt-LT" sz="3200" smtClean="0">
                <a:cs typeface="Times New Roman" pitchFamily="18" charset="0"/>
              </a:rPr>
              <a:t>Modulinio mokymo privalumai: </a:t>
            </a:r>
            <a:br>
              <a:rPr lang="lt-LT" sz="3200" smtClean="0">
                <a:cs typeface="Times New Roman" pitchFamily="18" charset="0"/>
              </a:rPr>
            </a:br>
            <a:r>
              <a:rPr lang="lt-LT" sz="3200" smtClean="0">
                <a:cs typeface="Times New Roman" pitchFamily="18" charset="0"/>
              </a:rPr>
              <a:t>chemija ir fizika</a:t>
            </a:r>
          </a:p>
        </p:txBody>
      </p:sp>
      <p:sp>
        <p:nvSpPr>
          <p:cNvPr id="54274" name="Turinio vietos rezervavimo ženklas 2"/>
          <p:cNvSpPr>
            <a:spLocks noGrp="1"/>
          </p:cNvSpPr>
          <p:nvPr>
            <p:ph type="body" idx="1"/>
          </p:nvPr>
        </p:nvSpPr>
        <p:spPr/>
        <p:txBody>
          <a:bodyPr/>
          <a:lstStyle/>
          <a:p>
            <a:pPr eaLnBrk="1" hangingPunct="1">
              <a:buFont typeface="Symbol" pitchFamily="18" charset="2"/>
              <a:buChar char="·"/>
            </a:pPr>
            <a:r>
              <a:rPr lang="lt-LT" smtClean="0"/>
              <a:t>Mokiniai mokosi savarankiškai rinktis, priimti sprendimus</a:t>
            </a:r>
          </a:p>
          <a:p>
            <a:pPr eaLnBrk="1" hangingPunct="1">
              <a:buFont typeface="Symbol" pitchFamily="18" charset="2"/>
              <a:buChar char="·"/>
            </a:pPr>
            <a:r>
              <a:rPr lang="lt-LT" smtClean="0"/>
              <a:t>Mažesnėje grupėje gali bendrauti ir bendradarbiauti</a:t>
            </a:r>
          </a:p>
          <a:p>
            <a:pPr eaLnBrk="1" hangingPunct="1">
              <a:buFont typeface="Symbol" pitchFamily="18" charset="2"/>
              <a:buChar char="·"/>
            </a:pPr>
            <a:r>
              <a:rPr lang="lt-LT" smtClean="0"/>
              <a:t>Gera galimybė priartinti teoriją prie praktikos</a:t>
            </a:r>
          </a:p>
          <a:p>
            <a:pPr eaLnBrk="1" hangingPunct="1">
              <a:buFont typeface="Symbol" pitchFamily="18" charset="2"/>
              <a:buChar char="·"/>
            </a:pPr>
            <a:r>
              <a:rPr lang="lt-LT" smtClean="0"/>
              <a:t>Ypač patinka taikomasis modulis mokiniams, kurie tolesnio mokymo nežada sieti su fizika (chemija)</a:t>
            </a:r>
          </a:p>
        </p:txBody>
      </p:sp>
      <p:sp>
        <p:nvSpPr>
          <p:cNvPr id="54275"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Antraštė 1"/>
          <p:cNvSpPr>
            <a:spLocks noGrp="1"/>
          </p:cNvSpPr>
          <p:nvPr>
            <p:ph type="title"/>
          </p:nvPr>
        </p:nvSpPr>
        <p:spPr>
          <a:solidFill>
            <a:schemeClr val="bg1"/>
          </a:solidFill>
        </p:spPr>
        <p:txBody>
          <a:bodyPr/>
          <a:lstStyle/>
          <a:p>
            <a:pPr eaLnBrk="1" hangingPunct="1"/>
            <a:r>
              <a:rPr lang="lt-LT" sz="3200" smtClean="0">
                <a:cs typeface="Times New Roman" pitchFamily="18" charset="0"/>
              </a:rPr>
              <a:t>Modulinio mokymo problemos: </a:t>
            </a:r>
            <a:br>
              <a:rPr lang="lt-LT" sz="3200" smtClean="0">
                <a:cs typeface="Times New Roman" pitchFamily="18" charset="0"/>
              </a:rPr>
            </a:br>
            <a:r>
              <a:rPr lang="lt-LT" sz="3200" smtClean="0">
                <a:cs typeface="Times New Roman" pitchFamily="18" charset="0"/>
              </a:rPr>
              <a:t>chemija ir fizika</a:t>
            </a:r>
            <a:endParaRPr lang="lt-LT" sz="3200" smtClean="0"/>
          </a:p>
        </p:txBody>
      </p:sp>
      <p:sp>
        <p:nvSpPr>
          <p:cNvPr id="55298" name="Turinio vietos rezervavimo ženklas 2"/>
          <p:cNvSpPr>
            <a:spLocks noGrp="1"/>
          </p:cNvSpPr>
          <p:nvPr>
            <p:ph type="body" idx="1"/>
          </p:nvPr>
        </p:nvSpPr>
        <p:spPr/>
        <p:txBody>
          <a:bodyPr/>
          <a:lstStyle/>
          <a:p>
            <a:pPr eaLnBrk="1" hangingPunct="1">
              <a:buFont typeface="Symbol" pitchFamily="18" charset="2"/>
              <a:buChar char="·"/>
            </a:pPr>
            <a:r>
              <a:rPr lang="lt-LT" smtClean="0"/>
              <a:t>Netolygiai paskirstytos temos (vieni moduliai labai suspausti, kiti – ištempti)</a:t>
            </a:r>
          </a:p>
          <a:p>
            <a:pPr eaLnBrk="1" hangingPunct="1">
              <a:buFont typeface="Symbol" pitchFamily="18" charset="2"/>
              <a:buChar char="·"/>
            </a:pPr>
            <a:r>
              <a:rPr lang="lt-LT" smtClean="0"/>
              <a:t>Dažnai reikia keisti vadovėlį</a:t>
            </a:r>
          </a:p>
          <a:p>
            <a:pPr eaLnBrk="1" hangingPunct="1">
              <a:buFont typeface="Symbol" pitchFamily="18" charset="2"/>
              <a:buChar char="·"/>
            </a:pPr>
            <a:r>
              <a:rPr lang="lt-LT" smtClean="0"/>
              <a:t>Trūksta vadovėlių</a:t>
            </a:r>
          </a:p>
          <a:p>
            <a:pPr eaLnBrk="1" hangingPunct="1">
              <a:buFont typeface="Symbol" pitchFamily="18" charset="2"/>
              <a:buChar char="·"/>
            </a:pPr>
            <a:r>
              <a:rPr lang="lt-LT" smtClean="0"/>
              <a:t>Tvarkaraščio problema</a:t>
            </a:r>
          </a:p>
          <a:p>
            <a:pPr eaLnBrk="1" hangingPunct="1">
              <a:buFont typeface="Symbol" pitchFamily="18" charset="2"/>
              <a:buChar char="·"/>
            </a:pPr>
            <a:r>
              <a:rPr lang="lt-LT" smtClean="0"/>
              <a:t>Vertinimas, ypač taikomojo modulio</a:t>
            </a:r>
          </a:p>
          <a:p>
            <a:pPr eaLnBrk="1" hangingPunct="1">
              <a:buFont typeface="Symbol" pitchFamily="18" charset="2"/>
              <a:buChar char="·"/>
            </a:pPr>
            <a:r>
              <a:rPr lang="lt-LT" smtClean="0"/>
              <a:t>Baigiamasis modulio darbas</a:t>
            </a:r>
          </a:p>
        </p:txBody>
      </p:sp>
      <p:sp>
        <p:nvSpPr>
          <p:cNvPr id="55299"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ntraštė 3"/>
          <p:cNvSpPr>
            <a:spLocks noGrp="1"/>
          </p:cNvSpPr>
          <p:nvPr>
            <p:ph type="title"/>
          </p:nvPr>
        </p:nvSpPr>
        <p:spPr>
          <a:xfrm>
            <a:off x="722313" y="4406900"/>
            <a:ext cx="8026400" cy="1362075"/>
          </a:xfrm>
          <a:solidFill>
            <a:srgbClr val="FFFF00"/>
          </a:solidFill>
        </p:spPr>
        <p:txBody>
          <a:bodyPr/>
          <a:lstStyle/>
          <a:p>
            <a:pPr eaLnBrk="1" hangingPunct="1"/>
            <a:r>
              <a:rPr lang="lt-LT" sz="3600" b="0" cap="none" smtClean="0">
                <a:cs typeface="Times New Roman" pitchFamily="18" charset="0"/>
              </a:rPr>
              <a:t>ALYTAUS PROFESINIO RENGIMO CENTRAS</a:t>
            </a:r>
            <a:endParaRPr lang="lt-LT" sz="3600" b="0" cap="none" smtClean="0"/>
          </a:p>
        </p:txBody>
      </p:sp>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Antraštė 1"/>
          <p:cNvSpPr>
            <a:spLocks noGrp="1"/>
          </p:cNvSpPr>
          <p:nvPr>
            <p:ph type="title"/>
          </p:nvPr>
        </p:nvSpPr>
        <p:spPr>
          <a:solidFill>
            <a:schemeClr val="bg1"/>
          </a:solidFill>
        </p:spPr>
        <p:txBody>
          <a:bodyPr/>
          <a:lstStyle/>
          <a:p>
            <a:pPr eaLnBrk="1" hangingPunct="1"/>
            <a:r>
              <a:rPr lang="lt-LT" sz="3200" smtClean="0">
                <a:cs typeface="Times New Roman" pitchFamily="18" charset="0"/>
              </a:rPr>
              <a:t>Modulinio mokymo siūlymai: </a:t>
            </a:r>
            <a:br>
              <a:rPr lang="lt-LT" sz="3200" smtClean="0">
                <a:cs typeface="Times New Roman" pitchFamily="18" charset="0"/>
              </a:rPr>
            </a:br>
            <a:r>
              <a:rPr lang="lt-LT" sz="3200" smtClean="0">
                <a:cs typeface="Times New Roman" pitchFamily="18" charset="0"/>
              </a:rPr>
              <a:t>chemija ir fizika</a:t>
            </a:r>
            <a:endParaRPr lang="lt-LT" sz="3200" smtClean="0"/>
          </a:p>
        </p:txBody>
      </p:sp>
      <p:sp>
        <p:nvSpPr>
          <p:cNvPr id="56322" name="Turinio vietos rezervavimo ženklas 2"/>
          <p:cNvSpPr>
            <a:spLocks noGrp="1"/>
          </p:cNvSpPr>
          <p:nvPr>
            <p:ph type="body" idx="1"/>
          </p:nvPr>
        </p:nvSpPr>
        <p:spPr/>
        <p:txBody>
          <a:bodyPr/>
          <a:lstStyle/>
          <a:p>
            <a:pPr eaLnBrk="1" hangingPunct="1"/>
            <a:r>
              <a:rPr lang="lt-LT" sz="2400" smtClean="0"/>
              <a:t>Į projekto vykdymą įtraukti mokytojus – entuziastus</a:t>
            </a:r>
          </a:p>
          <a:p>
            <a:pPr eaLnBrk="1" hangingPunct="1"/>
            <a:r>
              <a:rPr lang="lt-LT" sz="2400" smtClean="0"/>
              <a:t>Mokytojų komanda turi norėti tobulėti, keistis, tapti mokinių mokymosi patarėjais</a:t>
            </a:r>
          </a:p>
          <a:p>
            <a:pPr eaLnBrk="1" hangingPunct="1"/>
            <a:r>
              <a:rPr lang="lt-LT" sz="2400" smtClean="0"/>
              <a:t>Mokykla turėtų daugiau dėmesio skirti mokinių tėvų pedagoginiam švietimui, aiškinant projekto idėjas (tėvai ne visada objektyviai vertina vaiką, negali vaikui padėti pasirinkti, nenoriai priima siūlomus modulius)</a:t>
            </a:r>
          </a:p>
          <a:p>
            <a:pPr eaLnBrk="1" hangingPunct="1"/>
            <a:r>
              <a:rPr lang="lt-LT" sz="2400" smtClean="0"/>
              <a:t>Rasti lėšų mokytojus skatinti apmokant atliekamus papildomus darbus</a:t>
            </a:r>
          </a:p>
          <a:p>
            <a:pPr eaLnBrk="1" hangingPunct="1"/>
            <a:r>
              <a:rPr lang="lt-LT" sz="2400" smtClean="0"/>
              <a:t>Būtina dirbti mokinių vertinimo srityje</a:t>
            </a:r>
          </a:p>
        </p:txBody>
      </p:sp>
      <p:sp>
        <p:nvSpPr>
          <p:cNvPr id="56323" name="Text Box 4"/>
          <p:cNvSpPr txBox="1">
            <a:spLocks noChangeArrowheads="1"/>
          </p:cNvSpPr>
          <p:nvPr/>
        </p:nvSpPr>
        <p:spPr bwMode="auto">
          <a:xfrm>
            <a:off x="4211638" y="6092825"/>
            <a:ext cx="4932362" cy="304800"/>
          </a:xfrm>
          <a:prstGeom prst="rect">
            <a:avLst/>
          </a:prstGeom>
          <a:solidFill>
            <a:srgbClr val="00FFFF"/>
          </a:solidFill>
          <a:ln w="9525">
            <a:noFill/>
            <a:miter lim="800000"/>
            <a:headEnd/>
            <a:tailEnd/>
          </a:ln>
        </p:spPr>
        <p:txBody>
          <a:bodyPr>
            <a:spAutoFit/>
          </a:bodyPr>
          <a:lstStyle/>
          <a:p>
            <a:pPr algn="ctr">
              <a:spcBef>
                <a:spcPct val="50000"/>
              </a:spcBef>
            </a:pPr>
            <a:r>
              <a:rPr lang="lt-LT" sz="1400"/>
              <a:t>KLAIPĖDOS „ĄŽUOLYNO“ GIMNAZIJA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57346" name="Text Box 4"/>
          <p:cNvSpPr txBox="1">
            <a:spLocks noChangeArrowheads="1"/>
          </p:cNvSpPr>
          <p:nvPr/>
        </p:nvSpPr>
        <p:spPr bwMode="auto">
          <a:xfrm>
            <a:off x="755650" y="4365625"/>
            <a:ext cx="8064500" cy="1476375"/>
          </a:xfrm>
          <a:prstGeom prst="rect">
            <a:avLst/>
          </a:prstGeom>
          <a:solidFill>
            <a:srgbClr val="9933FF"/>
          </a:solidFill>
          <a:ln w="9525">
            <a:noFill/>
            <a:miter lim="800000"/>
            <a:headEnd/>
            <a:tailEnd/>
          </a:ln>
        </p:spPr>
        <p:txBody>
          <a:bodyPr>
            <a:spAutoFit/>
          </a:bodyPr>
          <a:lstStyle/>
          <a:p>
            <a:pPr algn="ctr">
              <a:spcBef>
                <a:spcPct val="50000"/>
              </a:spcBef>
            </a:pPr>
            <a:r>
              <a:rPr lang="lt-LT" sz="3600"/>
              <a:t>KLAIPĖDOS „VARPO“ GIMNAZIJA</a:t>
            </a:r>
          </a:p>
          <a:p>
            <a:pPr algn="ctr">
              <a:spcBef>
                <a:spcPct val="50000"/>
              </a:spcBef>
            </a:pPr>
            <a:endParaRPr lang="lt-LT" sz="36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Antraštė 3"/>
          <p:cNvSpPr>
            <a:spLocks noGrp="1"/>
          </p:cNvSpPr>
          <p:nvPr>
            <p:ph type="title"/>
          </p:nvPr>
        </p:nvSpPr>
        <p:spPr/>
        <p:txBody>
          <a:bodyPr/>
          <a:lstStyle/>
          <a:p>
            <a:pPr eaLnBrk="1" hangingPunct="1"/>
            <a:r>
              <a:rPr lang="lt-LT" smtClean="0"/>
              <a:t>Modulinio mokymo sėkmės</a:t>
            </a:r>
            <a:r>
              <a:rPr lang="lt-LT" b="0" smtClean="0"/>
              <a:t> </a:t>
            </a:r>
            <a:endParaRPr lang="lt-LT" smtClean="0"/>
          </a:p>
        </p:txBody>
      </p:sp>
      <p:sp>
        <p:nvSpPr>
          <p:cNvPr id="58370" name="Turinio vietos rezervavimo ženklas 4"/>
          <p:cNvSpPr>
            <a:spLocks noGrp="1"/>
          </p:cNvSpPr>
          <p:nvPr>
            <p:ph type="body" idx="1"/>
          </p:nvPr>
        </p:nvSpPr>
        <p:spPr/>
        <p:txBody>
          <a:bodyPr/>
          <a:lstStyle/>
          <a:p>
            <a:pPr eaLnBrk="1" hangingPunct="1">
              <a:lnSpc>
                <a:spcPct val="90000"/>
              </a:lnSpc>
              <a:buFont typeface="Symbol" pitchFamily="18" charset="2"/>
              <a:buChar char="·"/>
            </a:pPr>
            <a:r>
              <a:rPr lang="lt-LT" sz="2400" smtClean="0"/>
              <a:t>Įgyvendindami projekto idėjas, atsižvelgta į jo tikslus – skirti didesnį dėmesį  gilesniam mokymosi diferencijavimui ir individualizavimui, siekti ugdymo kokybės, reikalingos šiuolaikiniam  pasauliui </a:t>
            </a:r>
          </a:p>
          <a:p>
            <a:pPr eaLnBrk="1" hangingPunct="1">
              <a:lnSpc>
                <a:spcPct val="90000"/>
              </a:lnSpc>
              <a:buFont typeface="Symbol" pitchFamily="18" charset="2"/>
              <a:buChar char="·"/>
            </a:pPr>
            <a:r>
              <a:rPr lang="lt-LT" sz="2400" smtClean="0"/>
              <a:t>Dalyvavimas projekte suteikė mokiniams  daugiau galimybių  pažinti save, išmokti analizuoti savo mokymosi būdus ir procesą, įvertinti savo galimybes ir jomis pasinaudoti, įžvelgti sunkumus ir išmokti juos įveikti </a:t>
            </a:r>
          </a:p>
          <a:p>
            <a:pPr eaLnBrk="1" hangingPunct="1">
              <a:lnSpc>
                <a:spcPct val="90000"/>
              </a:lnSpc>
              <a:buFont typeface="Symbol" pitchFamily="18" charset="2"/>
              <a:buChar char="·"/>
            </a:pPr>
            <a:r>
              <a:rPr lang="lt-LT" sz="2400" smtClean="0"/>
              <a:t>Mokymasis moduliais leido lanksčiau įgyvendinti ugdymo procesą, didinti mokinių mokymosi krypties pasirinkimo galimybes bei ugdyti jų bendrąsias ir dalykines kompetencijas</a:t>
            </a:r>
          </a:p>
        </p:txBody>
      </p:sp>
      <p:sp>
        <p:nvSpPr>
          <p:cNvPr id="58371" name="Text Box 4"/>
          <p:cNvSpPr txBox="1">
            <a:spLocks noChangeArrowheads="1"/>
          </p:cNvSpPr>
          <p:nvPr/>
        </p:nvSpPr>
        <p:spPr bwMode="auto">
          <a:xfrm>
            <a:off x="4211638" y="6092825"/>
            <a:ext cx="4932362"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ntraštė 1"/>
          <p:cNvSpPr>
            <a:spLocks noGrp="1"/>
          </p:cNvSpPr>
          <p:nvPr>
            <p:ph type="title"/>
          </p:nvPr>
        </p:nvSpPr>
        <p:spPr/>
        <p:txBody>
          <a:bodyPr/>
          <a:lstStyle/>
          <a:p>
            <a:pPr eaLnBrk="1" hangingPunct="1"/>
            <a:r>
              <a:rPr lang="lt-LT" smtClean="0"/>
              <a:t>Integravimo galimybių įžvalgos</a:t>
            </a:r>
          </a:p>
        </p:txBody>
      </p:sp>
      <p:sp>
        <p:nvSpPr>
          <p:cNvPr id="59394" name="Turinio vietos rezervavimo ženklas 2"/>
          <p:cNvSpPr>
            <a:spLocks noGrp="1"/>
          </p:cNvSpPr>
          <p:nvPr>
            <p:ph type="body" idx="1"/>
          </p:nvPr>
        </p:nvSpPr>
        <p:spPr/>
        <p:txBody>
          <a:bodyPr/>
          <a:lstStyle/>
          <a:p>
            <a:pPr eaLnBrk="1" hangingPunct="1">
              <a:buFont typeface="Symbol" pitchFamily="18" charset="2"/>
              <a:buChar char="·"/>
            </a:pPr>
            <a:r>
              <a:rPr lang="lt-LT" sz="1800" smtClean="0"/>
              <a:t>Gimnazijoje vykusi mokinių ir mokytojų diskusija apie šiuolaikinį mokymą(si) leido pasirinkti ir įvairesnius mokymo(si) metodus bei būdus: </a:t>
            </a:r>
            <a:r>
              <a:rPr lang="lt-LT" sz="1800" b="1" smtClean="0"/>
              <a:t>mokiniai išreiškė norą  mokytis netradicinėje aplinkoje, pageidavo integruotų pamokų</a:t>
            </a:r>
            <a:r>
              <a:rPr lang="lt-LT" sz="1800" smtClean="0"/>
              <a:t> </a:t>
            </a:r>
          </a:p>
          <a:p>
            <a:pPr eaLnBrk="1" hangingPunct="1">
              <a:buFont typeface="Symbol" pitchFamily="18" charset="2"/>
              <a:buChar char="·"/>
            </a:pPr>
            <a:r>
              <a:rPr lang="lt-LT" sz="1800" smtClean="0"/>
              <a:t>Integruotos pamokos ir kelių dalykų integruoti projektai suteikė galimybę arba net pareikalavo iš mokinių didesnio aktyvumo, atsakomybės, bendradarbiavimo ir t.t. </a:t>
            </a:r>
          </a:p>
          <a:p>
            <a:pPr eaLnBrk="1" hangingPunct="1">
              <a:buFont typeface="Symbol" pitchFamily="18" charset="2"/>
              <a:buChar char="·"/>
            </a:pPr>
            <a:r>
              <a:rPr lang="lt-LT" sz="1800" smtClean="0"/>
              <a:t>Dalyvaujančios projekte lietuvių kalbos mokytoja ir matematikos mokytoja vedė integruotas pamokas ,,Simetrija matematikoje ir mene“, ,,Dažnis ir tikimybė įvairių stilių tekstuose“, tai paskatino ir kitus mokytojus ieškoti integravimo galimybių </a:t>
            </a:r>
          </a:p>
          <a:p>
            <a:pPr eaLnBrk="1" hangingPunct="1">
              <a:buFont typeface="Symbol" pitchFamily="18" charset="2"/>
              <a:buChar char="·"/>
            </a:pPr>
            <a:r>
              <a:rPr lang="lt-LT" sz="1800" smtClean="0"/>
              <a:t>Projekto metu taikytas grupinio tyrimo metodas leido įsitikinti, kad ugdymo sėkmę lemia  bendradarbiavimas – tiek mokinių, tiek mokytojų. II gimnazijos klasių integruoto projekto tikslas buvo ugdyti mokinių dalykines kompetencijas, integruoti ugdymo turinį, ugdyti pažintinius gebėjimus, skatinti mokinių pažinimo, lavinimosi ir saviraiškos poreikius, susipažinti su socialine kultūrine savo aplinka, gilinti žinias apie savo pasirinktą aplinkos objektą, išsamiai išnagrinėtą objektą pristatyti bendraamžiams gimnazijos konferencijoje ,,Mano kultūrinė ir socialinė aplinka“ </a:t>
            </a:r>
          </a:p>
        </p:txBody>
      </p:sp>
      <p:sp>
        <p:nvSpPr>
          <p:cNvPr id="59395" name="Text Box 4"/>
          <p:cNvSpPr txBox="1">
            <a:spLocks noChangeArrowheads="1"/>
          </p:cNvSpPr>
          <p:nvPr/>
        </p:nvSpPr>
        <p:spPr bwMode="auto">
          <a:xfrm>
            <a:off x="4211638" y="6092825"/>
            <a:ext cx="4932362"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5"/>
          <p:cNvSpPr>
            <a:spLocks noGrp="1"/>
          </p:cNvSpPr>
          <p:nvPr>
            <p:ph type="title" idx="4294967295"/>
          </p:nvPr>
        </p:nvSpPr>
        <p:spPr/>
        <p:txBody>
          <a:bodyPr/>
          <a:lstStyle/>
          <a:p>
            <a:endParaRPr lang="lt-LT" smtClean="0"/>
          </a:p>
        </p:txBody>
      </p:sp>
      <p:sp>
        <p:nvSpPr>
          <p:cNvPr id="6041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Sėkmingai pavykusi konferencija, paskatino į mokyklos projektinę veiklą įtraukti III klasių mokinius. Į III klasių ugdymo planus gimnazijos vadovai nuo 2011/12 metų įtraukė privalomus atskirų dalykų ar integruotus ilgalaikius projektus </a:t>
            </a:r>
          </a:p>
          <a:p>
            <a:pPr eaLnBrk="1" hangingPunct="1">
              <a:lnSpc>
                <a:spcPct val="90000"/>
              </a:lnSpc>
              <a:buFont typeface="Symbol" pitchFamily="18" charset="2"/>
              <a:buChar char="·"/>
            </a:pPr>
            <a:r>
              <a:rPr lang="lt-LT" sz="2000" smtClean="0"/>
              <a:t>Projekto idėjos paskatino sukurti ir išbandyti Karjeros ugdymo modulį (socialinė pedagogė ekspertė  Jolanta Židickienė). Šis 17 valandų privalomas modulis II gimnazijos klasių mokiniams padėjo ugdyti mokinių karjeros planavimo įgūdžius, išsiaiškinti savo profesinius polinkius, profesinį kryptingumą bei tinkamumą, suprasti darbo rinkos pasaulį, išmokti teisingai pasirinkti mokomuosius dalykus ir sudaryti individualų ugdymo(si) planą.  Įgytas teorines žinias mokiniai pasitikrino profesinių žinių konkurse ,,Pasirink profesiją“</a:t>
            </a:r>
          </a:p>
          <a:p>
            <a:pPr eaLnBrk="1" hangingPunct="1">
              <a:lnSpc>
                <a:spcPct val="90000"/>
              </a:lnSpc>
              <a:buFont typeface="Symbol" pitchFamily="18" charset="2"/>
              <a:buChar char="·"/>
            </a:pPr>
            <a:r>
              <a:rPr lang="lt-LT" sz="2000" smtClean="0"/>
              <a:t>Grupelė jaunų entuziastų, kurie stengėsi atrasti save dekoracijų ir reklamos kūrybos veikloje neįkainojamos verslo patirties sėmėsi MMB</a:t>
            </a:r>
          </a:p>
        </p:txBody>
      </p:sp>
      <p:sp>
        <p:nvSpPr>
          <p:cNvPr id="60419" name="Text Box 4"/>
          <p:cNvSpPr txBox="1">
            <a:spLocks noChangeArrowheads="1"/>
          </p:cNvSpPr>
          <p:nvPr/>
        </p:nvSpPr>
        <p:spPr bwMode="auto">
          <a:xfrm>
            <a:off x="4211638" y="6092825"/>
            <a:ext cx="4932362"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Antraštė 1"/>
          <p:cNvSpPr>
            <a:spLocks noGrp="1"/>
          </p:cNvSpPr>
          <p:nvPr>
            <p:ph type="title"/>
          </p:nvPr>
        </p:nvSpPr>
        <p:spPr>
          <a:solidFill>
            <a:schemeClr val="bg1"/>
          </a:solidFill>
        </p:spPr>
        <p:txBody>
          <a:bodyPr/>
          <a:lstStyle/>
          <a:p>
            <a:pPr eaLnBrk="1" hangingPunct="1"/>
            <a:r>
              <a:rPr lang="lt-LT" sz="3200" smtClean="0"/>
              <a:t>Meninio ugdymo mokymo patirtis</a:t>
            </a:r>
          </a:p>
        </p:txBody>
      </p:sp>
      <p:sp>
        <p:nvSpPr>
          <p:cNvPr id="6144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Šio projekto idėjų paskatinti menų mokytojai N. Jucienė, H. Šurkus, J. Simaitienė, V. Gilys išbandė integruotą menų kursą III–IV klasėse. Šį kursą mokiniai rinkosi atsargiai, nes dažniausiai menų kursą jie įsivaizduoja kaip meninę raišką – dainavimą, piešimą, šokį, vaidinimą. Dalis mokinių po pirmojo pusmečio grįžo prie įprastinio menų kurso, liko tie, kuriems patiko kultūrinio gyvenimo stebėjimas, tiriamieji darbai, refleksija</a:t>
            </a:r>
          </a:p>
        </p:txBody>
      </p:sp>
      <p:sp>
        <p:nvSpPr>
          <p:cNvPr id="61443" name="Text Box 4"/>
          <p:cNvSpPr txBox="1">
            <a:spLocks noChangeArrowheads="1"/>
          </p:cNvSpPr>
          <p:nvPr/>
        </p:nvSpPr>
        <p:spPr bwMode="auto">
          <a:xfrm>
            <a:off x="4211638" y="6092825"/>
            <a:ext cx="4932362"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Antraštė 1"/>
          <p:cNvSpPr>
            <a:spLocks noGrp="1"/>
          </p:cNvSpPr>
          <p:nvPr>
            <p:ph type="title"/>
          </p:nvPr>
        </p:nvSpPr>
        <p:spPr>
          <a:solidFill>
            <a:schemeClr val="bg1"/>
          </a:solidFill>
        </p:spPr>
        <p:txBody>
          <a:bodyPr/>
          <a:lstStyle/>
          <a:p>
            <a:pPr eaLnBrk="1" hangingPunct="1"/>
            <a:r>
              <a:rPr lang="lt-LT" smtClean="0"/>
              <a:t>Projekto indėlis mokytojų tobulėjimui</a:t>
            </a:r>
          </a:p>
        </p:txBody>
      </p:sp>
      <p:sp>
        <p:nvSpPr>
          <p:cNvPr id="62466"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400" smtClean="0"/>
              <a:t>Dalyvavimas Projekto seminaruose, mokytojams suteikė galimybę dalytis gerąja patirtimi su kolegomis iš visos Lietuvos, o parsivežtos idėjos skatino mokytojus drąsiau išbandyti naujus, į aktyvų mokinių mokymąsi orientuotus mokymo būdus ir metodus </a:t>
            </a:r>
          </a:p>
          <a:p>
            <a:pPr eaLnBrk="1" hangingPunct="1">
              <a:lnSpc>
                <a:spcPct val="80000"/>
              </a:lnSpc>
              <a:buFont typeface="Symbol" pitchFamily="18" charset="2"/>
              <a:buChar char="·"/>
            </a:pPr>
            <a:r>
              <a:rPr lang="lt-LT" sz="2400" smtClean="0"/>
              <a:t>Modulinis mokymas leido giliau svarstyti savo aplinkos problemas, apie jas viešai kalbant(is) su savo mokytojais ir bendraamžiais. Tai prasminga ir įdomi ugdomoji veikla, duodanti puikių rezultatų </a:t>
            </a:r>
          </a:p>
          <a:p>
            <a:pPr eaLnBrk="1" hangingPunct="1">
              <a:lnSpc>
                <a:spcPct val="80000"/>
              </a:lnSpc>
              <a:buFont typeface="Symbol" pitchFamily="18" charset="2"/>
              <a:buChar char="·"/>
            </a:pPr>
            <a:r>
              <a:rPr lang="lt-LT" sz="2400" smtClean="0"/>
              <a:t>Integruota veikla vienijo mokyklos bendruomenę bendram tikslui, praplėtė mokinių akiratį, skatino juos kurti </a:t>
            </a:r>
          </a:p>
          <a:p>
            <a:pPr eaLnBrk="1" hangingPunct="1">
              <a:lnSpc>
                <a:spcPct val="80000"/>
              </a:lnSpc>
              <a:buFont typeface="Symbol" pitchFamily="18" charset="2"/>
              <a:buChar char="·"/>
            </a:pPr>
            <a:r>
              <a:rPr lang="lt-LT" sz="2400" smtClean="0"/>
              <a:t>Bendra mokytojų, dalyvavusių projekte, veikla praturtino ugdymo procesą, sutelkė kolektyvą naujų idėjų įgyvendinimui. Mokytojai ir mokiniai tapo drąsesni, atviresni, draugiškesni</a:t>
            </a:r>
          </a:p>
        </p:txBody>
      </p:sp>
      <p:sp>
        <p:nvSpPr>
          <p:cNvPr id="62467" name="Text Box 4"/>
          <p:cNvSpPr txBox="1">
            <a:spLocks noChangeArrowheads="1"/>
          </p:cNvSpPr>
          <p:nvPr/>
        </p:nvSpPr>
        <p:spPr bwMode="auto">
          <a:xfrm>
            <a:off x="4211638" y="6092825"/>
            <a:ext cx="4932362" cy="304800"/>
          </a:xfrm>
          <a:prstGeom prst="rect">
            <a:avLst/>
          </a:prstGeom>
          <a:solidFill>
            <a:srgbClr val="9933FF"/>
          </a:solidFill>
          <a:ln w="9525">
            <a:noFill/>
            <a:miter lim="800000"/>
            <a:headEnd/>
            <a:tailEnd/>
          </a:ln>
        </p:spPr>
        <p:txBody>
          <a:bodyPr>
            <a:spAutoFit/>
          </a:bodyPr>
          <a:lstStyle/>
          <a:p>
            <a:pPr algn="ctr">
              <a:spcBef>
                <a:spcPct val="50000"/>
              </a:spcBef>
            </a:pPr>
            <a:r>
              <a:rPr lang="lt-LT" sz="1400"/>
              <a:t>KLAIPĖDOS „VARPO“ GIMNAZIJA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63490" name="Text Box 4"/>
          <p:cNvSpPr txBox="1">
            <a:spLocks noChangeArrowheads="1"/>
          </p:cNvSpPr>
          <p:nvPr/>
        </p:nvSpPr>
        <p:spPr bwMode="auto">
          <a:xfrm>
            <a:off x="684213" y="4365625"/>
            <a:ext cx="8135937" cy="1200150"/>
          </a:xfrm>
          <a:prstGeom prst="rect">
            <a:avLst/>
          </a:prstGeom>
          <a:solidFill>
            <a:srgbClr val="739BCB"/>
          </a:solidFill>
          <a:ln w="9525">
            <a:noFill/>
            <a:miter lim="800000"/>
            <a:headEnd/>
            <a:tailEnd/>
          </a:ln>
        </p:spPr>
        <p:txBody>
          <a:bodyPr>
            <a:spAutoFit/>
          </a:bodyPr>
          <a:lstStyle/>
          <a:p>
            <a:pPr algn="ctr">
              <a:spcBef>
                <a:spcPct val="50000"/>
              </a:spcBef>
            </a:pPr>
            <a:r>
              <a:rPr lang="lt-LT" sz="3600"/>
              <a:t>MARIJAMPOLĖS SŪDUVOS GIMNAZIJA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Antraštė 3"/>
          <p:cNvSpPr>
            <a:spLocks noGrp="1"/>
          </p:cNvSpPr>
          <p:nvPr>
            <p:ph type="title"/>
          </p:nvPr>
        </p:nvSpPr>
        <p:spPr>
          <a:solidFill>
            <a:schemeClr val="bg1"/>
          </a:solidFill>
        </p:spPr>
        <p:txBody>
          <a:bodyPr/>
          <a:lstStyle/>
          <a:p>
            <a:pPr eaLnBrk="1" hangingPunct="1"/>
            <a:r>
              <a:rPr lang="lt-LT" smtClean="0"/>
              <a:t>Modulinio mokymo patirtis</a:t>
            </a:r>
          </a:p>
        </p:txBody>
      </p:sp>
      <p:sp>
        <p:nvSpPr>
          <p:cNvPr id="64514" name="Turinio vietos rezervavimo ženklas 4"/>
          <p:cNvSpPr>
            <a:spLocks noGrp="1"/>
          </p:cNvSpPr>
          <p:nvPr>
            <p:ph type="body" idx="1"/>
          </p:nvPr>
        </p:nvSpPr>
        <p:spPr/>
        <p:txBody>
          <a:bodyPr/>
          <a:lstStyle/>
          <a:p>
            <a:pPr eaLnBrk="1" hangingPunct="1">
              <a:lnSpc>
                <a:spcPct val="80000"/>
              </a:lnSpc>
              <a:buFont typeface="Symbol" pitchFamily="18" charset="2"/>
              <a:buChar char="·"/>
            </a:pPr>
            <a:r>
              <a:rPr lang="lt-LT" sz="2400" smtClean="0"/>
              <a:t>„</a:t>
            </a:r>
            <a:r>
              <a:rPr lang="lt-LT" sz="2400" i="1" smtClean="0"/>
              <a:t>Esu įsitikinusi, kad </a:t>
            </a:r>
            <a:r>
              <a:rPr lang="lt-LT" sz="2400" b="1" i="1" smtClean="0"/>
              <a:t>modulinio mokymo</a:t>
            </a:r>
            <a:r>
              <a:rPr lang="lt-LT" sz="2400" i="1" smtClean="0"/>
              <a:t> išbandymas mokiniams – raktas į sėkmę,“</a:t>
            </a:r>
            <a:r>
              <a:rPr lang="lt-LT" sz="2400" smtClean="0"/>
              <a:t> –</a:t>
            </a:r>
            <a:r>
              <a:rPr lang="lt-LT" sz="2400" b="1" smtClean="0"/>
              <a:t> </a:t>
            </a:r>
            <a:r>
              <a:rPr lang="lt-LT" sz="2400" smtClean="0"/>
              <a:t>teigia lietuvių kalbos mokytoja metodininkė Kristina Rudzevičienė </a:t>
            </a:r>
          </a:p>
          <a:p>
            <a:pPr eaLnBrk="1" hangingPunct="1">
              <a:lnSpc>
                <a:spcPct val="80000"/>
              </a:lnSpc>
              <a:buFont typeface="Symbol" pitchFamily="18" charset="2"/>
              <a:buChar char="·"/>
            </a:pPr>
            <a:r>
              <a:rPr lang="lt-LT" sz="2400" smtClean="0"/>
              <a:t>Mokytojas pats turi tikėti tuo, ką sako, kad nauji, neįprasti dalykai būtų priimti </a:t>
            </a:r>
            <a:r>
              <a:rPr lang="lt-LT" sz="2400" i="1" smtClean="0"/>
              <a:t>–</a:t>
            </a:r>
            <a:r>
              <a:rPr lang="lt-LT" sz="2400" smtClean="0"/>
              <a:t> svarbu „užnorinti’’ mokinius, paaiškinti, kodėl mokomės kitaip, kodėl turime išbandyti naujoves, kokią naudą jos atneš visų pirma vaikui </a:t>
            </a:r>
          </a:p>
          <a:p>
            <a:pPr eaLnBrk="1" hangingPunct="1">
              <a:lnSpc>
                <a:spcPct val="80000"/>
              </a:lnSpc>
              <a:buFont typeface="Symbol" pitchFamily="18" charset="2"/>
              <a:buChar char="·"/>
            </a:pPr>
            <a:r>
              <a:rPr lang="lt-LT" sz="2400" smtClean="0"/>
              <a:t>Kadangi gimnazijos pagrindinio ugdymo koncentre turime dvi eksperimentines klases, dirbančias pagal modulines lietuvių kalbos programas, ir dvi jose dėstančias mokytojas, nesunku palyginti, kiek sėkmė priklauso nuo mokinių gebėjimų, teorinio, praktinio pasiruošimo ir kiek nuo paties mokytojo užsidegimo, kūrybiškumo bei supratimo, kaip naujus dalykus patraukliai pateikti mokiniui </a:t>
            </a:r>
          </a:p>
        </p:txBody>
      </p:sp>
      <p:sp>
        <p:nvSpPr>
          <p:cNvPr id="64515"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5"/>
          <p:cNvSpPr>
            <a:spLocks noGrp="1"/>
          </p:cNvSpPr>
          <p:nvPr>
            <p:ph type="title" idx="4294967295"/>
          </p:nvPr>
        </p:nvSpPr>
        <p:spPr/>
        <p:txBody>
          <a:bodyPr/>
          <a:lstStyle/>
          <a:p>
            <a:endParaRPr lang="lt-LT" smtClean="0"/>
          </a:p>
        </p:txBody>
      </p:sp>
      <p:sp>
        <p:nvSpPr>
          <p:cNvPr id="65538"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1800" smtClean="0"/>
              <a:t>„</a:t>
            </a:r>
            <a:r>
              <a:rPr lang="lt-LT" sz="1800" i="1" smtClean="0"/>
              <a:t>Modulinį mokymą 9–10 klasėse abi lietuvių kalbos mokytojos vertina teigiamai, nes susikoncentruojama į konkrečią temą, mokiniai lengviau įsimena ir ilgiau prisimena medžiagą, modulinis mokymas ciklais padeda geriau susikoncentruoti ir kryptingiau siekti numatyto tikslo. Tik negalima kol kas tvirtai teigti, ar mokiniai tikrai ciklo medžiagą įsiminė ilgam. Tai parodys tik laikas. Tačiau iš dabarties perspektyvos galima daryti išvadą, jog mokiniams, dėstant medžiagą „gabalais“, paprasčiau išaiškinti, ką jie turi išmokti, kaip žinias panaudoti, koks galutinis mokymosi tikslas ir atsiskaitymas – mokinys pats yra įtraukiamas į veiklų planavimą, vertinimą, tampa aktyviu ugdymo dalyviu. Taigi mokiniams lyg ir geriau, o kaip mokytojui? O mokytojas, kaip dažniausiai ir atsitinka, atsiduria tarp girnų akmenų. Išbandant naujoves, dirbant kitaip, stengiantis į ugdymą įtraukti vaiką, kiekvienas mokytojas svajoja apie gerus, turinčius praktinę naudą vadovėlius, kurių nereikėtų keisti kas pora metų, apie mokytojo knygas, apie informacinę bazę, na, ir pagaliau apie gražų bendradarbiavimą su kolegomis. Taigi mokytojas suinteresuotas, kad jo pamokos būtų ne tik  įdomios, patrauklios, bet ir perteiktų esmines žinias, mokinius nukreiptų tinkama linkme. Žinoma, dirbant pagal modulines programas ruošimasis pamokoms tikrai nepalengvėjo, nes reikalauja medžiagos iš įvairių šaltinių susisteminimo, pateikimo naudojant multimediją, internetą, „įvilkti“ pamokos medžiagą į patrauklų metodikos rūbą.“</a:t>
            </a:r>
            <a:endParaRPr lang="lt-LT" sz="1800" smtClean="0"/>
          </a:p>
          <a:p>
            <a:pPr eaLnBrk="1" hangingPunct="1">
              <a:lnSpc>
                <a:spcPct val="80000"/>
              </a:lnSpc>
              <a:buFont typeface="Symbol" pitchFamily="18" charset="2"/>
              <a:buChar char="·"/>
            </a:pPr>
            <a:endParaRPr lang="lt-LT" sz="1800" smtClean="0"/>
          </a:p>
        </p:txBody>
      </p:sp>
      <p:sp>
        <p:nvSpPr>
          <p:cNvPr id="65539"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r>
              <a:rPr lang="lt-LT" smtClean="0"/>
              <a:t>Profesinio informavimo veikla</a:t>
            </a:r>
          </a:p>
        </p:txBody>
      </p:sp>
      <p:sp>
        <p:nvSpPr>
          <p:cNvPr id="20482" name="Rectangle 3"/>
          <p:cNvSpPr>
            <a:spLocks noGrp="1"/>
          </p:cNvSpPr>
          <p:nvPr>
            <p:ph type="body" idx="1"/>
          </p:nvPr>
        </p:nvSpPr>
        <p:spPr/>
        <p:txBody>
          <a:bodyPr/>
          <a:lstStyle/>
          <a:p>
            <a:pPr>
              <a:lnSpc>
                <a:spcPct val="80000"/>
              </a:lnSpc>
              <a:buFont typeface="Symbol" pitchFamily="18" charset="2"/>
              <a:buChar char="·"/>
            </a:pPr>
            <a:r>
              <a:rPr lang="lt-LT" sz="1800" smtClean="0"/>
              <a:t>Profesinio informavimo veikloje aktyviai dalyvauja visa gimnazijos bendruomenė: mokytojai, mokiniai ir jų tėvai</a:t>
            </a:r>
          </a:p>
          <a:p>
            <a:pPr>
              <a:lnSpc>
                <a:spcPct val="80000"/>
              </a:lnSpc>
              <a:buFont typeface="Symbol" pitchFamily="18" charset="2"/>
              <a:buChar char="·"/>
            </a:pPr>
            <a:r>
              <a:rPr lang="lt-LT" sz="1800" smtClean="0"/>
              <a:t>Gimnazijoje veikia profesinio informavimo centras, kuriame kaupiama ir sisteminama profesinio informavimo ir konsultavimo medžiaga apie studijas Lietuvoje bei užsienyje, apie darbo ir profesijų pasaulį</a:t>
            </a:r>
          </a:p>
          <a:p>
            <a:pPr>
              <a:lnSpc>
                <a:spcPct val="80000"/>
              </a:lnSpc>
              <a:buFont typeface="Symbol" pitchFamily="18" charset="2"/>
              <a:buChar char="·"/>
            </a:pPr>
            <a:r>
              <a:rPr lang="lt-LT" sz="1800" smtClean="0"/>
              <a:t>Mokiniams ir jų tėvams suteikiama galimybė naudotis įvairiais informacijos šaltiniais: leidiniais, knygomis, internetiniais resursais</a:t>
            </a:r>
          </a:p>
          <a:p>
            <a:pPr>
              <a:lnSpc>
                <a:spcPct val="80000"/>
              </a:lnSpc>
              <a:buFont typeface="Symbol" pitchFamily="18" charset="2"/>
              <a:buChar char="·"/>
            </a:pPr>
            <a:r>
              <a:rPr lang="lt-LT" sz="1800" smtClean="0"/>
              <a:t>Gimnazijoje atliekami įvairūs tyrimai, padedantys nustatyti mokinių poreikius, pasirinkti ateities profesiją, sėkmingai planuoti tolesnio mokymosi kelią</a:t>
            </a:r>
          </a:p>
          <a:p>
            <a:pPr>
              <a:lnSpc>
                <a:spcPct val="80000"/>
              </a:lnSpc>
              <a:buFont typeface="Symbol" pitchFamily="18" charset="2"/>
              <a:buChar char="·"/>
            </a:pPr>
            <a:r>
              <a:rPr lang="lt-LT" sz="1800" smtClean="0"/>
              <a:t>Organizuojami susitikimai, pokalbiai su Lietuvos ir užsienio šalių aukštųjų mokyklų atstovais. Įvairūs konkursai, klasės valandėlės, žaidimai, diskusijos profesijos prasirinkimo procesą daro įdomesnį ir produktyvesnį</a:t>
            </a:r>
          </a:p>
          <a:p>
            <a:pPr>
              <a:lnSpc>
                <a:spcPct val="80000"/>
              </a:lnSpc>
              <a:buFont typeface="Symbol" pitchFamily="18" charset="2"/>
              <a:buChar char="·"/>
            </a:pPr>
            <a:r>
              <a:rPr lang="lt-LT" sz="1800" smtClean="0"/>
              <a:t>Ekskursija – svarbi profesinio informavimo ir karjeros ugdymo veiklos forma. Gimnazijos mokiniai kiekvienais metais vyksta į ekskursijas į įvairias mokymo įstaigas bei darbo įmones</a:t>
            </a:r>
          </a:p>
          <a:p>
            <a:pPr>
              <a:lnSpc>
                <a:spcPct val="80000"/>
              </a:lnSpc>
              <a:buFont typeface="Symbol" pitchFamily="18" charset="2"/>
              <a:buChar char="·"/>
            </a:pPr>
            <a:r>
              <a:rPr lang="lt-LT" sz="1800" smtClean="0"/>
              <a:t>Gimnazijos profesinio informavimo veikla glaudžiai siejasi su socialinių partnerių – Šiaulių universiteto, Kauno Vytauto Didžiojo universiteto, Šiaurės Lietuvos kolegijos, Šiaulių Jaunimo darbo centro, Šiaulių profesinio rengimo centro bei kt. – veikla </a:t>
            </a:r>
          </a:p>
        </p:txBody>
      </p:sp>
      <p:sp>
        <p:nvSpPr>
          <p:cNvPr id="20483" name="Text Box 4"/>
          <p:cNvSpPr txBox="1">
            <a:spLocks noChangeArrowheads="1"/>
          </p:cNvSpPr>
          <p:nvPr/>
        </p:nvSpPr>
        <p:spPr bwMode="auto">
          <a:xfrm>
            <a:off x="4211638" y="6092825"/>
            <a:ext cx="4932362" cy="304800"/>
          </a:xfrm>
          <a:prstGeom prst="rect">
            <a:avLst/>
          </a:prstGeom>
          <a:solidFill>
            <a:srgbClr val="FFFF66"/>
          </a:solidFill>
          <a:ln w="9525">
            <a:noFill/>
            <a:miter lim="800000"/>
            <a:headEnd/>
            <a:tailEnd/>
          </a:ln>
        </p:spPr>
        <p:txBody>
          <a:bodyPr>
            <a:spAutoFit/>
          </a:bodyPr>
          <a:lstStyle/>
          <a:p>
            <a:pPr algn="ctr">
              <a:spcBef>
                <a:spcPct val="50000"/>
              </a:spcBef>
            </a:pPr>
            <a:r>
              <a:rPr lang="lt-LT" sz="1400"/>
              <a:t>ALYTAUS PROFESINIO RENGIMO CENTRAS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Antraštė 1"/>
          <p:cNvSpPr>
            <a:spLocks noGrp="1"/>
          </p:cNvSpPr>
          <p:nvPr>
            <p:ph type="title"/>
          </p:nvPr>
        </p:nvSpPr>
        <p:spPr/>
        <p:txBody>
          <a:bodyPr/>
          <a:lstStyle/>
          <a:p>
            <a:pPr eaLnBrk="1" hangingPunct="1"/>
            <a:r>
              <a:rPr lang="lt-LT" sz="3200" smtClean="0"/>
              <a:t>Modulinis mokymas: vertinimo galimybės</a:t>
            </a:r>
          </a:p>
        </p:txBody>
      </p:sp>
      <p:sp>
        <p:nvSpPr>
          <p:cNvPr id="66562" name="Turinio vietos rezervavimo ženklas 2"/>
          <p:cNvSpPr>
            <a:spLocks noGrp="1"/>
          </p:cNvSpPr>
          <p:nvPr>
            <p:ph type="body" idx="1"/>
          </p:nvPr>
        </p:nvSpPr>
        <p:spPr/>
        <p:txBody>
          <a:bodyPr/>
          <a:lstStyle/>
          <a:p>
            <a:pPr eaLnBrk="1" hangingPunct="1">
              <a:buFont typeface="Symbol" pitchFamily="18" charset="2"/>
              <a:buChar char="·"/>
            </a:pPr>
            <a:r>
              <a:rPr lang="lt-LT" sz="2000" smtClean="0"/>
              <a:t>Apmąstyta ir ieškota naujų, patrauklių būdų ir formų, leisiančių ne tik objektyviai pamatuoti kiekvieno vaiko daromą pažangą, bet ir skatinančių mokinio mokymosi motyvaciją, įgalinančių jam patirti sėkmę bei atradimo džiaugsmą (motyvuojantis vertinimas) </a:t>
            </a:r>
          </a:p>
          <a:p>
            <a:pPr eaLnBrk="1" hangingPunct="1">
              <a:buFont typeface="Symbol" pitchFamily="18" charset="2"/>
              <a:buChar char="·"/>
            </a:pPr>
            <a:r>
              <a:rPr lang="lt-LT" sz="2000" smtClean="0"/>
              <a:t>Gimnazijoje laikomasi tokio principo: mokiniai dar prieš pradedant modulio programą supažindinami su vertinimo kriterijais, būdais ir formomis, tada dėstoma teorinė medžiaga, bandoma atlikti praktines užduotis ir  tam, kad mokiniai žinotų, kiek išmokimo, įgūdžių formavimo kelyje pasistūmėjo į priekį, nuolat įsivertina patys arba yra vertinami klasės draugų, t. y. mokiniai įtraukiami į vertinimo sistemą, tampa sąmoningais vertinimo proceso partneriais </a:t>
            </a:r>
          </a:p>
          <a:p>
            <a:pPr eaLnBrk="1" hangingPunct="1">
              <a:buFont typeface="Symbol" pitchFamily="18" charset="2"/>
              <a:buChar char="·"/>
            </a:pPr>
            <a:r>
              <a:rPr lang="lt-LT" sz="2000" smtClean="0"/>
              <a:t>Paskutinis etapas </a:t>
            </a:r>
            <a:r>
              <a:rPr lang="lt-LT" sz="2000" i="1" smtClean="0"/>
              <a:t>–</a:t>
            </a:r>
            <a:r>
              <a:rPr lang="lt-LT" sz="2000" smtClean="0"/>
              <a:t> mokytojo vertinimas, rezultatų aptarimas bei, jei numatyta tokia galimybė, tobulinimasis </a:t>
            </a:r>
          </a:p>
        </p:txBody>
      </p:sp>
      <p:sp>
        <p:nvSpPr>
          <p:cNvPr id="66563"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urinio vietos rezervavimo ženklas 2"/>
          <p:cNvSpPr>
            <a:spLocks noGrp="1"/>
          </p:cNvSpPr>
          <p:nvPr>
            <p:ph type="body" idx="1"/>
          </p:nvPr>
        </p:nvSpPr>
        <p:spPr>
          <a:xfrm>
            <a:off x="323850" y="333375"/>
            <a:ext cx="8424863" cy="5759450"/>
          </a:xfrm>
        </p:spPr>
        <p:txBody>
          <a:bodyPr/>
          <a:lstStyle/>
          <a:p>
            <a:pPr eaLnBrk="1" hangingPunct="1">
              <a:lnSpc>
                <a:spcPct val="80000"/>
              </a:lnSpc>
              <a:buFont typeface="Symbol" pitchFamily="18" charset="2"/>
              <a:buChar char="·"/>
            </a:pPr>
            <a:r>
              <a:rPr lang="lt-LT" sz="1600" smtClean="0"/>
              <a:t>Tiek mokinių, tiek mokytojų vertinimo būdai įvairūs, svarbiausia, kad būtų </a:t>
            </a:r>
            <a:r>
              <a:rPr lang="lt-LT" sz="1800" smtClean="0"/>
              <a:t>suprantami</a:t>
            </a:r>
            <a:r>
              <a:rPr lang="lt-LT" sz="1600" smtClean="0"/>
              <a:t> ir sutarti iš anksto. Pateikiame keletą pavyzdžių, taikytų dėstant lietuvių kalbos modulinį mokymą I</a:t>
            </a:r>
            <a:r>
              <a:rPr lang="lt-LT" sz="1600" i="1" smtClean="0"/>
              <a:t>–</a:t>
            </a:r>
            <a:r>
              <a:rPr lang="lt-LT" sz="1600" smtClean="0"/>
              <a:t>II gimnazijos klasėse, tačiau galimų sėkmingai pritaikyti bet kurio dalyko pamokoje: pagal pateiktus atsakymus tikrinamas darbas, skaičiuojami taškai ir rašomas balas (pvz., 67% teisingų atsakymų – 7 balai)</a:t>
            </a:r>
          </a:p>
          <a:p>
            <a:pPr eaLnBrk="1" hangingPunct="1">
              <a:lnSpc>
                <a:spcPct val="80000"/>
              </a:lnSpc>
              <a:buFont typeface="Symbol" pitchFamily="18" charset="2"/>
              <a:buChar char="·"/>
            </a:pPr>
            <a:endParaRPr lang="lt-LT" sz="1600" smtClean="0"/>
          </a:p>
          <a:p>
            <a:pPr eaLnBrk="1" hangingPunct="1">
              <a:lnSpc>
                <a:spcPct val="80000"/>
              </a:lnSpc>
              <a:buFont typeface="Symbol" pitchFamily="18" charset="2"/>
              <a:buChar char="·"/>
            </a:pPr>
            <a:r>
              <a:rPr lang="lt-LT" sz="1600" smtClean="0"/>
              <a:t>Pagal vertinimo kriterijus tikrinama, ar darbas juos atitinka (pvz., rašinys turi įžangą, tris dėstymo pastraipas, pabaigą); darbas vertinamas pagal patirtą sėkmę ar sunkumus (pvz., dešimtbalėje sistemoje pasirašomas balas, nurodant, kas sekėsi, kas sunku, kokia priežastis)</a:t>
            </a:r>
          </a:p>
          <a:p>
            <a:pPr eaLnBrk="1" hangingPunct="1">
              <a:lnSpc>
                <a:spcPct val="80000"/>
              </a:lnSpc>
              <a:buFont typeface="Symbol" pitchFamily="18" charset="2"/>
              <a:buChar char="·"/>
            </a:pPr>
            <a:endParaRPr lang="lt-LT" sz="1600" smtClean="0"/>
          </a:p>
          <a:p>
            <a:pPr eaLnBrk="1" hangingPunct="1">
              <a:lnSpc>
                <a:spcPct val="80000"/>
              </a:lnSpc>
              <a:buFont typeface="Symbol" pitchFamily="18" charset="2"/>
              <a:buChar char="·"/>
            </a:pPr>
            <a:r>
              <a:rPr lang="lt-LT" sz="1600" smtClean="0"/>
              <a:t>Dirbant grupėje ar poroje mokiniai patys sau rašo pažymius, pasidalydami taškus pagal nuopelnus ir įdėtą darbą (pvz., iš galimų 40 taškų (grupėje 4 mokiniai) darbas įvertinamas 37 taškais, tad mokiniai gali pasirašyti, tarkime, 9, 9, 9, 10 arba 7, 10, 10, 10)</a:t>
            </a:r>
          </a:p>
          <a:p>
            <a:pPr eaLnBrk="1" hangingPunct="1">
              <a:lnSpc>
                <a:spcPct val="80000"/>
              </a:lnSpc>
              <a:buFont typeface="Symbol" pitchFamily="18" charset="2"/>
              <a:buChar char="·"/>
            </a:pPr>
            <a:endParaRPr lang="lt-LT" sz="1600" smtClean="0"/>
          </a:p>
          <a:p>
            <a:pPr eaLnBrk="1" hangingPunct="1">
              <a:lnSpc>
                <a:spcPct val="80000"/>
              </a:lnSpc>
              <a:buFont typeface="Symbol" pitchFamily="18" charset="2"/>
              <a:buChar char="·"/>
            </a:pPr>
            <a:r>
              <a:rPr lang="lt-LT" sz="1600" smtClean="0"/>
              <a:t>Pliusai - minusai renkami kiekvieną pamoką kaip mokinių aktyvumo skatinimas; papildomi balai, gaunami už papildomus, individualius darbus, neprivalomus visiems. Juos galima prisidėti prie bet kurio pažymio; trys neatlikti namų darbai – dvejetas; balai už savarankiškus, kontrolinius, kūrybinius darbus, testus; pažymiai už darbą bendradarbiaujančioje grupėje, poroje, kai grupės darbą kviečiamas pristatyti bet kuris grupės mokinys nežinant ir nesitarus iš anksto (pavyzdžiui, atsakinėti iš grupės kviečiamas tas, kuris turi šunį, tas, kurio mamos vardas trumpiausias ir t. t.)</a:t>
            </a:r>
          </a:p>
          <a:p>
            <a:pPr eaLnBrk="1" hangingPunct="1">
              <a:lnSpc>
                <a:spcPct val="80000"/>
              </a:lnSpc>
              <a:buFont typeface="Symbol" pitchFamily="18" charset="2"/>
              <a:buChar char="·"/>
            </a:pPr>
            <a:endParaRPr lang="lt-LT" sz="1600" smtClean="0"/>
          </a:p>
          <a:p>
            <a:pPr eaLnBrk="1" hangingPunct="1">
              <a:lnSpc>
                <a:spcPct val="80000"/>
              </a:lnSpc>
              <a:buFont typeface="Symbol" pitchFamily="18" charset="2"/>
              <a:buChar char="·"/>
            </a:pPr>
            <a:r>
              <a:rPr lang="lt-LT" sz="1600" smtClean="0"/>
              <a:t>Tai skatina mokinius prisiimti atsakomybę už visos grupės darbą, ugdo bendradarbiavimo įgūdžius; darbas grupėje </a:t>
            </a:r>
            <a:r>
              <a:rPr lang="lt-LT" sz="1600" i="1" smtClean="0"/>
              <a:t>–</a:t>
            </a:r>
            <a:r>
              <a:rPr lang="lt-LT" sz="1600" smtClean="0"/>
              <a:t> pateikčių ruošimas ir pristatymas (pažymiu); interviu (pažymiu); pastraipų kūrimas, nuomonės argumentavimas, rašinio įžangos kūrimas, rašinio teiginių formulavimas, įsivertinimo testas (pliusais, papildomais balais); apibendrinamasis modulio programos pažymys (50%) už rašinį (kontrolinį darbą)</a:t>
            </a:r>
          </a:p>
        </p:txBody>
      </p:sp>
      <p:sp>
        <p:nvSpPr>
          <p:cNvPr id="67586"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5"/>
          <p:cNvSpPr>
            <a:spLocks noGrp="1"/>
          </p:cNvSpPr>
          <p:nvPr>
            <p:ph type="title" idx="4294967295"/>
          </p:nvPr>
        </p:nvSpPr>
        <p:spPr/>
        <p:txBody>
          <a:bodyPr/>
          <a:lstStyle/>
          <a:p>
            <a:r>
              <a:rPr lang="lt-LT" smtClean="0"/>
              <a:t>Mokinių nuomonė</a:t>
            </a:r>
          </a:p>
        </p:txBody>
      </p:sp>
      <p:sp>
        <p:nvSpPr>
          <p:cNvPr id="68610"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400" smtClean="0"/>
              <a:t>Štai keletas minčių iš mokinių įsivertinimų – laiškų mokytojai: „</a:t>
            </a:r>
            <a:r>
              <a:rPr lang="lt-LT" sz="2400" i="1" smtClean="0"/>
              <a:t>Šie mokslo metai išties buvo kitokie: neįprasta, kad mokėmės moduliais. Nors taip mokytis buvo sunku, bet kartu ir įdomu, kai žinai modulio trukmės ribas, atsiskaitymo formas. Išmokome daug naujų dalykų, buvo smagu mokytis, įdomūs darbai, įdomi informacija, reikėjo daug dirbti patiems. Keistai atrodė vertinimas – kai nevienodą svorį turi gaunami pažymiai, kai jie dalijami ir rašomas apibendrinamasis darbas. Visus mokslo metus buvo ką veikti, kur tobulėti“</a:t>
            </a:r>
            <a:r>
              <a:rPr lang="lt-LT" sz="2400" smtClean="0"/>
              <a:t> (Miglė, ID klasė)</a:t>
            </a:r>
          </a:p>
          <a:p>
            <a:pPr eaLnBrk="1" hangingPunct="1">
              <a:lnSpc>
                <a:spcPct val="80000"/>
              </a:lnSpc>
              <a:buFont typeface="Symbol" pitchFamily="18" charset="2"/>
              <a:buChar char="·"/>
            </a:pPr>
            <a:r>
              <a:rPr lang="lt-LT" sz="2400" smtClean="0"/>
              <a:t> </a:t>
            </a:r>
            <a:r>
              <a:rPr lang="lt-LT" sz="2400" i="1" smtClean="0"/>
              <a:t>„Man buvo kur kas smagiau mokytis moduliais. Lengviau išmokau pateiktą medžiagą, aiškus įvertinimas, greičiau sužinai, išmokai tą temą ar nelabai. Mokytoja visada padeda, pataria, moko įdomiai net, rodos, neįdomias temas (...). Kai supratau modulinio mokymo esmę, lietuvių kalba pasidarė aiškesnė ir lengviau išmokau“ </a:t>
            </a:r>
            <a:r>
              <a:rPr lang="lt-LT" sz="2400" smtClean="0"/>
              <a:t>(Karolina, ID klasė)</a:t>
            </a:r>
          </a:p>
        </p:txBody>
      </p:sp>
      <p:sp>
        <p:nvSpPr>
          <p:cNvPr id="68611"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ntraštė 1"/>
          <p:cNvSpPr>
            <a:spLocks noGrp="1"/>
          </p:cNvSpPr>
          <p:nvPr>
            <p:ph type="title"/>
          </p:nvPr>
        </p:nvSpPr>
        <p:spPr>
          <a:solidFill>
            <a:schemeClr val="bg1"/>
          </a:solidFill>
        </p:spPr>
        <p:txBody>
          <a:bodyPr/>
          <a:lstStyle/>
          <a:p>
            <a:pPr eaLnBrk="1" hangingPunct="1"/>
            <a:r>
              <a:rPr lang="lt-LT" sz="3200" smtClean="0"/>
              <a:t>Kas atlikta gimnazijoje</a:t>
            </a:r>
          </a:p>
        </p:txBody>
      </p:sp>
      <p:sp>
        <p:nvSpPr>
          <p:cNvPr id="6963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000" smtClean="0"/>
              <a:t>Sukūrėme patrauklų gimnazijos įvaizdį bendruomenei:</a:t>
            </a:r>
          </a:p>
          <a:p>
            <a:pPr eaLnBrk="1" hangingPunct="1">
              <a:lnSpc>
                <a:spcPct val="90000"/>
              </a:lnSpc>
              <a:buFont typeface="Arial" charset="0"/>
              <a:buNone/>
            </a:pPr>
            <a:r>
              <a:rPr lang="lt-LT" sz="2000" smtClean="0"/>
              <a:t>	– esame sėkmės mokykla  kiekvienam vaikui; gebame lanksčiai įvairių gebėjimų mokiniams diferencijuoti ir individualizuoti ugdymo turinį; atveriame dideles galimybes mokiniui rinktis; </a:t>
            </a:r>
          </a:p>
          <a:p>
            <a:pPr eaLnBrk="1" hangingPunct="1">
              <a:lnSpc>
                <a:spcPct val="90000"/>
              </a:lnSpc>
              <a:buFont typeface="Arial" charset="0"/>
              <a:buNone/>
            </a:pPr>
            <a:r>
              <a:rPr lang="lt-LT" sz="2000" smtClean="0"/>
              <a:t>	– sukaupėme didelę patirties bazę, kuria dalijamės ne tik mieste, bet ir respublikoje (gimnazijoje priėmėme Raseinių rajono mokyklų pavaduotojų ugdymui  delegaciją, organizavome metodikos dieną Raseinių „Šaltinio“ vidurinės mokyklos mokytojams, skaitėme pranešimus Šiaulių „Romuvos“ gimnazijos bei Vilkaviškio „Aušros“ gimnazijos respublikinėse konferencijose);</a:t>
            </a:r>
          </a:p>
          <a:p>
            <a:pPr eaLnBrk="1" hangingPunct="1">
              <a:lnSpc>
                <a:spcPct val="90000"/>
              </a:lnSpc>
              <a:buFont typeface="Arial" charset="0"/>
              <a:buNone/>
            </a:pPr>
            <a:r>
              <a:rPr lang="lt-LT" sz="2000" smtClean="0"/>
              <a:t>	– mus, kaip patrauklią vaikui, garantuojančią jam ateities perspektyvas ugdymo įstaigą, mielai renkasi ne tik mokiniai, bet ir tėvai (šiais mokslo metais surinkome daugiausia naujų mokinių visame mieste);</a:t>
            </a:r>
          </a:p>
          <a:p>
            <a:pPr eaLnBrk="1" hangingPunct="1">
              <a:lnSpc>
                <a:spcPct val="90000"/>
              </a:lnSpc>
              <a:buFont typeface="Arial" charset="0"/>
              <a:buNone/>
            </a:pPr>
            <a:r>
              <a:rPr lang="lt-LT" sz="2000" smtClean="0"/>
              <a:t>	– esame stipri bendradarbiaujanti komanda, mokanti problemas paversti sėkmėmis.</a:t>
            </a:r>
          </a:p>
        </p:txBody>
      </p:sp>
      <p:sp>
        <p:nvSpPr>
          <p:cNvPr id="69635" name="Text Box 4"/>
          <p:cNvSpPr txBox="1">
            <a:spLocks noChangeArrowheads="1"/>
          </p:cNvSpPr>
          <p:nvPr/>
        </p:nvSpPr>
        <p:spPr bwMode="auto">
          <a:xfrm>
            <a:off x="4211638" y="6092825"/>
            <a:ext cx="4932362" cy="304800"/>
          </a:xfrm>
          <a:prstGeom prst="rect">
            <a:avLst/>
          </a:prstGeom>
          <a:solidFill>
            <a:srgbClr val="739BCB"/>
          </a:solidFill>
          <a:ln w="9525">
            <a:noFill/>
            <a:miter lim="800000"/>
            <a:headEnd/>
            <a:tailEnd/>
          </a:ln>
        </p:spPr>
        <p:txBody>
          <a:bodyPr>
            <a:spAutoFit/>
          </a:bodyPr>
          <a:lstStyle/>
          <a:p>
            <a:pPr algn="ctr">
              <a:spcBef>
                <a:spcPct val="50000"/>
              </a:spcBef>
            </a:pPr>
            <a:r>
              <a:rPr lang="lt-LT" sz="1400"/>
              <a:t>MARIJAMPOLĖS SŪDUVOS GIMNAZIJA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70658" name="Text Box 4"/>
          <p:cNvSpPr txBox="1">
            <a:spLocks noChangeArrowheads="1"/>
          </p:cNvSpPr>
          <p:nvPr/>
        </p:nvSpPr>
        <p:spPr bwMode="auto">
          <a:xfrm>
            <a:off x="755650" y="4365625"/>
            <a:ext cx="7993063" cy="1200150"/>
          </a:xfrm>
          <a:prstGeom prst="rect">
            <a:avLst/>
          </a:prstGeom>
          <a:solidFill>
            <a:srgbClr val="CCCC00"/>
          </a:solidFill>
          <a:ln w="9525">
            <a:noFill/>
            <a:miter lim="800000"/>
            <a:headEnd/>
            <a:tailEnd/>
          </a:ln>
        </p:spPr>
        <p:txBody>
          <a:bodyPr>
            <a:spAutoFit/>
          </a:bodyPr>
          <a:lstStyle/>
          <a:p>
            <a:pPr algn="ctr">
              <a:spcBef>
                <a:spcPct val="50000"/>
              </a:spcBef>
            </a:pPr>
            <a:r>
              <a:rPr lang="lt-LT" sz="3600"/>
              <a:t>MAŽEIKIŲ MERKELIO RAČKAUSKO GIMNAZIJA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Antraštė 3"/>
          <p:cNvSpPr>
            <a:spLocks noGrp="1"/>
          </p:cNvSpPr>
          <p:nvPr>
            <p:ph type="title"/>
          </p:nvPr>
        </p:nvSpPr>
        <p:spPr/>
        <p:txBody>
          <a:bodyPr/>
          <a:lstStyle/>
          <a:p>
            <a:pPr eaLnBrk="1" hangingPunct="1"/>
            <a:r>
              <a:rPr lang="lt-LT" sz="3200" smtClean="0"/>
              <a:t>Mokymosi savikontrolės galimybės: </a:t>
            </a:r>
            <a:br>
              <a:rPr lang="lt-LT" sz="3200" smtClean="0"/>
            </a:br>
            <a:r>
              <a:rPr lang="lt-LT" sz="3200" smtClean="0"/>
              <a:t>lietuvių kalba</a:t>
            </a:r>
          </a:p>
        </p:txBody>
      </p:sp>
      <p:sp>
        <p:nvSpPr>
          <p:cNvPr id="71682" name="Turinio vietos rezervavimo ženklas 4"/>
          <p:cNvSpPr>
            <a:spLocks noGrp="1"/>
          </p:cNvSpPr>
          <p:nvPr>
            <p:ph type="body" idx="1"/>
          </p:nvPr>
        </p:nvSpPr>
        <p:spPr/>
        <p:txBody>
          <a:bodyPr/>
          <a:lstStyle/>
          <a:p>
            <a:pPr eaLnBrk="1" hangingPunct="1">
              <a:lnSpc>
                <a:spcPct val="80000"/>
              </a:lnSpc>
              <a:buFont typeface="Symbol" pitchFamily="18" charset="2"/>
              <a:buChar char="·"/>
            </a:pPr>
            <a:r>
              <a:rPr lang="lt-LT" sz="2000" smtClean="0"/>
              <a:t>Mokinio mokymosi pažangos bei pasiekimų įsivertinimo būdai ir formos</a:t>
            </a:r>
          </a:p>
          <a:p>
            <a:pPr eaLnBrk="1" hangingPunct="1">
              <a:lnSpc>
                <a:spcPct val="80000"/>
              </a:lnSpc>
              <a:buFont typeface="Symbol" pitchFamily="18" charset="2"/>
              <a:buChar char="·"/>
            </a:pPr>
            <a:r>
              <a:rPr lang="lt-LT" sz="2000" smtClean="0"/>
              <a:t>Ugdymo turinio diferencijavimas, individualizavimas – mokymosi motyvaciją tvirtinantys veiksniai</a:t>
            </a:r>
          </a:p>
          <a:p>
            <a:pPr eaLnBrk="1" hangingPunct="1">
              <a:lnSpc>
                <a:spcPct val="80000"/>
              </a:lnSpc>
              <a:buFont typeface="Symbol" pitchFamily="18" charset="2"/>
              <a:buChar char="·"/>
            </a:pPr>
            <a:r>
              <a:rPr lang="lt-LT" sz="2000" smtClean="0"/>
              <a:t>Kiekvieno modulio pradžioje ir pabaigoje nustatomas esamas žinių ir gebėjimų lygis. Pavyzdžiui, taikomi tokie apklausos metodai, kaip anketa Ž</a:t>
            </a:r>
            <a:r>
              <a:rPr lang="lt-LT" sz="2000" i="1" smtClean="0"/>
              <a:t>inau – nežinau,</a:t>
            </a:r>
            <a:r>
              <a:rPr lang="lt-LT" sz="2000" smtClean="0"/>
              <a:t> </a:t>
            </a:r>
            <a:r>
              <a:rPr lang="lt-LT" sz="2000" i="1" smtClean="0"/>
              <a:t>Atraskime/atpažinkime/apibūdinkime; Prisiminkime...; Modulio pradžioje ir pabaigoje ir kt.; </a:t>
            </a:r>
            <a:r>
              <a:rPr lang="lt-LT" sz="2000" smtClean="0"/>
              <a:t>mokymosi dienoraštis, pildomas kiekvieną pamoką (nurodoma, kas išmokta, kas neaišku, išsikeliami konkretūs mokymosi uždaviniai, netgi pasirenkamos veiklos), įvairūs tekstų skaitymo užrašai, pildomos rašybos ir skyrybos klaidų lentelės</a:t>
            </a:r>
          </a:p>
          <a:p>
            <a:pPr eaLnBrk="1" hangingPunct="1">
              <a:lnSpc>
                <a:spcPct val="80000"/>
              </a:lnSpc>
              <a:buFont typeface="Symbol" pitchFamily="18" charset="2"/>
              <a:buChar char="·"/>
            </a:pPr>
            <a:r>
              <a:rPr lang="lt-LT" sz="2000" smtClean="0"/>
              <a:t>Nuolatinis mokinių įsivertinimas sudaro galimybes mokytojui individualizuoti ir diferencijuoti ugdymo procesą, vis nuosekliai įtvirtinant gimtosios kalbos kompetencijas</a:t>
            </a:r>
          </a:p>
          <a:p>
            <a:pPr eaLnBrk="1" hangingPunct="1">
              <a:lnSpc>
                <a:spcPct val="80000"/>
              </a:lnSpc>
              <a:buFont typeface="Symbol" pitchFamily="18" charset="2"/>
              <a:buChar char="·"/>
            </a:pPr>
            <a:r>
              <a:rPr lang="lt-LT" sz="2000" smtClean="0"/>
              <a:t>Skirstymas į „akademikus“ ir „praktikus“ sudarė sąlygas mokinių savarankiškumui, įgyti tiriamosios veiklos pagrindus bei patobulino skaitymo ir rašymo gebėjimus, mokėjimą mokytis</a:t>
            </a:r>
          </a:p>
        </p:txBody>
      </p:sp>
      <p:sp>
        <p:nvSpPr>
          <p:cNvPr id="71683"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Antraštė 1"/>
          <p:cNvSpPr>
            <a:spLocks noGrp="1"/>
          </p:cNvSpPr>
          <p:nvPr>
            <p:ph type="title"/>
          </p:nvPr>
        </p:nvSpPr>
        <p:spPr/>
        <p:txBody>
          <a:bodyPr/>
          <a:lstStyle/>
          <a:p>
            <a:pPr eaLnBrk="1" hangingPunct="1"/>
            <a:r>
              <a:rPr lang="lt-LT" smtClean="0"/>
              <a:t>Debatai lietuvių kalbos pamokose</a:t>
            </a:r>
          </a:p>
        </p:txBody>
      </p:sp>
      <p:sp>
        <p:nvSpPr>
          <p:cNvPr id="72706" name="Turinio vietos rezervavimo ženklas 2"/>
          <p:cNvSpPr>
            <a:spLocks noGrp="1"/>
          </p:cNvSpPr>
          <p:nvPr>
            <p:ph type="body" idx="1"/>
          </p:nvPr>
        </p:nvSpPr>
        <p:spPr>
          <a:xfrm>
            <a:off x="468313" y="1557338"/>
            <a:ext cx="8229600" cy="4525962"/>
          </a:xfrm>
        </p:spPr>
        <p:txBody>
          <a:bodyPr/>
          <a:lstStyle/>
          <a:p>
            <a:pPr eaLnBrk="1" hangingPunct="1">
              <a:buFont typeface="Symbol" pitchFamily="18" charset="2"/>
              <a:buChar char="·"/>
            </a:pPr>
            <a:r>
              <a:rPr lang="lt-LT" smtClean="0"/>
              <a:t>Ugdomas kritinis mąstymas: mokomasi spręsti problemas, kritiškai jas vertinti, išklausyti įvairių nuomonių</a:t>
            </a:r>
          </a:p>
          <a:p>
            <a:pPr eaLnBrk="1" hangingPunct="1">
              <a:buFont typeface="Symbol" pitchFamily="18" charset="2"/>
              <a:buChar char="·"/>
            </a:pPr>
            <a:r>
              <a:rPr lang="lt-LT" smtClean="0"/>
              <a:t>Argumentavimo gebėjimai taikomi rašant samprotavimo rašinius </a:t>
            </a:r>
            <a:r>
              <a:rPr lang="lt-LT" i="1" smtClean="0"/>
              <a:t>Ar žmogaus prigimtis yra dieviška? Kompiuteris ar knyga? </a:t>
            </a:r>
            <a:r>
              <a:rPr lang="lt-LT" smtClean="0"/>
              <a:t>ir kt.</a:t>
            </a:r>
          </a:p>
        </p:txBody>
      </p:sp>
      <p:sp>
        <p:nvSpPr>
          <p:cNvPr id="72707"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Antraštė 1"/>
          <p:cNvSpPr>
            <a:spLocks noGrp="1"/>
          </p:cNvSpPr>
          <p:nvPr>
            <p:ph type="title"/>
          </p:nvPr>
        </p:nvSpPr>
        <p:spPr/>
        <p:txBody>
          <a:bodyPr/>
          <a:lstStyle/>
          <a:p>
            <a:pPr eaLnBrk="1" hangingPunct="1"/>
            <a:r>
              <a:rPr lang="lt-LT" smtClean="0"/>
              <a:t>Istorija </a:t>
            </a:r>
          </a:p>
        </p:txBody>
      </p:sp>
      <p:sp>
        <p:nvSpPr>
          <p:cNvPr id="7373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Baigiantis pamokai (arba pabaigus skyrių) mokytojas klasei išdalija lapelius, kur kiekvienas mokinys įsirašo pažymį pagal šiuos kriterijus: savarankiškumas, išradingumas, domėjimasis, bendradarbiavimas, iniciatyvumas, reiklumas sau, supratimas</a:t>
            </a:r>
          </a:p>
          <a:p>
            <a:pPr eaLnBrk="1" hangingPunct="1">
              <a:lnSpc>
                <a:spcPct val="90000"/>
              </a:lnSpc>
              <a:buFont typeface="Symbol" pitchFamily="18" charset="2"/>
              <a:buChar char="·"/>
            </a:pPr>
            <a:r>
              <a:rPr lang="lt-LT" sz="2400" smtClean="0"/>
              <a:t>Esant klasėje skirtingų lygių gabumams pasitikėjimą, iniciatyvumą padeda stiprinti diferencijuotos užduotys</a:t>
            </a:r>
          </a:p>
          <a:p>
            <a:pPr eaLnBrk="1" hangingPunct="1">
              <a:lnSpc>
                <a:spcPct val="90000"/>
              </a:lnSpc>
              <a:buFont typeface="Symbol" pitchFamily="18" charset="2"/>
              <a:buChar char="·"/>
            </a:pPr>
            <a:r>
              <a:rPr lang="lt-LT" sz="2400" smtClean="0"/>
              <a:t>Galiausiai pasidalijama įgytomis žiniomis ir reflektuojama</a:t>
            </a:r>
          </a:p>
          <a:p>
            <a:pPr eaLnBrk="1" hangingPunct="1">
              <a:lnSpc>
                <a:spcPct val="90000"/>
              </a:lnSpc>
              <a:buFont typeface="Symbol" pitchFamily="18" charset="2"/>
              <a:buChar char="·"/>
            </a:pPr>
            <a:r>
              <a:rPr lang="lt-LT" sz="2400" smtClean="0"/>
              <a:t>Mokytojas, gavęs grįžtamąją informaciją, toliau planuoja veiklą, ją grįsdamas mokinio mokymosi pažangos ir stipriųjų  vietų  nurodymu,  sunkumų  nustatymu  ir galimybių jiems įveikti numatymu</a:t>
            </a:r>
          </a:p>
        </p:txBody>
      </p:sp>
      <p:sp>
        <p:nvSpPr>
          <p:cNvPr id="73731"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Antraštė 1"/>
          <p:cNvSpPr>
            <a:spLocks noGrp="1"/>
          </p:cNvSpPr>
          <p:nvPr>
            <p:ph type="title"/>
          </p:nvPr>
        </p:nvSpPr>
        <p:spPr/>
        <p:txBody>
          <a:bodyPr/>
          <a:lstStyle/>
          <a:p>
            <a:pPr eaLnBrk="1" hangingPunct="1"/>
            <a:r>
              <a:rPr lang="lt-LT" smtClean="0"/>
              <a:t>Biologija</a:t>
            </a:r>
          </a:p>
        </p:txBody>
      </p:sp>
      <p:sp>
        <p:nvSpPr>
          <p:cNvPr id="7475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Pamokose sėkmingai naudojamas </a:t>
            </a:r>
            <a:r>
              <a:rPr lang="lt-LT" i="1" smtClean="0"/>
              <a:t>Žinių medis,</a:t>
            </a:r>
            <a:r>
              <a:rPr lang="lt-LT" smtClean="0"/>
              <a:t> kaip įsivertinimo metodas</a:t>
            </a:r>
          </a:p>
          <a:p>
            <a:pPr eaLnBrk="1" hangingPunct="1">
              <a:lnSpc>
                <a:spcPct val="90000"/>
              </a:lnSpc>
              <a:buFont typeface="Symbol" pitchFamily="18" charset="2"/>
              <a:buChar char="·"/>
            </a:pPr>
            <a:r>
              <a:rPr lang="lt-LT" smtClean="0"/>
              <a:t>Jis padeda apibendrinti žinias bei gebėjimus, susieja loginį ir vaizdinį mąstymą</a:t>
            </a:r>
          </a:p>
          <a:p>
            <a:pPr eaLnBrk="1" hangingPunct="1">
              <a:lnSpc>
                <a:spcPct val="90000"/>
              </a:lnSpc>
              <a:buFont typeface="Symbol" pitchFamily="18" charset="2"/>
              <a:buChar char="·"/>
            </a:pPr>
            <a:r>
              <a:rPr lang="lt-LT" smtClean="0"/>
              <a:t>Mokiniai nuosekliai išdėsto naujas sąvokas, apibrėžimus, funkcijų ar sandaros ypatybes, susieja su analogiškomis temomis.</a:t>
            </a:r>
            <a:r>
              <a:rPr lang="lt-LT" b="1" smtClean="0"/>
              <a:t> </a:t>
            </a:r>
            <a:r>
              <a:rPr lang="lt-LT" i="1" smtClean="0"/>
              <a:t>Žinių medį</a:t>
            </a:r>
            <a:r>
              <a:rPr lang="lt-LT" smtClean="0"/>
              <a:t> galima taikyti apibendrinant išeitą skyrių, ruošiantis kontroliniam darbui </a:t>
            </a:r>
          </a:p>
        </p:txBody>
      </p:sp>
      <p:sp>
        <p:nvSpPr>
          <p:cNvPr id="74755"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p:cNvSpPr>
          <p:nvPr>
            <p:ph type="title"/>
          </p:nvPr>
        </p:nvSpPr>
        <p:spPr/>
        <p:txBody>
          <a:bodyPr/>
          <a:lstStyle/>
          <a:p>
            <a:r>
              <a:rPr lang="lt-LT" smtClean="0"/>
              <a:t>Matematika</a:t>
            </a:r>
          </a:p>
        </p:txBody>
      </p:sp>
      <p:sp>
        <p:nvSpPr>
          <p:cNvPr id="75778" name="Rectangle 3"/>
          <p:cNvSpPr>
            <a:spLocks noGrp="1"/>
          </p:cNvSpPr>
          <p:nvPr>
            <p:ph type="body" idx="1"/>
          </p:nvPr>
        </p:nvSpPr>
        <p:spPr/>
        <p:txBody>
          <a:bodyPr/>
          <a:lstStyle/>
          <a:p>
            <a:pPr>
              <a:lnSpc>
                <a:spcPct val="80000"/>
              </a:lnSpc>
            </a:pPr>
            <a:r>
              <a:rPr lang="lt-LT" sz="2400" smtClean="0"/>
              <a:t>Privalomai pasirenkamuose moduliuose susidaro galimybės individualizuoti užduotis, tai leidžia mokiniams mokytis jiems priimtinu stiliumi, tempu, siūlyti įdomią veiklą</a:t>
            </a:r>
          </a:p>
          <a:p>
            <a:pPr>
              <a:lnSpc>
                <a:spcPct val="80000"/>
              </a:lnSpc>
            </a:pPr>
            <a:r>
              <a:rPr lang="lt-LT" sz="2400" smtClean="0"/>
              <a:t>Remiamasi turimomis žiniomis, sužinoma apie vaiko mokymosi stilių, domėjimosi sritis, jiems sudaroma galimybė rinktis</a:t>
            </a:r>
          </a:p>
          <a:p>
            <a:pPr>
              <a:lnSpc>
                <a:spcPct val="80000"/>
              </a:lnSpc>
            </a:pPr>
            <a:r>
              <a:rPr lang="lt-LT" sz="2400" smtClean="0"/>
              <a:t>Geresnių rezultatų pasiekiama, kai privalomai ir privalomai pasirenkamieji moduliai derinami lygiagrečiai</a:t>
            </a:r>
          </a:p>
          <a:p>
            <a:pPr>
              <a:lnSpc>
                <a:spcPct val="80000"/>
              </a:lnSpc>
            </a:pPr>
            <a:r>
              <a:rPr lang="lt-LT" sz="2400" smtClean="0"/>
              <a:t>Praktikai geriau išmoksta naują medžiagą, o akademikai pagilina jau įgytas žinias ir gebėjimus</a:t>
            </a:r>
          </a:p>
          <a:p>
            <a:pPr>
              <a:lnSpc>
                <a:spcPct val="80000"/>
              </a:lnSpc>
            </a:pPr>
            <a:r>
              <a:rPr lang="lt-LT" sz="2400" smtClean="0"/>
              <a:t>Rengdami interviu su verslininku gimnazistai surado ir bendraamžių, kuriančių savo verslą. Projekte integruoti lietuvių kalbos, matematikos, IT, technologijų, dailės dalykai</a:t>
            </a:r>
          </a:p>
        </p:txBody>
      </p:sp>
      <p:sp>
        <p:nvSpPr>
          <p:cNvPr id="75779"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r>
              <a:rPr lang="lt-LT" smtClean="0"/>
              <a:t>Mokytojų patirtis</a:t>
            </a:r>
          </a:p>
        </p:txBody>
      </p:sp>
      <p:sp>
        <p:nvSpPr>
          <p:cNvPr id="21506" name="Rectangle 3"/>
          <p:cNvSpPr>
            <a:spLocks noGrp="1"/>
          </p:cNvSpPr>
          <p:nvPr>
            <p:ph type="body" idx="1"/>
          </p:nvPr>
        </p:nvSpPr>
        <p:spPr/>
        <p:txBody>
          <a:bodyPr/>
          <a:lstStyle/>
          <a:p>
            <a:pPr>
              <a:buFont typeface="Symbol" pitchFamily="18" charset="2"/>
              <a:buChar char="·"/>
            </a:pPr>
            <a:r>
              <a:rPr lang="lt-LT" sz="2000" smtClean="0"/>
              <a:t>Susipažinimas su esminėmis šio projekto nuostatomis ir mokytojų, dalyvavusių pirmame projekto etape, pristatymai patvirtino teigiamas nuostatas tolimesniam darbui projekte</a:t>
            </a:r>
          </a:p>
          <a:p>
            <a:pPr>
              <a:buFont typeface="Symbol" pitchFamily="18" charset="2"/>
              <a:buChar char="·"/>
            </a:pPr>
            <a:r>
              <a:rPr lang="lt-LT" sz="2000" smtClean="0"/>
              <a:t>Aktyvus projekto dalyvių įtraukimas į pagrindinių švietimo dokumentų svarstymą ir aptarimą sustiprino dalyvių nusiteikimą pokyčiams bei išryškino kiekvieno dalyvio svarbą bei atsakomybę</a:t>
            </a:r>
          </a:p>
          <a:p>
            <a:pPr>
              <a:buFont typeface="Symbol" pitchFamily="18" charset="2"/>
              <a:buChar char="·"/>
            </a:pPr>
            <a:r>
              <a:rPr lang="lt-LT" sz="2000" smtClean="0"/>
              <a:t>Dalyvavimas pagrindinio ir vidurinio ugdymo modulinių programų kūrime ir analizėje leido tinkamai parengti savo mokyklos dalykų modulių planus ir pradėti juos taikyti</a:t>
            </a:r>
          </a:p>
          <a:p>
            <a:pPr>
              <a:buFont typeface="Symbol" pitchFamily="18" charset="2"/>
              <a:buChar char="·"/>
            </a:pPr>
            <a:r>
              <a:rPr lang="lt-LT" sz="2000" smtClean="0"/>
              <a:t>Metodinės medžiagos bei metodinių rekomendacijų pateikimas ypač palengvino mokytojų darbą</a:t>
            </a:r>
          </a:p>
          <a:p>
            <a:pPr>
              <a:buFont typeface="Symbol" pitchFamily="18" charset="2"/>
              <a:buChar char="·"/>
            </a:pPr>
            <a:r>
              <a:rPr lang="lt-LT" sz="2000" smtClean="0"/>
              <a:t>Bendradarbiavimo tinklo sukūrimas tarp projektų dalyvių sudarė sąlygas konsultuotis bei dalintis idėjomis ir turima bei kuriama metodine medžiaga</a:t>
            </a:r>
          </a:p>
        </p:txBody>
      </p:sp>
      <p:sp>
        <p:nvSpPr>
          <p:cNvPr id="21507" name="Text Box 4"/>
          <p:cNvSpPr txBox="1">
            <a:spLocks noChangeArrowheads="1"/>
          </p:cNvSpPr>
          <p:nvPr/>
        </p:nvSpPr>
        <p:spPr bwMode="auto">
          <a:xfrm>
            <a:off x="4211638" y="6092825"/>
            <a:ext cx="4932362" cy="304800"/>
          </a:xfrm>
          <a:prstGeom prst="rect">
            <a:avLst/>
          </a:prstGeom>
          <a:solidFill>
            <a:srgbClr val="FFFF66"/>
          </a:solidFill>
          <a:ln w="9525">
            <a:noFill/>
            <a:miter lim="800000"/>
            <a:headEnd/>
            <a:tailEnd/>
          </a:ln>
        </p:spPr>
        <p:txBody>
          <a:bodyPr>
            <a:spAutoFit/>
          </a:bodyPr>
          <a:lstStyle/>
          <a:p>
            <a:pPr algn="ctr">
              <a:spcBef>
                <a:spcPct val="50000"/>
              </a:spcBef>
            </a:pPr>
            <a:r>
              <a:rPr lang="lt-LT" sz="1400"/>
              <a:t>ALYTAUS PROFESINIO RENGIMO CENTRAS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Antraštė 1"/>
          <p:cNvSpPr>
            <a:spLocks noGrp="1"/>
          </p:cNvSpPr>
          <p:nvPr>
            <p:ph type="title"/>
          </p:nvPr>
        </p:nvSpPr>
        <p:spPr/>
        <p:txBody>
          <a:bodyPr/>
          <a:lstStyle/>
          <a:p>
            <a:pPr eaLnBrk="1" hangingPunct="1"/>
            <a:r>
              <a:rPr lang="lt-LT" smtClean="0"/>
              <a:t>Chemija  </a:t>
            </a:r>
          </a:p>
        </p:txBody>
      </p:sp>
      <p:sp>
        <p:nvSpPr>
          <p:cNvPr id="76802" name="Turinio vietos rezervavimo ženklas 2"/>
          <p:cNvSpPr>
            <a:spLocks noGrp="1"/>
          </p:cNvSpPr>
          <p:nvPr>
            <p:ph type="body" idx="1"/>
          </p:nvPr>
        </p:nvSpPr>
        <p:spPr>
          <a:xfrm>
            <a:off x="457200" y="1412875"/>
            <a:ext cx="8229600" cy="4713288"/>
          </a:xfrm>
        </p:spPr>
        <p:txBody>
          <a:bodyPr/>
          <a:lstStyle/>
          <a:p>
            <a:pPr eaLnBrk="1" hangingPunct="1">
              <a:lnSpc>
                <a:spcPct val="80000"/>
              </a:lnSpc>
              <a:buFont typeface="Symbol" pitchFamily="18" charset="2"/>
              <a:buChar char="·"/>
            </a:pPr>
            <a:r>
              <a:rPr lang="lt-LT" sz="2400" smtClean="0"/>
              <a:t>Pastebimai stiprėja akademinį modulį lankančių mokinių mokymosi motyvacija</a:t>
            </a:r>
          </a:p>
          <a:p>
            <a:pPr eaLnBrk="1" hangingPunct="1">
              <a:lnSpc>
                <a:spcPct val="80000"/>
              </a:lnSpc>
              <a:buFont typeface="Symbol" pitchFamily="18" charset="2"/>
              <a:buChar char="·"/>
            </a:pPr>
            <a:r>
              <a:rPr lang="lt-LT" sz="2400" smtClean="0"/>
              <a:t>Mažesnėje grupėje sėkmingiau organizuojamos sudėtingesnės veiklos</a:t>
            </a:r>
          </a:p>
          <a:p>
            <a:pPr eaLnBrk="1" hangingPunct="1">
              <a:lnSpc>
                <a:spcPct val="80000"/>
              </a:lnSpc>
              <a:buFont typeface="Symbol" pitchFamily="18" charset="2"/>
              <a:buChar char="·"/>
            </a:pPr>
            <a:r>
              <a:rPr lang="lt-LT" sz="2400" smtClean="0"/>
              <a:t>Atliekami aukštesnio lygio bandymai, sprendžiamos įvairios teminės problemos</a:t>
            </a:r>
          </a:p>
          <a:p>
            <a:pPr eaLnBrk="1" hangingPunct="1">
              <a:lnSpc>
                <a:spcPct val="80000"/>
              </a:lnSpc>
              <a:buFont typeface="Symbol" pitchFamily="18" charset="2"/>
              <a:buChar char="·"/>
            </a:pPr>
            <a:r>
              <a:rPr lang="lt-LT" sz="2400" smtClean="0"/>
              <a:t>Tuo tarpu praktikų veikla susijusi su praktiniu gyvenimu: buitinės chemijos priemonių sudėties nagrinėjimu, jų poveikiu aplinkai, naudojimu</a:t>
            </a:r>
          </a:p>
          <a:p>
            <a:pPr eaLnBrk="1" hangingPunct="1">
              <a:lnSpc>
                <a:spcPct val="80000"/>
              </a:lnSpc>
              <a:buFont typeface="Symbol" pitchFamily="18" charset="2"/>
              <a:buChar char="·"/>
            </a:pPr>
            <a:r>
              <a:rPr lang="lt-LT" sz="2400" smtClean="0"/>
              <a:t>Mokiniai noriai atlieka visas užduotis, aktyviai vertina kitų veiklas</a:t>
            </a:r>
          </a:p>
          <a:p>
            <a:pPr eaLnBrk="1" hangingPunct="1">
              <a:lnSpc>
                <a:spcPct val="80000"/>
              </a:lnSpc>
              <a:buFont typeface="Symbol" pitchFamily="18" charset="2"/>
              <a:buChar char="·"/>
            </a:pPr>
            <a:r>
              <a:rPr lang="lt-LT" sz="2400" smtClean="0"/>
              <a:t>Individualizuojant ir diferencijuojant ugdymo procesą skatinama sukurti tokias situacijas ir taip organizuoti veiklą, kad mokinys mokytųsi pats </a:t>
            </a:r>
          </a:p>
        </p:txBody>
      </p:sp>
      <p:sp>
        <p:nvSpPr>
          <p:cNvPr id="76803"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Antraštė 1"/>
          <p:cNvSpPr>
            <a:spLocks noGrp="1"/>
          </p:cNvSpPr>
          <p:nvPr>
            <p:ph type="ctrTitle"/>
          </p:nvPr>
        </p:nvSpPr>
        <p:spPr>
          <a:xfrm>
            <a:off x="685800" y="2130425"/>
            <a:ext cx="8134350" cy="1470025"/>
          </a:xfrm>
        </p:spPr>
        <p:txBody>
          <a:bodyPr/>
          <a:lstStyle/>
          <a:p>
            <a:pPr algn="l"/>
            <a:r>
              <a:rPr lang="lt-LT" smtClean="0"/>
              <a:t>Inovatyvūs mokymo(si) metodai – prasmingas mokymas(is) – ryšys su gyvenimu</a:t>
            </a:r>
            <a:br>
              <a:rPr lang="lt-LT" smtClean="0"/>
            </a:br>
            <a:endParaRPr lang="lt-LT" smtClean="0"/>
          </a:p>
        </p:txBody>
      </p:sp>
      <p:sp>
        <p:nvSpPr>
          <p:cNvPr id="73730" name="Turinio vietos rezervavimo ženklas 2"/>
          <p:cNvSpPr>
            <a:spLocks noGrp="1"/>
          </p:cNvSpPr>
          <p:nvPr>
            <p:ph type="subTitle" idx="1"/>
          </p:nvPr>
        </p:nvSpPr>
        <p:spPr/>
        <p:txBody>
          <a:bodyPr/>
          <a:lstStyle/>
          <a:p>
            <a:pPr eaLnBrk="1" hangingPunct="1">
              <a:buFont typeface="Symbol" pitchFamily="18" charset="2"/>
              <a:buChar char="·"/>
              <a:defRPr/>
            </a:pPr>
            <a:endParaRPr lang="lt-LT" dirty="0" smtClean="0"/>
          </a:p>
        </p:txBody>
      </p:sp>
      <p:sp>
        <p:nvSpPr>
          <p:cNvPr id="77827"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Antraštė 1"/>
          <p:cNvSpPr>
            <a:spLocks noGrp="1"/>
          </p:cNvSpPr>
          <p:nvPr>
            <p:ph type="title"/>
          </p:nvPr>
        </p:nvSpPr>
        <p:spPr/>
        <p:txBody>
          <a:bodyPr/>
          <a:lstStyle/>
          <a:p>
            <a:pPr eaLnBrk="1" hangingPunct="1"/>
            <a:r>
              <a:rPr lang="lt-LT" smtClean="0"/>
              <a:t>Mokymasis bendradarbiaujant</a:t>
            </a:r>
            <a:r>
              <a:rPr lang="lt-LT" b="0" smtClean="0"/>
              <a:t> </a:t>
            </a:r>
            <a:endParaRPr lang="lt-LT" smtClean="0"/>
          </a:p>
        </p:txBody>
      </p:sp>
      <p:sp>
        <p:nvSpPr>
          <p:cNvPr id="7885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Per įvairių dalykų pamokas derinamos skirtingos mokinių nuomonės, skatinama tolerancija</a:t>
            </a:r>
          </a:p>
          <a:p>
            <a:pPr eaLnBrk="1" hangingPunct="1">
              <a:lnSpc>
                <a:spcPct val="90000"/>
              </a:lnSpc>
              <a:buFont typeface="Symbol" pitchFamily="18" charset="2"/>
              <a:buChar char="·"/>
            </a:pPr>
            <a:r>
              <a:rPr lang="lt-LT" smtClean="0"/>
              <a:t> Biologijos pamokų metu kuriami vaizdo siužetai apie sveiką ir užterštą maistą</a:t>
            </a:r>
          </a:p>
          <a:p>
            <a:pPr eaLnBrk="1" hangingPunct="1">
              <a:lnSpc>
                <a:spcPct val="90000"/>
              </a:lnSpc>
              <a:buFont typeface="Symbol" pitchFamily="18" charset="2"/>
              <a:buChar char="·"/>
            </a:pPr>
            <a:r>
              <a:rPr lang="lt-LT" smtClean="0"/>
              <a:t>Kūrybinis procesas reikalauja sukurti scenarijų, įtraukti vaidybos elementų, atrinkti reikiamą medžiagą ir kt. </a:t>
            </a:r>
          </a:p>
          <a:p>
            <a:pPr eaLnBrk="1" hangingPunct="1">
              <a:lnSpc>
                <a:spcPct val="90000"/>
              </a:lnSpc>
              <a:buFont typeface="Symbol" pitchFamily="18" charset="2"/>
              <a:buChar char="·"/>
            </a:pPr>
            <a:r>
              <a:rPr lang="lt-LT" smtClean="0"/>
              <a:t>Pristatomi teminiai rinkiniai</a:t>
            </a:r>
          </a:p>
        </p:txBody>
      </p:sp>
      <p:sp>
        <p:nvSpPr>
          <p:cNvPr id="78851"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Antraštė 1"/>
          <p:cNvSpPr>
            <a:spLocks noGrp="1"/>
          </p:cNvSpPr>
          <p:nvPr>
            <p:ph type="title"/>
          </p:nvPr>
        </p:nvSpPr>
        <p:spPr/>
        <p:txBody>
          <a:bodyPr/>
          <a:lstStyle/>
          <a:p>
            <a:pPr eaLnBrk="1" hangingPunct="1"/>
            <a:r>
              <a:rPr lang="lt-LT" smtClean="0"/>
              <a:t>Tiriamasis darbas – projektas</a:t>
            </a:r>
            <a:r>
              <a:rPr lang="lt-LT" b="0" smtClean="0"/>
              <a:t> </a:t>
            </a:r>
            <a:endParaRPr lang="lt-LT" smtClean="0"/>
          </a:p>
        </p:txBody>
      </p:sp>
      <p:sp>
        <p:nvSpPr>
          <p:cNvPr id="7987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Kalbos klaidų rinkimas ir apibendrinimas</a:t>
            </a:r>
          </a:p>
          <a:p>
            <a:pPr eaLnBrk="1" hangingPunct="1">
              <a:lnSpc>
                <a:spcPct val="90000"/>
              </a:lnSpc>
              <a:buFont typeface="Symbol" pitchFamily="18" charset="2"/>
              <a:buChar char="·"/>
            </a:pPr>
            <a:r>
              <a:rPr lang="lt-LT" smtClean="0"/>
              <a:t>Pranešimai skaityti kalbos kultūros konferencijoje, surengtoje Mažeikių viešojoje bibliotekoje</a:t>
            </a:r>
          </a:p>
          <a:p>
            <a:pPr eaLnBrk="1" hangingPunct="1">
              <a:lnSpc>
                <a:spcPct val="90000"/>
              </a:lnSpc>
              <a:buFont typeface="Symbol" pitchFamily="18" charset="2"/>
              <a:buChar char="·"/>
            </a:pPr>
            <a:r>
              <a:rPr lang="lt-LT" smtClean="0"/>
              <a:t>Atlikdami bandymus, stebėjimus per biologijos pamokas, mokiniai tyrė Ventos upės vandenį </a:t>
            </a:r>
          </a:p>
          <a:p>
            <a:pPr eaLnBrk="1" hangingPunct="1">
              <a:lnSpc>
                <a:spcPct val="90000"/>
              </a:lnSpc>
              <a:buFont typeface="Symbol" pitchFamily="18" charset="2"/>
              <a:buChar char="·"/>
            </a:pPr>
            <a:r>
              <a:rPr lang="lt-LT" smtClean="0"/>
              <a:t>Parašytos  išvados, apibendrinti tyrimo rezultatai</a:t>
            </a:r>
          </a:p>
        </p:txBody>
      </p:sp>
      <p:sp>
        <p:nvSpPr>
          <p:cNvPr id="79875"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Antraštė 1"/>
          <p:cNvSpPr>
            <a:spLocks noGrp="1"/>
          </p:cNvSpPr>
          <p:nvPr>
            <p:ph type="title"/>
          </p:nvPr>
        </p:nvSpPr>
        <p:spPr/>
        <p:txBody>
          <a:bodyPr/>
          <a:lstStyle/>
          <a:p>
            <a:pPr eaLnBrk="1" hangingPunct="1"/>
            <a:r>
              <a:rPr lang="lt-LT" sz="3200" smtClean="0"/>
              <a:t>Dalykų integracija įvairių dalykų pamokose</a:t>
            </a:r>
          </a:p>
        </p:txBody>
      </p:sp>
      <p:sp>
        <p:nvSpPr>
          <p:cNvPr id="8089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mtClean="0"/>
              <a:t>Tikybos modulis „Šventasis Raštas – gyvenimo kelionė“ integruotas su lietuvių kalbos dalyku</a:t>
            </a:r>
          </a:p>
          <a:p>
            <a:pPr eaLnBrk="1" hangingPunct="1">
              <a:lnSpc>
                <a:spcPct val="90000"/>
              </a:lnSpc>
              <a:buFont typeface="Symbol" pitchFamily="18" charset="2"/>
              <a:buChar char="·"/>
            </a:pPr>
            <a:r>
              <a:rPr lang="lt-LT" smtClean="0"/>
              <a:t>Veiklos išvados pravertė tarptautiniame Comenius projekte „Pažvelk į vandens lašą ir pamatysi jame visą pasaulį“</a:t>
            </a:r>
          </a:p>
          <a:p>
            <a:pPr eaLnBrk="1" hangingPunct="1">
              <a:lnSpc>
                <a:spcPct val="90000"/>
              </a:lnSpc>
              <a:buFont typeface="Symbol" pitchFamily="18" charset="2"/>
              <a:buChar char="·"/>
            </a:pPr>
            <a:r>
              <a:rPr lang="lt-LT" smtClean="0"/>
              <a:t>Chemijos pamokoje apie vandenį kuriamos sakmės, eilėraščiai, tai iliustruojama, dainuojamos dainos</a:t>
            </a:r>
          </a:p>
          <a:p>
            <a:pPr eaLnBrk="1" hangingPunct="1">
              <a:lnSpc>
                <a:spcPct val="90000"/>
              </a:lnSpc>
              <a:buFont typeface="Symbol" pitchFamily="18" charset="2"/>
              <a:buChar char="·"/>
            </a:pPr>
            <a:r>
              <a:rPr lang="lt-LT" smtClean="0"/>
              <a:t>Formuojamas nedalomas pasaulio vaizdas</a:t>
            </a:r>
          </a:p>
        </p:txBody>
      </p:sp>
      <p:sp>
        <p:nvSpPr>
          <p:cNvPr id="80899"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Antraštė 1"/>
          <p:cNvSpPr>
            <a:spLocks noGrp="1"/>
          </p:cNvSpPr>
          <p:nvPr>
            <p:ph type="title"/>
          </p:nvPr>
        </p:nvSpPr>
        <p:spPr/>
        <p:txBody>
          <a:bodyPr/>
          <a:lstStyle/>
          <a:p>
            <a:pPr eaLnBrk="1" hangingPunct="1"/>
            <a:r>
              <a:rPr lang="lt-LT" sz="3200" smtClean="0"/>
              <a:t>Mokymosi resursų, esančių už mokyklos ribų, panaudojimas</a:t>
            </a:r>
          </a:p>
        </p:txBody>
      </p:sp>
      <p:sp>
        <p:nvSpPr>
          <p:cNvPr id="81922" name="Turinio vietos rezervavimo ženklas 2"/>
          <p:cNvSpPr>
            <a:spLocks noGrp="1"/>
          </p:cNvSpPr>
          <p:nvPr>
            <p:ph type="body" idx="1"/>
          </p:nvPr>
        </p:nvSpPr>
        <p:spPr/>
        <p:txBody>
          <a:bodyPr/>
          <a:lstStyle/>
          <a:p>
            <a:pPr eaLnBrk="1" hangingPunct="1">
              <a:buFont typeface="Symbol" pitchFamily="18" charset="2"/>
              <a:buChar char="·"/>
            </a:pPr>
            <a:r>
              <a:rPr lang="lt-LT" sz="2800" smtClean="0"/>
              <a:t>Rengiamasi rašyti samprotavimo rašinį „Menas ir aš“ įvertinus dailės darbų ekspoziciją Mažeikių muziejuje</a:t>
            </a:r>
          </a:p>
          <a:p>
            <a:pPr eaLnBrk="1" hangingPunct="1">
              <a:buFont typeface="Symbol" pitchFamily="18" charset="2"/>
              <a:buChar char="·"/>
            </a:pPr>
            <a:r>
              <a:rPr lang="lt-LT" sz="2800" smtClean="0"/>
              <a:t>Per chemijos pamokas, vykstančias AB „Orlen Lietuva“, susipažįstama su aplinkosauga, aplinkos tyrimų laboratorijoje – su įvairiais aplinkos užterštumo tyrimo būdais, pagrindiniais taršos šaltiniais mūsų rajone</a:t>
            </a:r>
          </a:p>
          <a:p>
            <a:pPr eaLnBrk="1" hangingPunct="1">
              <a:buFont typeface="Symbol" pitchFamily="18" charset="2"/>
              <a:buChar char="·"/>
            </a:pPr>
            <a:r>
              <a:rPr lang="lt-LT" sz="2800" smtClean="0"/>
              <a:t>Surinkta medžiaga panaudota tarptautinių Comenius projektų veikloje</a:t>
            </a:r>
          </a:p>
        </p:txBody>
      </p:sp>
      <p:sp>
        <p:nvSpPr>
          <p:cNvPr id="81923"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Antraštė 1"/>
          <p:cNvSpPr>
            <a:spLocks noGrp="1"/>
          </p:cNvSpPr>
          <p:nvPr>
            <p:ph type="title"/>
          </p:nvPr>
        </p:nvSpPr>
        <p:spPr/>
        <p:txBody>
          <a:bodyPr/>
          <a:lstStyle/>
          <a:p>
            <a:pPr eaLnBrk="1" hangingPunct="1"/>
            <a:r>
              <a:rPr lang="lt-LT" smtClean="0"/>
              <a:t>IKT taikymas visų dalykų pamokose</a:t>
            </a:r>
          </a:p>
        </p:txBody>
      </p:sp>
      <p:sp>
        <p:nvSpPr>
          <p:cNvPr id="8294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Efektyvinamas fizikos, technologijų mokymas(is), sužadinama mokymosi motyvacija</a:t>
            </a:r>
          </a:p>
          <a:p>
            <a:pPr eaLnBrk="1" hangingPunct="1">
              <a:lnSpc>
                <a:spcPct val="90000"/>
              </a:lnSpc>
              <a:buFont typeface="Symbol" pitchFamily="18" charset="2"/>
              <a:buChar char="·"/>
            </a:pPr>
            <a:r>
              <a:rPr lang="lt-LT" sz="2800" smtClean="0"/>
              <a:t>Mokinys patiria sėkmę, savarankiškai ieško ir atranda</a:t>
            </a:r>
          </a:p>
          <a:p>
            <a:pPr eaLnBrk="1" hangingPunct="1">
              <a:lnSpc>
                <a:spcPct val="90000"/>
              </a:lnSpc>
              <a:buFont typeface="Symbol" pitchFamily="18" charset="2"/>
              <a:buChar char="·"/>
            </a:pPr>
            <a:r>
              <a:rPr lang="lt-LT" sz="2800" smtClean="0"/>
              <a:t>Chemijos pamokose virtualiai atliekami įvairūs eksperimentai</a:t>
            </a:r>
          </a:p>
          <a:p>
            <a:pPr eaLnBrk="1" hangingPunct="1">
              <a:lnSpc>
                <a:spcPct val="90000"/>
              </a:lnSpc>
              <a:buFont typeface="Symbol" pitchFamily="18" charset="2"/>
              <a:buChar char="·"/>
            </a:pPr>
            <a:r>
              <a:rPr lang="lt-LT" sz="2800" smtClean="0"/>
              <a:t>Kiekvienoje biologijos modulio „Organizmų sandara ir funkcijos“ pamokoje taikomos kompiuterinės programos</a:t>
            </a:r>
          </a:p>
          <a:p>
            <a:pPr eaLnBrk="1" hangingPunct="1">
              <a:lnSpc>
                <a:spcPct val="90000"/>
              </a:lnSpc>
              <a:buFont typeface="Symbol" pitchFamily="18" charset="2"/>
              <a:buChar char="·"/>
            </a:pPr>
            <a:r>
              <a:rPr lang="lt-LT" sz="2800" smtClean="0"/>
              <a:t>Per lietuvių kalbos pamokas mokomasi kurti pateiktis</a:t>
            </a:r>
          </a:p>
        </p:txBody>
      </p:sp>
      <p:sp>
        <p:nvSpPr>
          <p:cNvPr id="82947"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Antraštė 1"/>
          <p:cNvSpPr>
            <a:spLocks noGrp="1"/>
          </p:cNvSpPr>
          <p:nvPr>
            <p:ph type="title"/>
          </p:nvPr>
        </p:nvSpPr>
        <p:spPr/>
        <p:txBody>
          <a:bodyPr/>
          <a:lstStyle/>
          <a:p>
            <a:pPr eaLnBrk="1" hangingPunct="1"/>
            <a:r>
              <a:rPr lang="lt-LT" smtClean="0"/>
              <a:t>Ekonomika ir verslumas</a:t>
            </a:r>
          </a:p>
        </p:txBody>
      </p:sp>
      <p:sp>
        <p:nvSpPr>
          <p:cNvPr id="83970" name="Turinio vietos rezervavimo ženklas 2"/>
          <p:cNvSpPr>
            <a:spLocks noGrp="1"/>
          </p:cNvSpPr>
          <p:nvPr>
            <p:ph type="body" idx="1"/>
          </p:nvPr>
        </p:nvSpPr>
        <p:spPr/>
        <p:txBody>
          <a:bodyPr/>
          <a:lstStyle/>
          <a:p>
            <a:pPr eaLnBrk="1" hangingPunct="1">
              <a:buFont typeface="Symbol" pitchFamily="18" charset="2"/>
              <a:buChar char="·"/>
            </a:pPr>
            <a:r>
              <a:rPr lang="lt-LT" smtClean="0"/>
              <a:t>Verslumas gimnazijoje ugdomas per specialias verslumo ugdymo pamokos, integruojant dalykus, integruojant į mokomuosius dalykus, per neformalųjį švietimą, per projektinę veiklą</a:t>
            </a:r>
          </a:p>
          <a:p>
            <a:pPr eaLnBrk="1" hangingPunct="1">
              <a:buFont typeface="Symbol" pitchFamily="18" charset="2"/>
              <a:buChar char="·"/>
            </a:pPr>
            <a:r>
              <a:rPr lang="lt-LT" smtClean="0"/>
              <a:t>Integruojama su kitais dėstomais dalykais, ieškoma netradicinės aplinkos, teorija pateikiama gimnazijoje, kita užsiėmimų dalis vyksta Mažeikių muziejuje ir viename iš komercinių bankų Mažeikiuose</a:t>
            </a:r>
          </a:p>
        </p:txBody>
      </p:sp>
      <p:sp>
        <p:nvSpPr>
          <p:cNvPr id="83971"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Antraštė 1"/>
          <p:cNvSpPr>
            <a:spLocks noGrp="1"/>
          </p:cNvSpPr>
          <p:nvPr>
            <p:ph type="title"/>
          </p:nvPr>
        </p:nvSpPr>
        <p:spPr/>
        <p:txBody>
          <a:bodyPr/>
          <a:lstStyle/>
          <a:p>
            <a:pPr eaLnBrk="1" hangingPunct="1"/>
            <a:r>
              <a:rPr lang="lt-LT" smtClean="0"/>
              <a:t>Turizmas ir mityba</a:t>
            </a:r>
          </a:p>
        </p:txBody>
      </p:sp>
      <p:sp>
        <p:nvSpPr>
          <p:cNvPr id="84994"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3000" smtClean="0"/>
              <a:t>Pamokos netradicinėje aplinkoje. Bendraujama ir bendradarbiaujama su įvairių sričių verslininkais. Išvykose į turizmo agentūrą „West Express“ bei į viešbutį „Astrum Palace“ susipažįstama su infrastruktūra, su administratorių darbu</a:t>
            </a:r>
          </a:p>
          <a:p>
            <a:pPr eaLnBrk="1" hangingPunct="1">
              <a:lnSpc>
                <a:spcPct val="90000"/>
              </a:lnSpc>
              <a:buFont typeface="Symbol" pitchFamily="18" charset="2"/>
              <a:buChar char="·"/>
            </a:pPr>
            <a:r>
              <a:rPr lang="lt-LT" sz="3000" i="1" smtClean="0"/>
              <a:t>Keturių gandrų</a:t>
            </a:r>
            <a:r>
              <a:rPr lang="lt-LT" sz="3000" smtClean="0"/>
              <a:t> įvertinimą turinčioje sodyboje „Ašvos malūnas“ sužinoti kaimo turizmo sodybos kūrimo ypatumai, o kavinėje „Laisvės 30“ išsiaiškinta įmonės struktūra, vadovo veiklos specifika</a:t>
            </a:r>
          </a:p>
        </p:txBody>
      </p:sp>
      <p:sp>
        <p:nvSpPr>
          <p:cNvPr id="84995"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Antraštė 1"/>
          <p:cNvSpPr>
            <a:spLocks noGrp="1"/>
          </p:cNvSpPr>
          <p:nvPr>
            <p:ph type="title"/>
          </p:nvPr>
        </p:nvSpPr>
        <p:spPr/>
        <p:txBody>
          <a:bodyPr/>
          <a:lstStyle/>
          <a:p>
            <a:pPr eaLnBrk="1" hangingPunct="1"/>
            <a:r>
              <a:rPr lang="lt-LT" sz="3200" smtClean="0"/>
              <a:t>Asmenybės ugdymas ir karjeros planavimas</a:t>
            </a:r>
          </a:p>
        </p:txBody>
      </p:sp>
      <p:pic>
        <p:nvPicPr>
          <p:cNvPr id="86018" name="Picture 2"/>
          <p:cNvPicPr>
            <a:picLocks noGrp="1" noChangeAspect="1" noChangeArrowheads="1"/>
          </p:cNvPicPr>
          <p:nvPr>
            <p:ph idx="1"/>
          </p:nvPr>
        </p:nvPicPr>
        <p:blipFill>
          <a:blip r:embed="rId2"/>
          <a:srcRect/>
          <a:stretch>
            <a:fillRect/>
          </a:stretch>
        </p:blipFill>
        <p:spPr>
          <a:xfrm>
            <a:off x="250825" y="1484313"/>
            <a:ext cx="9432925" cy="4032250"/>
          </a:xfrm>
        </p:spPr>
      </p:pic>
      <p:sp>
        <p:nvSpPr>
          <p:cNvPr id="86019" name="Stačiakampis 3"/>
          <p:cNvSpPr>
            <a:spLocks noChangeArrowheads="1"/>
          </p:cNvSpPr>
          <p:nvPr/>
        </p:nvSpPr>
        <p:spPr bwMode="auto">
          <a:xfrm>
            <a:off x="395288" y="5661025"/>
            <a:ext cx="8497887" cy="366713"/>
          </a:xfrm>
          <a:prstGeom prst="rect">
            <a:avLst/>
          </a:prstGeom>
          <a:noFill/>
          <a:ln w="9525">
            <a:noFill/>
            <a:miter lim="800000"/>
            <a:headEnd/>
            <a:tailEnd/>
          </a:ln>
        </p:spPr>
        <p:txBody>
          <a:bodyPr>
            <a:spAutoFit/>
          </a:bodyPr>
          <a:lstStyle/>
          <a:p>
            <a:pPr algn="ctr"/>
            <a:r>
              <a:rPr lang="lt-LT" b="0">
                <a:latin typeface="Calibri" pitchFamily="34" charset="0"/>
              </a:rPr>
              <a:t>Gimnazijoje sukurta mokinių profesinio informavimo ir konsultavimo sistema</a:t>
            </a:r>
          </a:p>
        </p:txBody>
      </p:sp>
      <p:sp>
        <p:nvSpPr>
          <p:cNvPr id="86020"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lt-LT" smtClean="0"/>
              <a:t>Modulinis mokymas. Planavimas</a:t>
            </a:r>
          </a:p>
        </p:txBody>
      </p:sp>
      <p:sp>
        <p:nvSpPr>
          <p:cNvPr id="22530" name="Rectangle 3"/>
          <p:cNvSpPr>
            <a:spLocks noGrp="1"/>
          </p:cNvSpPr>
          <p:nvPr>
            <p:ph type="body" idx="1"/>
          </p:nvPr>
        </p:nvSpPr>
        <p:spPr>
          <a:xfrm>
            <a:off x="468313" y="1484313"/>
            <a:ext cx="8507412" cy="4608512"/>
          </a:xfrm>
        </p:spPr>
        <p:txBody>
          <a:bodyPr/>
          <a:lstStyle/>
          <a:p>
            <a:pPr>
              <a:lnSpc>
                <a:spcPct val="80000"/>
              </a:lnSpc>
              <a:buFont typeface="Symbol" pitchFamily="18" charset="2"/>
              <a:buChar char="·"/>
            </a:pPr>
            <a:r>
              <a:rPr lang="lt-LT" sz="2000" b="1" smtClean="0"/>
              <a:t>Lankstumas:</a:t>
            </a:r>
            <a:r>
              <a:rPr lang="lt-LT" sz="2000" smtClean="0"/>
              <a:t> planuoti, organizuoti bei modeliuoti ugdymo procesą</a:t>
            </a:r>
          </a:p>
          <a:p>
            <a:pPr>
              <a:lnSpc>
                <a:spcPct val="80000"/>
              </a:lnSpc>
              <a:buFont typeface="Symbol" pitchFamily="18" charset="2"/>
              <a:buChar char="·"/>
            </a:pPr>
            <a:r>
              <a:rPr lang="lt-LT" sz="2000" b="1" smtClean="0"/>
              <a:t>Atsižvelgimas į mokinį: </a:t>
            </a:r>
            <a:r>
              <a:rPr lang="lt-LT" sz="2000" smtClean="0"/>
              <a:t>gebėjimus, poreikius bei situaciją konkrečioje grupėje</a:t>
            </a:r>
          </a:p>
          <a:p>
            <a:pPr>
              <a:lnSpc>
                <a:spcPct val="80000"/>
              </a:lnSpc>
              <a:buFont typeface="Symbol" pitchFamily="18" charset="2"/>
              <a:buChar char="·"/>
            </a:pPr>
            <a:r>
              <a:rPr lang="lt-LT" sz="2000" b="1" smtClean="0"/>
              <a:t>Ugdymo turinio tikslinimas:</a:t>
            </a:r>
          </a:p>
          <a:p>
            <a:pPr>
              <a:lnSpc>
                <a:spcPct val="80000"/>
              </a:lnSpc>
              <a:buFont typeface="Arial" charset="0"/>
              <a:buNone/>
            </a:pPr>
            <a:r>
              <a:rPr lang="lt-LT" sz="2000" b="1" smtClean="0"/>
              <a:t>	</a:t>
            </a:r>
            <a:r>
              <a:rPr lang="lt-LT" sz="2000" smtClean="0"/>
              <a:t>– išgryninami modulio tikslai ir uždaviniai, konkretizuojamas ugdymo turinys</a:t>
            </a:r>
          </a:p>
          <a:p>
            <a:pPr>
              <a:lnSpc>
                <a:spcPct val="80000"/>
              </a:lnSpc>
              <a:buFont typeface="Arial" charset="0"/>
              <a:buNone/>
            </a:pPr>
            <a:r>
              <a:rPr lang="lt-LT" sz="2000" smtClean="0"/>
              <a:t>	– sisteminant ir grupuojant temas mokiniui lengviau suvokti esmę</a:t>
            </a:r>
          </a:p>
          <a:p>
            <a:pPr>
              <a:lnSpc>
                <a:spcPct val="80000"/>
              </a:lnSpc>
              <a:buFont typeface="Symbol" pitchFamily="18" charset="2"/>
              <a:buChar char="·"/>
            </a:pPr>
            <a:r>
              <a:rPr lang="lt-LT" sz="2000" b="1" smtClean="0"/>
              <a:t>Mokytojui: </a:t>
            </a:r>
            <a:r>
              <a:rPr lang="lt-LT" sz="2000" smtClean="0"/>
              <a:t>atsiranda galimybė nuolat akcentuoti svarbiausius dalykus</a:t>
            </a:r>
          </a:p>
          <a:p>
            <a:pPr>
              <a:lnSpc>
                <a:spcPct val="80000"/>
              </a:lnSpc>
              <a:buFont typeface="Symbol" pitchFamily="18" charset="2"/>
              <a:buChar char="·"/>
            </a:pPr>
            <a:r>
              <a:rPr lang="lt-LT" sz="2000" b="1" smtClean="0"/>
              <a:t>Darbas su mokiniais:</a:t>
            </a:r>
          </a:p>
          <a:p>
            <a:pPr lvl="1" indent="-220663">
              <a:lnSpc>
                <a:spcPct val="80000"/>
              </a:lnSpc>
              <a:buFont typeface="Arial" charset="0"/>
              <a:buNone/>
            </a:pPr>
            <a:r>
              <a:rPr lang="lt-LT" sz="2000" smtClean="0"/>
              <a:t>– Modulio pradžioje su mokiniais aptariama modulio uždaviniai ir priemonės jam įgyvendinti, susitariama dėl darbo formų ir metodų</a:t>
            </a:r>
          </a:p>
          <a:p>
            <a:pPr lvl="1" indent="-220663">
              <a:lnSpc>
                <a:spcPct val="80000"/>
              </a:lnSpc>
              <a:buFont typeface="Arial" charset="0"/>
              <a:buNone/>
            </a:pPr>
            <a:r>
              <a:rPr lang="lt-LT" sz="2000" smtClean="0"/>
              <a:t>– Kiekvienam mokiniui pateikiamas jo žinių, supratimo ir gebėjimų vertinimo aprašas, kuriame numatyti pasiekimų vertinimo kriterijai trimis lygiais</a:t>
            </a:r>
          </a:p>
          <a:p>
            <a:pPr lvl="1" indent="-220663">
              <a:lnSpc>
                <a:spcPct val="80000"/>
              </a:lnSpc>
              <a:buFont typeface="Arial" charset="0"/>
              <a:buNone/>
            </a:pPr>
            <a:r>
              <a:rPr lang="lt-LT" sz="2000" smtClean="0"/>
              <a:t>– Mokiniai patys nusprendžia, kokiu lygiu dirbs pamokoje, kokio lygio pasirinks namų darbus, ar reikalinga papildoma mokytojo pagalba (konsultacijos) siekiant aukštesnio lygio</a:t>
            </a:r>
          </a:p>
        </p:txBody>
      </p:sp>
      <p:sp>
        <p:nvSpPr>
          <p:cNvPr id="22531" name="Text Box 4"/>
          <p:cNvSpPr txBox="1">
            <a:spLocks noChangeArrowheads="1"/>
          </p:cNvSpPr>
          <p:nvPr/>
        </p:nvSpPr>
        <p:spPr bwMode="auto">
          <a:xfrm>
            <a:off x="4211638" y="6092825"/>
            <a:ext cx="4932362" cy="304800"/>
          </a:xfrm>
          <a:prstGeom prst="rect">
            <a:avLst/>
          </a:prstGeom>
          <a:solidFill>
            <a:srgbClr val="FFFF66"/>
          </a:solidFill>
          <a:ln w="9525">
            <a:noFill/>
            <a:miter lim="800000"/>
            <a:headEnd/>
            <a:tailEnd/>
          </a:ln>
        </p:spPr>
        <p:txBody>
          <a:bodyPr>
            <a:spAutoFit/>
          </a:bodyPr>
          <a:lstStyle/>
          <a:p>
            <a:pPr algn="ctr">
              <a:spcBef>
                <a:spcPct val="50000"/>
              </a:spcBef>
            </a:pPr>
            <a:r>
              <a:rPr lang="lt-LT" sz="1400"/>
              <a:t>ALYTAUS PROFESINIO RENGIMO CENTRAS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Antraštė 1"/>
          <p:cNvSpPr>
            <a:spLocks noGrp="1"/>
          </p:cNvSpPr>
          <p:nvPr>
            <p:ph type="title"/>
          </p:nvPr>
        </p:nvSpPr>
        <p:spPr/>
        <p:txBody>
          <a:bodyPr/>
          <a:lstStyle/>
          <a:p>
            <a:pPr eaLnBrk="1" hangingPunct="1"/>
            <a:r>
              <a:rPr lang="lt-LT" smtClean="0"/>
              <a:t>Dailės pamokos </a:t>
            </a:r>
          </a:p>
        </p:txBody>
      </p:sp>
      <p:sp>
        <p:nvSpPr>
          <p:cNvPr id="87042"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800" smtClean="0"/>
              <a:t>Bendradarbiaujama su socialiniais partneriais, tėvais, dailininkais, amatininkais</a:t>
            </a:r>
          </a:p>
          <a:p>
            <a:pPr eaLnBrk="1" hangingPunct="1">
              <a:lnSpc>
                <a:spcPct val="80000"/>
              </a:lnSpc>
              <a:buFont typeface="Symbol" pitchFamily="18" charset="2"/>
              <a:buChar char="·"/>
            </a:pPr>
            <a:r>
              <a:rPr lang="lt-LT" sz="2800" smtClean="0"/>
              <a:t>Netradicinę dailės pamoką „Papuošalai iš tošies“, vedė muziejininkės Mažeikių miesto muziejuje</a:t>
            </a:r>
          </a:p>
          <a:p>
            <a:pPr eaLnBrk="1" hangingPunct="1">
              <a:lnSpc>
                <a:spcPct val="80000"/>
              </a:lnSpc>
              <a:buFont typeface="Symbol" pitchFamily="18" charset="2"/>
              <a:buChar char="·"/>
            </a:pPr>
            <a:r>
              <a:rPr lang="lt-LT" sz="2800" smtClean="0"/>
              <a:t>Iš antrinių žaliavų kurdami draugystės tilto projektą, antrokai dirbo komandose</a:t>
            </a:r>
          </a:p>
          <a:p>
            <a:pPr eaLnBrk="1" hangingPunct="1">
              <a:lnSpc>
                <a:spcPct val="80000"/>
              </a:lnSpc>
              <a:buFont typeface="Symbol" pitchFamily="18" charset="2"/>
              <a:buChar char="·"/>
            </a:pPr>
            <a:r>
              <a:rPr lang="lt-LT" sz="2800" smtClean="0"/>
              <a:t>Susidomėta inžinerine architektūra, išryškėjusios iniciatyvos leido atsiskleisti lyderio savybėms, kūrybiškumui</a:t>
            </a:r>
          </a:p>
          <a:p>
            <a:pPr eaLnBrk="1" hangingPunct="1">
              <a:lnSpc>
                <a:spcPct val="80000"/>
              </a:lnSpc>
              <a:buFont typeface="Symbol" pitchFamily="18" charset="2"/>
              <a:buChar char="·"/>
            </a:pPr>
            <a:r>
              <a:rPr lang="lt-LT" sz="2800" smtClean="0"/>
              <a:t>Mokiniai išmoko pristatyti  darbo idėją ir  ją reklamuoti</a:t>
            </a:r>
          </a:p>
        </p:txBody>
      </p:sp>
      <p:sp>
        <p:nvSpPr>
          <p:cNvPr id="87043"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p:cNvSpPr>
          <p:nvPr>
            <p:ph type="title"/>
          </p:nvPr>
        </p:nvSpPr>
        <p:spPr/>
        <p:txBody>
          <a:bodyPr/>
          <a:lstStyle/>
          <a:p>
            <a:r>
              <a:rPr lang="lt-LT" smtClean="0"/>
              <a:t>Technologijų pamokos</a:t>
            </a:r>
          </a:p>
        </p:txBody>
      </p:sp>
      <p:sp>
        <p:nvSpPr>
          <p:cNvPr id="88066" name="Rectangle 3"/>
          <p:cNvSpPr>
            <a:spLocks noGrp="1"/>
          </p:cNvSpPr>
          <p:nvPr>
            <p:ph type="body" idx="1"/>
          </p:nvPr>
        </p:nvSpPr>
        <p:spPr>
          <a:xfrm>
            <a:off x="457200" y="1600200"/>
            <a:ext cx="8507413" cy="4525963"/>
          </a:xfrm>
        </p:spPr>
        <p:txBody>
          <a:bodyPr/>
          <a:lstStyle/>
          <a:p>
            <a:pPr>
              <a:lnSpc>
                <a:spcPct val="80000"/>
              </a:lnSpc>
              <a:buFont typeface="Symbol" pitchFamily="18" charset="2"/>
              <a:buChar char="·"/>
            </a:pPr>
            <a:r>
              <a:rPr lang="lt-LT" sz="2000" smtClean="0"/>
              <a:t>Nustatoma interesų sritis, formuojama idėja, planuojama, įgyvendinama. Mokiniai nusprendė, kad Mažeikiams reikalingas viadukas per geležinkelį. Šią idėją reikėjo įgyvendinti panaudojant 3D kompiuterinę projektavimo programą. 1 ir 2 klasių mokiniai kūrybines idėjas įgyvendino projektuodami ir konstruodami tiltų maketus. Pagamintas bei išreklamuotas ir ekologiško tilto prototipas</a:t>
            </a:r>
          </a:p>
          <a:p>
            <a:pPr>
              <a:lnSpc>
                <a:spcPct val="80000"/>
              </a:lnSpc>
              <a:buFont typeface="Symbol" pitchFamily="18" charset="2"/>
              <a:buChar char="·"/>
            </a:pPr>
            <a:r>
              <a:rPr lang="lt-LT" sz="2000" smtClean="0"/>
              <a:t>Stiprinama verslo ir švietimo partnerystė profesiškai veiklinant 14–19 metų mokinius. Bendradarbiaujama su Mažeikių verslininkų asociacija: vyksta verslininkų ir gimnazijos bendruomenės susitikimai gimnazijoje ir įmonėse, įsitraukta į VšĮ „Versli karta“ veiklą. Dėl miesto apželdinimo pasirašyta gimnazijos bendradarbiavimo sutartis su Mažeikių miesto seniūnija</a:t>
            </a:r>
          </a:p>
          <a:p>
            <a:pPr>
              <a:lnSpc>
                <a:spcPct val="80000"/>
              </a:lnSpc>
              <a:buFont typeface="Symbol" pitchFamily="18" charset="2"/>
              <a:buChar char="·"/>
            </a:pPr>
            <a:r>
              <a:rPr lang="lt-LT" sz="2000" smtClean="0"/>
              <a:t>Gimnazistai įgyja veiklos organizavimo, bendradarbiavimo, strategiško ir kritinio mąstymo gebėjimų. Nuo šių metų rugsėjo gimnazija dalyvauja verslumą skatinančiame tarptautiniame projekte. Projekto partneriai: Mažeikių Merkelio Račkausko gimnazija (Lietuva), Commercial College of Iceland, Reikjavikas (Islandija) ir Sandnessj</a:t>
            </a:r>
            <a:r>
              <a:rPr lang="lt-LT" sz="2000" smtClean="0">
                <a:cs typeface="Times New Roman" pitchFamily="18" charset="0"/>
              </a:rPr>
              <a:t>øen videregående skole (Norvegija)</a:t>
            </a:r>
          </a:p>
        </p:txBody>
      </p:sp>
      <p:sp>
        <p:nvSpPr>
          <p:cNvPr id="88067"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Antraštė 1"/>
          <p:cNvSpPr>
            <a:spLocks noGrp="1"/>
          </p:cNvSpPr>
          <p:nvPr>
            <p:ph type="title"/>
          </p:nvPr>
        </p:nvSpPr>
        <p:spPr/>
        <p:txBody>
          <a:bodyPr/>
          <a:lstStyle/>
          <a:p>
            <a:pPr eaLnBrk="1" hangingPunct="1"/>
            <a:r>
              <a:rPr lang="lt-LT" smtClean="0"/>
              <a:t>Projekto reikšmė</a:t>
            </a:r>
          </a:p>
        </p:txBody>
      </p:sp>
      <p:sp>
        <p:nvSpPr>
          <p:cNvPr id="89090"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1600" smtClean="0">
                <a:cs typeface="Times New Roman" pitchFamily="18" charset="0"/>
              </a:rPr>
              <a:t>Stiprinant teorijos ryšį su gyvenimu, toliau kuria savo, kaip aktyvios mokyklos įvaizdį </a:t>
            </a:r>
          </a:p>
          <a:p>
            <a:pPr eaLnBrk="1" hangingPunct="1">
              <a:lnSpc>
                <a:spcPct val="90000"/>
              </a:lnSpc>
              <a:buFont typeface="Symbol" pitchFamily="18" charset="2"/>
              <a:buChar char="·"/>
            </a:pPr>
            <a:r>
              <a:rPr lang="lt-LT" sz="1600" smtClean="0">
                <a:cs typeface="Times New Roman" pitchFamily="18" charset="0"/>
              </a:rPr>
              <a:t>Pagilintos ugdymo turinio planavimo, vertinimo, aktyviųjų mokymo metodų taikymo galimybės </a:t>
            </a:r>
          </a:p>
          <a:p>
            <a:pPr eaLnBrk="1" hangingPunct="1">
              <a:lnSpc>
                <a:spcPct val="90000"/>
              </a:lnSpc>
              <a:buFont typeface="Symbol" pitchFamily="18" charset="2"/>
              <a:buChar char="·"/>
            </a:pPr>
            <a:r>
              <a:rPr lang="lt-LT" sz="1600" smtClean="0">
                <a:cs typeface="Times New Roman" pitchFamily="18" charset="0"/>
              </a:rPr>
              <a:t>Projektas prisidėjo prie mokymosi proceso demokratėjimo. Keičiasi ir šiuolaikinio mokytojo situacija: jis tampa proceso organizatoriumi, gidu, konsultantu </a:t>
            </a:r>
          </a:p>
          <a:p>
            <a:pPr eaLnBrk="1" hangingPunct="1">
              <a:lnSpc>
                <a:spcPct val="90000"/>
              </a:lnSpc>
              <a:buFont typeface="Symbol" pitchFamily="18" charset="2"/>
              <a:buChar char="·"/>
            </a:pPr>
            <a:r>
              <a:rPr lang="lt-LT" sz="1600" smtClean="0">
                <a:cs typeface="Times New Roman" pitchFamily="18" charset="0"/>
              </a:rPr>
              <a:t>Projektas patvirtino, kad gimnazijoje ugdoma mokinių ir mokytojų tarpusavio pagarba. Mokymasis paverčiamas bendromis mokinių bei mokytojų pastangomis</a:t>
            </a:r>
          </a:p>
          <a:p>
            <a:pPr eaLnBrk="1" hangingPunct="1">
              <a:lnSpc>
                <a:spcPct val="90000"/>
              </a:lnSpc>
              <a:buFont typeface="Symbol" pitchFamily="18" charset="2"/>
              <a:buChar char="·"/>
            </a:pPr>
            <a:r>
              <a:rPr lang="lt-LT" sz="1600" smtClean="0">
                <a:cs typeface="Times New Roman" pitchFamily="18" charset="0"/>
              </a:rPr>
              <a:t>Gimnazijos administracija, mokytojai turėjo puikią galimybę skleisti projekto idėjas, patirtį mokykloje, rajone (</a:t>
            </a:r>
            <a:r>
              <a:rPr lang="lt-LT" sz="1600" u="sng" smtClean="0">
                <a:cs typeface="Times New Roman" pitchFamily="18" charset="0"/>
                <a:hlinkClick r:id="rId2"/>
              </a:rPr>
              <a:t>www.mazeikieciai.lt</a:t>
            </a:r>
            <a:r>
              <a:rPr lang="lt-LT" sz="1600" smtClean="0">
                <a:cs typeface="Times New Roman" pitchFamily="18" charset="0"/>
              </a:rPr>
              <a:t>), šalyje (UPC seminarai, Telšių apskrities gimnazijų forumas, konferencijos Šiaulių „Romuvos“ ir Tauragės Žalgirių gimnazijose), užsienyje (Comenius, Nordplus projektai) </a:t>
            </a:r>
          </a:p>
          <a:p>
            <a:pPr eaLnBrk="1" hangingPunct="1">
              <a:lnSpc>
                <a:spcPct val="90000"/>
              </a:lnSpc>
              <a:buFont typeface="Symbol" pitchFamily="18" charset="2"/>
              <a:buChar char="·"/>
            </a:pPr>
            <a:r>
              <a:rPr lang="lt-LT" sz="1600" smtClean="0">
                <a:cs typeface="Times New Roman" pitchFamily="18" charset="0"/>
              </a:rPr>
              <a:t>Projektas sudarė sąlygas mokytojams bendradarbiauti su šalies pedagogais, modulinio mokymo ekspertais, pateikusiais vertingos metodinės medžiagos apie švietimo inovacijas </a:t>
            </a:r>
          </a:p>
          <a:p>
            <a:pPr eaLnBrk="1" hangingPunct="1">
              <a:lnSpc>
                <a:spcPct val="90000"/>
              </a:lnSpc>
              <a:buFont typeface="Symbol" pitchFamily="18" charset="2"/>
              <a:buChar char="·"/>
            </a:pPr>
            <a:r>
              <a:rPr lang="lt-LT" sz="1600" smtClean="0">
                <a:cs typeface="Times New Roman" pitchFamily="18" charset="0"/>
              </a:rPr>
              <a:t>Gimnazijoje atidarytas menų ir technologijų centras. Jis padės įgyvendinti pradėto modulinio mokymo tikslus ir uždavinius</a:t>
            </a:r>
          </a:p>
          <a:p>
            <a:pPr eaLnBrk="1" hangingPunct="1">
              <a:lnSpc>
                <a:spcPct val="90000"/>
              </a:lnSpc>
              <a:buFont typeface="Symbol" pitchFamily="18" charset="2"/>
              <a:buChar char="·"/>
            </a:pPr>
            <a:r>
              <a:rPr lang="lt-LT" sz="1600" smtClean="0">
                <a:cs typeface="Times New Roman" pitchFamily="18" charset="0"/>
              </a:rPr>
              <a:t>Mokytojai mano, kad tai perspektyvus projektas. Kūrybingo, iniciatyvaus piliečio ugdymas – nesibaigiantis procesas. Praeis dar keleri metai ir projekto idėjos taps akivaizdžia mokyklos realybe, padedančia jaunam žmogui gyventi visavertį gyvenimą </a:t>
            </a:r>
          </a:p>
        </p:txBody>
      </p:sp>
      <p:sp>
        <p:nvSpPr>
          <p:cNvPr id="89091"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Antraštė 1"/>
          <p:cNvSpPr>
            <a:spLocks noGrp="1"/>
          </p:cNvSpPr>
          <p:nvPr>
            <p:ph type="title"/>
          </p:nvPr>
        </p:nvSpPr>
        <p:spPr/>
        <p:txBody>
          <a:bodyPr/>
          <a:lstStyle/>
          <a:p>
            <a:pPr eaLnBrk="1" hangingPunct="1"/>
            <a:r>
              <a:rPr lang="lt-LT" smtClean="0"/>
              <a:t>Verta pamąstyti</a:t>
            </a:r>
          </a:p>
        </p:txBody>
      </p:sp>
      <p:sp>
        <p:nvSpPr>
          <p:cNvPr id="90114"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800" smtClean="0"/>
              <a:t>Modulinio mokymo sistemai (ypač programai) reikėtų būti lankstesnei: ji (atsižvelgiant į BP, IS, egzamino programą bei mokinių žinių ir gebėjimo lygį) turėtų leisti mokytojui savarankiškai atsirinkti ugdymo turinį ir pateikti savo nuožiūra modulius</a:t>
            </a:r>
          </a:p>
          <a:p>
            <a:pPr eaLnBrk="1" hangingPunct="1">
              <a:lnSpc>
                <a:spcPct val="80000"/>
              </a:lnSpc>
              <a:buFont typeface="Symbol" pitchFamily="18" charset="2"/>
              <a:buChar char="·"/>
            </a:pPr>
            <a:r>
              <a:rPr lang="lt-LT" sz="2800" smtClean="0"/>
              <a:t>Pastebėta, kad ir modulinio ugdymo programose pateiktas turinys ne visada atitinka mokinių poreikius. Esama ryškių problemų su akademiškai parengtais vadovėliais</a:t>
            </a:r>
          </a:p>
          <a:p>
            <a:pPr eaLnBrk="1" hangingPunct="1">
              <a:lnSpc>
                <a:spcPct val="80000"/>
              </a:lnSpc>
              <a:buFont typeface="Symbol" pitchFamily="18" charset="2"/>
              <a:buChar char="·"/>
            </a:pPr>
            <a:r>
              <a:rPr lang="lt-LT" sz="2800" smtClean="0"/>
              <a:t>Projektas akivaizdžiai įrodė, kad reikia tobulinti ir egzaminų programas, kurios atspindėtų praktinį žinių taikymą, o ne akademinių žinių atkartojimą</a:t>
            </a:r>
          </a:p>
        </p:txBody>
      </p:sp>
      <p:sp>
        <p:nvSpPr>
          <p:cNvPr id="90115" name="Text Box 4"/>
          <p:cNvSpPr txBox="1">
            <a:spLocks noChangeArrowheads="1"/>
          </p:cNvSpPr>
          <p:nvPr/>
        </p:nvSpPr>
        <p:spPr bwMode="auto">
          <a:xfrm>
            <a:off x="4211638" y="6092825"/>
            <a:ext cx="4932362" cy="304800"/>
          </a:xfrm>
          <a:prstGeom prst="rect">
            <a:avLst/>
          </a:prstGeom>
          <a:solidFill>
            <a:srgbClr val="CCCC00"/>
          </a:solidFill>
          <a:ln w="9525">
            <a:noFill/>
            <a:miter lim="800000"/>
            <a:headEnd/>
            <a:tailEnd/>
          </a:ln>
        </p:spPr>
        <p:txBody>
          <a:bodyPr>
            <a:spAutoFit/>
          </a:bodyPr>
          <a:lstStyle/>
          <a:p>
            <a:pPr algn="ctr">
              <a:spcBef>
                <a:spcPct val="50000"/>
              </a:spcBef>
            </a:pPr>
            <a:r>
              <a:rPr lang="lt-LT" sz="1400"/>
              <a:t>MAŽEIKIŲ MERKELIO RAČKAUSKO GIMNAZIJA</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4294967295"/>
          </p:nvPr>
        </p:nvSpPr>
        <p:spPr>
          <a:xfrm>
            <a:off x="731838" y="2814638"/>
            <a:ext cx="8034337" cy="1527175"/>
          </a:xfrm>
        </p:spPr>
        <p:txBody>
          <a:bodyPr rtlCol="0" anchor="b">
            <a:normAutofit/>
          </a:bodyPr>
          <a:lstStyle/>
          <a:p>
            <a:pPr marL="0" indent="0" eaLnBrk="1" fontAlgn="auto" hangingPunct="1">
              <a:spcAft>
                <a:spcPts val="0"/>
              </a:spcAft>
              <a:buFont typeface="Arial" pitchFamily="34" charset="0"/>
              <a:buNone/>
              <a:defRPr/>
            </a:pPr>
            <a:endParaRPr lang="lt-LT" sz="2000">
              <a:solidFill>
                <a:schemeClr val="tx1">
                  <a:tint val="75000"/>
                </a:schemeClr>
              </a:solidFill>
            </a:endParaRPr>
          </a:p>
        </p:txBody>
      </p:sp>
      <p:sp>
        <p:nvSpPr>
          <p:cNvPr id="91138" name="Text Box 4"/>
          <p:cNvSpPr txBox="1">
            <a:spLocks noChangeArrowheads="1"/>
          </p:cNvSpPr>
          <p:nvPr/>
        </p:nvSpPr>
        <p:spPr bwMode="auto">
          <a:xfrm>
            <a:off x="755650" y="4365625"/>
            <a:ext cx="7993063" cy="1476375"/>
          </a:xfrm>
          <a:prstGeom prst="rect">
            <a:avLst/>
          </a:prstGeom>
          <a:solidFill>
            <a:srgbClr val="66FF99"/>
          </a:solidFill>
          <a:ln w="9525">
            <a:noFill/>
            <a:miter lim="800000"/>
            <a:headEnd/>
            <a:tailEnd/>
          </a:ln>
        </p:spPr>
        <p:txBody>
          <a:bodyPr>
            <a:spAutoFit/>
          </a:bodyPr>
          <a:lstStyle/>
          <a:p>
            <a:pPr algn="ctr">
              <a:spcBef>
                <a:spcPct val="50000"/>
              </a:spcBef>
            </a:pPr>
            <a:r>
              <a:rPr lang="lt-LT" sz="3600"/>
              <a:t>MOLĖTŲ GIMNAZIJA</a:t>
            </a:r>
          </a:p>
          <a:p>
            <a:pPr algn="ctr">
              <a:spcBef>
                <a:spcPct val="50000"/>
              </a:spcBef>
            </a:pPr>
            <a:endParaRPr lang="lt-LT" sz="360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p:cNvSpPr>
          <p:nvPr>
            <p:ph type="title"/>
          </p:nvPr>
        </p:nvSpPr>
        <p:spPr/>
        <p:txBody>
          <a:bodyPr/>
          <a:lstStyle/>
          <a:p>
            <a:endParaRPr lang="lt-LT" smtClean="0"/>
          </a:p>
        </p:txBody>
      </p:sp>
      <p:sp>
        <p:nvSpPr>
          <p:cNvPr id="92162" name="Rectangle 3"/>
          <p:cNvSpPr>
            <a:spLocks noGrp="1"/>
          </p:cNvSpPr>
          <p:nvPr>
            <p:ph type="body" idx="1"/>
          </p:nvPr>
        </p:nvSpPr>
        <p:spPr>
          <a:xfrm>
            <a:off x="457200" y="1268413"/>
            <a:ext cx="8507413" cy="4857750"/>
          </a:xfrm>
        </p:spPr>
        <p:txBody>
          <a:bodyPr/>
          <a:lstStyle/>
          <a:p>
            <a:pPr>
              <a:lnSpc>
                <a:spcPct val="80000"/>
              </a:lnSpc>
              <a:buFont typeface="Symbol" pitchFamily="18" charset="2"/>
              <a:buChar char="·"/>
            </a:pPr>
            <a:r>
              <a:rPr lang="lt-LT" sz="1800" smtClean="0"/>
              <a:t>2009</a:t>
            </a:r>
            <a:r>
              <a:rPr lang="lt-LT" sz="2000" smtClean="0"/>
              <a:t>–</a:t>
            </a:r>
            <a:r>
              <a:rPr lang="lt-LT" sz="1800" smtClean="0"/>
              <a:t>2010 m. m. vieną pusmetį per vieną savaitinę matematikos ir lietuvių kalbos pamoką klasę dalijome pusiau, skirstydami mokinius pagal pasiekimus ir pajėgumą. Šiose pamokose mokytojas ugdo tuos pačius gebėjimus, bet turi galimybę taikyti skirtingus ugdymo metodus, atsižvelgdamas į mokinių mokymosi stilius, jų pasiekimus</a:t>
            </a:r>
          </a:p>
          <a:p>
            <a:pPr>
              <a:lnSpc>
                <a:spcPct val="80000"/>
              </a:lnSpc>
              <a:buFont typeface="Symbol" pitchFamily="18" charset="2"/>
              <a:buChar char="·"/>
            </a:pPr>
            <a:r>
              <a:rPr lang="lt-LT" sz="1800" smtClean="0"/>
              <a:t>2010</a:t>
            </a:r>
            <a:r>
              <a:rPr lang="lt-LT" sz="2000" smtClean="0"/>
              <a:t>–</a:t>
            </a:r>
            <a:r>
              <a:rPr lang="lt-LT" sz="1800" smtClean="0"/>
              <a:t>2011 m. m. II gimnazijos klasėse visus mokslo metus vienai savaitinei lietuvių kalbos ir matematikos pamokai klasė buvo dalinama pusiau. I gimnazijos klasėse lietuvių kalba ir matematika dėstoma mokiniams, kurie į mobilias grupes skirstomi pagal 8 klasės mokymosi rezultatus</a:t>
            </a:r>
          </a:p>
          <a:p>
            <a:pPr>
              <a:lnSpc>
                <a:spcPct val="80000"/>
              </a:lnSpc>
              <a:buFont typeface="Symbol" pitchFamily="18" charset="2"/>
              <a:buChar char="·"/>
            </a:pPr>
            <a:r>
              <a:rPr lang="lt-LT" sz="1800" smtClean="0"/>
              <a:t>2011</a:t>
            </a:r>
            <a:r>
              <a:rPr lang="lt-LT" sz="2000" smtClean="0"/>
              <a:t>–</a:t>
            </a:r>
            <a:r>
              <a:rPr lang="lt-LT" sz="1800" smtClean="0"/>
              <a:t>2012 m. m. I ir II klasėse lietuvių kalbai ir matematikai dėstyti formuojamos mobilios grupės pagal mokinių gebėjimus ir pasiekimus</a:t>
            </a:r>
          </a:p>
          <a:p>
            <a:pPr>
              <a:lnSpc>
                <a:spcPct val="80000"/>
              </a:lnSpc>
              <a:buFont typeface="Symbol" pitchFamily="18" charset="2"/>
              <a:buChar char="·"/>
            </a:pPr>
            <a:r>
              <a:rPr lang="lt-LT" sz="1800" smtClean="0"/>
              <a:t>Gimnazijoje, esant penkioms pirmosioms klasėms, formuojamos šešios šių dalykų mobilios grupės. Tai suteikia mokytojams daugiau galimybių individualizuoti ir diferencijuoti ugdymo procesą</a:t>
            </a:r>
          </a:p>
          <a:p>
            <a:pPr>
              <a:lnSpc>
                <a:spcPct val="80000"/>
              </a:lnSpc>
              <a:buFont typeface="Symbol" pitchFamily="18" charset="2"/>
              <a:buChar char="·"/>
            </a:pPr>
            <a:r>
              <a:rPr lang="lt-LT" sz="1800" smtClean="0"/>
              <a:t>Mažiausios grupės – mokinių su pačiais žemiausiais [pasiekimais, nes jų savarankiško darbo įgūdžiai yra silpniausi. Mokiniai turi galimybę keisti mobilią grupę, jei jų rezultatai pagerėja arba smarkiai pablogėja. Išbandę du ugdymo proceso organizavimo būdus nutarėme, kad produktyviau būtų mokiniams mokytis savo klasėje – grupė iš įvairių pasiekimų ir gebėjimų mokinių – tačiau dalinant klasę vienai savaitinei pamokai ir visus mokslo metus atskirai dirbant su akademikais bei praktikais taikant jų gebėjimus atitinkančius metodus</a:t>
            </a:r>
          </a:p>
        </p:txBody>
      </p:sp>
      <p:sp>
        <p:nvSpPr>
          <p:cNvPr id="92163"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Antraštė 1"/>
          <p:cNvSpPr>
            <a:spLocks noGrp="1"/>
          </p:cNvSpPr>
          <p:nvPr>
            <p:ph type="title"/>
          </p:nvPr>
        </p:nvSpPr>
        <p:spPr/>
        <p:txBody>
          <a:bodyPr/>
          <a:lstStyle/>
          <a:p>
            <a:pPr eaLnBrk="1" hangingPunct="1"/>
            <a:r>
              <a:rPr lang="lt-LT" smtClean="0"/>
              <a:t>Naujovė, įgyvendinama gimnazijoje </a:t>
            </a:r>
          </a:p>
        </p:txBody>
      </p:sp>
      <p:sp>
        <p:nvSpPr>
          <p:cNvPr id="9318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smtClean="0"/>
              <a:t>Viena savaitinė pamoka I ir II gimnazijos klasėse skiriama dalykų moduliams ir pasirenkamiesiems dalykams</a:t>
            </a:r>
          </a:p>
          <a:p>
            <a:pPr eaLnBrk="1" hangingPunct="1">
              <a:lnSpc>
                <a:spcPct val="90000"/>
              </a:lnSpc>
              <a:buFont typeface="Symbol" pitchFamily="18" charset="2"/>
              <a:buChar char="·"/>
            </a:pPr>
            <a:r>
              <a:rPr lang="lt-LT" sz="2400" smtClean="0"/>
              <a:t>Pavasarį I ir II gimnazijos klasių mokiniams pateikiamas keturiasdešimties modulių ir pasirenkamųjų dalykų sąrašas</a:t>
            </a:r>
          </a:p>
          <a:p>
            <a:pPr eaLnBrk="1" hangingPunct="1">
              <a:lnSpc>
                <a:spcPct val="90000"/>
              </a:lnSpc>
              <a:buFont typeface="Symbol" pitchFamily="18" charset="2"/>
              <a:buChar char="·"/>
            </a:pPr>
            <a:r>
              <a:rPr lang="lt-LT" sz="2400" smtClean="0"/>
              <a:t>Mokytojai siūlo akademinius dalykų modulius, eksperimentines programas, modulius linkusiems į meną mokiniams ar kūno kultūros pratybas. Visi mokiniai turi galimybę pasirinkti dalyką  pagal savo poreikius</a:t>
            </a:r>
          </a:p>
          <a:p>
            <a:pPr eaLnBrk="1" hangingPunct="1">
              <a:lnSpc>
                <a:spcPct val="90000"/>
              </a:lnSpc>
              <a:buFont typeface="Symbol" pitchFamily="18" charset="2"/>
              <a:buChar char="·"/>
            </a:pPr>
            <a:r>
              <a:rPr lang="lt-LT" sz="2400" smtClean="0"/>
              <a:t>Jei iš visų klasių susidaro mobili grupė (modulį pasirenka bent septyni mokiniai iš visų paralelinių klasių), tam dalykui skiriamos valandos (viena savaitinė pamoka visus mokslo metus)</a:t>
            </a:r>
          </a:p>
        </p:txBody>
      </p:sp>
      <p:sp>
        <p:nvSpPr>
          <p:cNvPr id="93187"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5"/>
          <p:cNvSpPr>
            <a:spLocks noGrp="1"/>
          </p:cNvSpPr>
          <p:nvPr>
            <p:ph type="title" idx="4294967295"/>
          </p:nvPr>
        </p:nvSpPr>
        <p:spPr/>
        <p:txBody>
          <a:bodyPr/>
          <a:lstStyle/>
          <a:p>
            <a:endParaRPr lang="lt-LT" smtClean="0"/>
          </a:p>
        </p:txBody>
      </p:sp>
      <p:sp>
        <p:nvSpPr>
          <p:cNvPr id="94210" name="Turinio vietos rezervavimo ženklas 2"/>
          <p:cNvSpPr>
            <a:spLocks noGrp="1"/>
          </p:cNvSpPr>
          <p:nvPr>
            <p:ph type="body" idx="1"/>
          </p:nvPr>
        </p:nvSpPr>
        <p:spPr>
          <a:xfrm>
            <a:off x="457200" y="1484313"/>
            <a:ext cx="8229600" cy="4641850"/>
          </a:xfrm>
        </p:spPr>
        <p:txBody>
          <a:bodyPr/>
          <a:lstStyle/>
          <a:p>
            <a:pPr eaLnBrk="1" hangingPunct="1">
              <a:lnSpc>
                <a:spcPct val="90000"/>
              </a:lnSpc>
              <a:buFont typeface="Symbol" pitchFamily="18" charset="2"/>
              <a:buChar char="·"/>
            </a:pPr>
            <a:r>
              <a:rPr lang="lt-LT" sz="2400" smtClean="0"/>
              <a:t>Ugdymo diferencijavimas vyko ir kitų dalykų pamokose taikant aktyvius ugdymo metodus, atsižvelgiant į dažnai atliekamos refleksijos rezultatus</a:t>
            </a:r>
          </a:p>
          <a:p>
            <a:pPr eaLnBrk="1" hangingPunct="1">
              <a:lnSpc>
                <a:spcPct val="90000"/>
              </a:lnSpc>
              <a:buFont typeface="Symbol" pitchFamily="18" charset="2"/>
              <a:buChar char="·"/>
            </a:pPr>
            <a:r>
              <a:rPr lang="lt-LT" sz="2400" smtClean="0"/>
              <a:t>Kasmet vyko mokinių mokymosi stilių tyrimas, su kurio rezultatais buvo supažindinti toje klasėje dirbantys mokytojai. Tai sudarė sąlygas didesnį dėmesį skirti informacijos perteikimo būdams įvairių mokymosi stilių mokiniams</a:t>
            </a:r>
          </a:p>
          <a:p>
            <a:pPr eaLnBrk="1" hangingPunct="1">
              <a:lnSpc>
                <a:spcPct val="90000"/>
              </a:lnSpc>
              <a:buFont typeface="Symbol" pitchFamily="18" charset="2"/>
              <a:buChar char="·"/>
            </a:pPr>
            <a:r>
              <a:rPr lang="lt-LT" sz="2400" smtClean="0"/>
              <a:t>Grupėse, kurios istorijos mokėsi pagal modulių programas mokymosi pasiekimai buvo aukštesni, nei tų, kurie mokėsi nuosekliai pagal Bendrąsias programas ir vadovėlius</a:t>
            </a:r>
          </a:p>
          <a:p>
            <a:pPr eaLnBrk="1" hangingPunct="1">
              <a:lnSpc>
                <a:spcPct val="90000"/>
              </a:lnSpc>
              <a:buFont typeface="Symbol" pitchFamily="18" charset="2"/>
              <a:buChar char="·"/>
            </a:pPr>
            <a:r>
              <a:rPr lang="lt-LT" sz="2400" smtClean="0"/>
              <a:t>Ypač pakilo silpnesnės motyvacijos mokinių rezultatai, nes įgyvendinant projekto veiklas, kiekvienam mokiniui sudaromos sąlygos patirti sėkmę</a:t>
            </a:r>
          </a:p>
        </p:txBody>
      </p:sp>
      <p:sp>
        <p:nvSpPr>
          <p:cNvPr id="94211"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p:cNvSpPr>
          <p:nvPr>
            <p:ph type="title"/>
          </p:nvPr>
        </p:nvSpPr>
        <p:spPr/>
        <p:txBody>
          <a:bodyPr/>
          <a:lstStyle/>
          <a:p>
            <a:r>
              <a:rPr lang="lt-LT" sz="3200" smtClean="0"/>
              <a:t>Problemos diferencijuojant ugdymo procesą</a:t>
            </a:r>
          </a:p>
        </p:txBody>
      </p:sp>
      <p:sp>
        <p:nvSpPr>
          <p:cNvPr id="95234" name="Rectangle 3"/>
          <p:cNvSpPr>
            <a:spLocks noGrp="1"/>
          </p:cNvSpPr>
          <p:nvPr>
            <p:ph type="body" idx="1"/>
          </p:nvPr>
        </p:nvSpPr>
        <p:spPr>
          <a:xfrm>
            <a:off x="457200" y="1341438"/>
            <a:ext cx="8507413" cy="4784725"/>
          </a:xfrm>
        </p:spPr>
        <p:txBody>
          <a:bodyPr/>
          <a:lstStyle/>
          <a:p>
            <a:pPr>
              <a:lnSpc>
                <a:spcPct val="80000"/>
              </a:lnSpc>
              <a:buFont typeface="Symbol" pitchFamily="18" charset="2"/>
              <a:buChar char="·"/>
            </a:pPr>
            <a:r>
              <a:rPr lang="lt-LT" sz="2400" smtClean="0"/>
              <a:t>Tvarkaraščio sudarymas – sunku rasti vieną laiką visiems moduliams ir dar, kad nepasirinkę jų galėtų būti laisvi</a:t>
            </a:r>
          </a:p>
          <a:p>
            <a:pPr>
              <a:lnSpc>
                <a:spcPct val="80000"/>
              </a:lnSpc>
              <a:buFont typeface="Symbol" pitchFamily="18" charset="2"/>
              <a:buChar char="·"/>
            </a:pPr>
            <a:r>
              <a:rPr lang="lt-LT" sz="2400" smtClean="0"/>
              <a:t>Labai skirtingas mokinių pasirinkimas – sunku patenkinti visų poreikius</a:t>
            </a:r>
          </a:p>
          <a:p>
            <a:pPr>
              <a:lnSpc>
                <a:spcPct val="80000"/>
              </a:lnSpc>
              <a:buFont typeface="Symbol" pitchFamily="18" charset="2"/>
              <a:buChar char="·"/>
            </a:pPr>
            <a:r>
              <a:rPr lang="lt-LT" sz="2400" smtClean="0"/>
              <a:t>Nemotyvuoti mokiniai visiškai nenori rinktis daugiau pamokų</a:t>
            </a:r>
          </a:p>
          <a:p>
            <a:pPr>
              <a:lnSpc>
                <a:spcPct val="80000"/>
              </a:lnSpc>
              <a:buFont typeface="Symbol" pitchFamily="18" charset="2"/>
              <a:buChar char="·"/>
            </a:pPr>
            <a:r>
              <a:rPr lang="lt-LT" sz="2400" smtClean="0"/>
              <a:t>Sudėtinga koordinuoti būsimų I gimnazijos klasių mokinių pasirinkimus prieš jiems ateinant į gimnaziją</a:t>
            </a:r>
          </a:p>
          <a:p>
            <a:pPr>
              <a:lnSpc>
                <a:spcPct val="80000"/>
              </a:lnSpc>
              <a:buFont typeface="Symbol" pitchFamily="18" charset="2"/>
              <a:buChar char="·"/>
            </a:pPr>
            <a:r>
              <a:rPr lang="lt-LT" sz="2400" smtClean="0"/>
              <a:t>Silpnos motyvacijos mokinių grupėse sunku dirbti ne tik mokytojams, bet ir patiems mokiniams – nebelieka lyderių</a:t>
            </a:r>
          </a:p>
          <a:p>
            <a:pPr>
              <a:lnSpc>
                <a:spcPct val="80000"/>
              </a:lnSpc>
              <a:buFont typeface="Symbol" pitchFamily="18" charset="2"/>
              <a:buChar char="·"/>
            </a:pPr>
            <a:r>
              <a:rPr lang="lt-LT" sz="2400" smtClean="0"/>
              <a:t>Taikant pamokose aktyviuosius ugdymo metodus mokytojams reikia labai atsakingai pasiruošti šioms pamokoms, tai pareikalauja daug laiko ir energijos</a:t>
            </a:r>
          </a:p>
          <a:p>
            <a:pPr>
              <a:lnSpc>
                <a:spcPct val="80000"/>
              </a:lnSpc>
              <a:buFont typeface="Symbol" pitchFamily="18" charset="2"/>
              <a:buChar char="·"/>
            </a:pPr>
            <a:r>
              <a:rPr lang="lt-LT" sz="2400" smtClean="0"/>
              <a:t>Mokinių pasiskirstymas į mobilias grupes – mokiniai nori būti pamokose kartu su savo draugais, nežiūrint kokie jų pasiekimai</a:t>
            </a:r>
          </a:p>
        </p:txBody>
      </p:sp>
      <p:sp>
        <p:nvSpPr>
          <p:cNvPr id="95235"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p:cNvSpPr>
          <p:nvPr>
            <p:ph type="title"/>
          </p:nvPr>
        </p:nvSpPr>
        <p:spPr/>
        <p:txBody>
          <a:bodyPr/>
          <a:lstStyle/>
          <a:p>
            <a:r>
              <a:rPr lang="lt-LT" sz="3200" smtClean="0"/>
              <a:t>Problemos diferencijuojant ugdymo procesą</a:t>
            </a:r>
          </a:p>
        </p:txBody>
      </p:sp>
      <p:sp>
        <p:nvSpPr>
          <p:cNvPr id="96258" name="Rectangle 3"/>
          <p:cNvSpPr>
            <a:spLocks noGrp="1"/>
          </p:cNvSpPr>
          <p:nvPr>
            <p:ph type="body" idx="1"/>
          </p:nvPr>
        </p:nvSpPr>
        <p:spPr/>
        <p:txBody>
          <a:bodyPr/>
          <a:lstStyle/>
          <a:p>
            <a:pPr>
              <a:buFont typeface="Symbol" pitchFamily="18" charset="2"/>
              <a:buChar char="·"/>
            </a:pPr>
            <a:r>
              <a:rPr lang="lt-LT" smtClean="0"/>
              <a:t>Tiek mokiniams, tiek mokytojams sunku rasti papildomų informacijos šaltinių, suderinti skirtingus vadovėlius</a:t>
            </a:r>
          </a:p>
          <a:p>
            <a:pPr>
              <a:buFont typeface="Symbol" pitchFamily="18" charset="2"/>
              <a:buChar char="·"/>
            </a:pPr>
            <a:r>
              <a:rPr lang="lt-LT" smtClean="0"/>
              <a:t>Labai didelis mokymosi tempas, laiko stoka, kai kurios temos nagrinėjamos paviršutiniškai</a:t>
            </a:r>
          </a:p>
          <a:p>
            <a:pPr>
              <a:buFont typeface="Symbol" pitchFamily="18" charset="2"/>
              <a:buChar char="·"/>
            </a:pPr>
            <a:r>
              <a:rPr lang="lt-LT" smtClean="0"/>
              <a:t>Kiekvienam moduliui skiriamas vienodas pamokų skaičius ir nėra laiko rezervo</a:t>
            </a:r>
          </a:p>
        </p:txBody>
      </p:sp>
      <p:sp>
        <p:nvSpPr>
          <p:cNvPr id="96259"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r>
              <a:rPr lang="lt-LT" smtClean="0">
                <a:cs typeface="Times New Roman" pitchFamily="18" charset="0"/>
              </a:rPr>
              <a:t>Modulinis mokymas: Vertinimas</a:t>
            </a:r>
          </a:p>
        </p:txBody>
      </p:sp>
      <p:sp>
        <p:nvSpPr>
          <p:cNvPr id="23554" name="Rectangle 3"/>
          <p:cNvSpPr>
            <a:spLocks noGrp="1"/>
          </p:cNvSpPr>
          <p:nvPr>
            <p:ph type="body" idx="1"/>
          </p:nvPr>
        </p:nvSpPr>
        <p:spPr/>
        <p:txBody>
          <a:bodyPr/>
          <a:lstStyle/>
          <a:p>
            <a:pPr>
              <a:buFont typeface="Symbol" pitchFamily="18" charset="2"/>
              <a:buChar char="·"/>
            </a:pPr>
            <a:r>
              <a:rPr lang="lt-LT" sz="2000" smtClean="0"/>
              <a:t>Mokytojui svarbu vertinimą naudoti kaip priemonę mokinių poreikių pažinimui bei tolimesnių veiklų planavimui. Tam naudojamas </a:t>
            </a:r>
            <a:r>
              <a:rPr lang="lt-LT" sz="2000" b="1" smtClean="0"/>
              <a:t>formuojamasis</a:t>
            </a:r>
            <a:r>
              <a:rPr lang="lt-LT" sz="2000" smtClean="0"/>
              <a:t> vertinimas</a:t>
            </a:r>
          </a:p>
          <a:p>
            <a:pPr>
              <a:buFont typeface="Symbol" pitchFamily="18" charset="2"/>
              <a:buChar char="·"/>
            </a:pPr>
            <a:r>
              <a:rPr lang="lt-LT" sz="2000" smtClean="0"/>
              <a:t>Baigus modulio temą taikomas </a:t>
            </a:r>
            <a:r>
              <a:rPr lang="lt-LT" sz="2000" b="1" smtClean="0"/>
              <a:t>diagnostinis</a:t>
            </a:r>
            <a:r>
              <a:rPr lang="lt-LT" sz="2000" smtClean="0"/>
              <a:t> vertinimas: kontrolinis darbas, laboratorinis darbas, projektinio darbo gynimas ar kita atsiskaitymo forma</a:t>
            </a:r>
          </a:p>
          <a:p>
            <a:pPr>
              <a:buFont typeface="Symbol" pitchFamily="18" charset="2"/>
              <a:buChar char="·"/>
            </a:pPr>
            <a:r>
              <a:rPr lang="lt-LT" sz="2000" smtClean="0"/>
              <a:t>Baigus modulį organizuojamas </a:t>
            </a:r>
            <a:r>
              <a:rPr lang="lt-LT" sz="2000" b="1" smtClean="0"/>
              <a:t>apibendrinamasis</a:t>
            </a:r>
            <a:r>
              <a:rPr lang="lt-LT" sz="2000" smtClean="0"/>
              <a:t> vertinimas</a:t>
            </a:r>
          </a:p>
          <a:p>
            <a:pPr>
              <a:buFont typeface="Symbol" pitchFamily="18" charset="2"/>
              <a:buChar char="·"/>
            </a:pPr>
            <a:r>
              <a:rPr lang="lt-LT" sz="2000" smtClean="0"/>
              <a:t>Nepasiekęs minimalių reikalavimų mokinys turi galimybę lankyti konsultacijas ir atsiskaityti iki kito modulio pabaigos. Toks vertinimo modelis užtikrina nuoseklų mokinių mokymąsi ir orientuojamas į mokinio sėkmę</a:t>
            </a:r>
          </a:p>
          <a:p>
            <a:pPr>
              <a:buFont typeface="Symbol" pitchFamily="18" charset="2"/>
              <a:buChar char="·"/>
            </a:pPr>
            <a:r>
              <a:rPr lang="lt-LT" sz="2000" b="1" smtClean="0"/>
              <a:t>Galutinį modulio pažymį sudaro modulio mokymosi eigoje gautų pažymių vidurkio ir apibendrinamojo darbo vertinimo aritmetinis vidurkis</a:t>
            </a:r>
          </a:p>
        </p:txBody>
      </p:sp>
      <p:sp>
        <p:nvSpPr>
          <p:cNvPr id="23555" name="Text Box 4"/>
          <p:cNvSpPr txBox="1">
            <a:spLocks noChangeArrowheads="1"/>
          </p:cNvSpPr>
          <p:nvPr/>
        </p:nvSpPr>
        <p:spPr bwMode="auto">
          <a:xfrm>
            <a:off x="4211638" y="6092825"/>
            <a:ext cx="4932362" cy="304800"/>
          </a:xfrm>
          <a:prstGeom prst="rect">
            <a:avLst/>
          </a:prstGeom>
          <a:solidFill>
            <a:srgbClr val="FFFF66"/>
          </a:solidFill>
          <a:ln w="9525">
            <a:noFill/>
            <a:miter lim="800000"/>
            <a:headEnd/>
            <a:tailEnd/>
          </a:ln>
        </p:spPr>
        <p:txBody>
          <a:bodyPr>
            <a:spAutoFit/>
          </a:bodyPr>
          <a:lstStyle/>
          <a:p>
            <a:pPr algn="ctr">
              <a:spcBef>
                <a:spcPct val="50000"/>
              </a:spcBef>
            </a:pPr>
            <a:r>
              <a:rPr lang="lt-LT" sz="1400"/>
              <a:t>ALYTAUS PROFESINIO RENGIMO CENTRAS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p:cNvSpPr>
          <p:nvPr>
            <p:ph type="title"/>
          </p:nvPr>
        </p:nvSpPr>
        <p:spPr/>
        <p:txBody>
          <a:bodyPr/>
          <a:lstStyle/>
          <a:p>
            <a:r>
              <a:rPr lang="lt-LT" sz="3200" smtClean="0"/>
              <a:t>Mokytojų patirtys, įgyvendinant projekto veiklas gimnazijoje</a:t>
            </a:r>
          </a:p>
        </p:txBody>
      </p:sp>
      <p:sp>
        <p:nvSpPr>
          <p:cNvPr id="97282" name="Rectangle 3"/>
          <p:cNvSpPr>
            <a:spLocks noGrp="1"/>
          </p:cNvSpPr>
          <p:nvPr>
            <p:ph type="body" idx="1"/>
          </p:nvPr>
        </p:nvSpPr>
        <p:spPr>
          <a:xfrm>
            <a:off x="457200" y="1600200"/>
            <a:ext cx="8435975" cy="4525963"/>
          </a:xfrm>
        </p:spPr>
        <p:txBody>
          <a:bodyPr/>
          <a:lstStyle/>
          <a:p>
            <a:pPr>
              <a:lnSpc>
                <a:spcPct val="90000"/>
              </a:lnSpc>
              <a:buFont typeface="Symbol" pitchFamily="18" charset="2"/>
              <a:buChar char="·"/>
            </a:pPr>
            <a:r>
              <a:rPr lang="lt-LT" sz="2000" smtClean="0"/>
              <a:t>Modulių programos ir taikomi metodai padeda ugdyti tiek mokytojo, tiek mokinių kūrybiškumą</a:t>
            </a:r>
          </a:p>
          <a:p>
            <a:pPr>
              <a:lnSpc>
                <a:spcPct val="90000"/>
              </a:lnSpc>
              <a:buFont typeface="Symbol" pitchFamily="18" charset="2"/>
              <a:buChar char="·"/>
            </a:pPr>
            <a:r>
              <a:rPr lang="lt-LT" sz="2000" smtClean="0"/>
              <a:t>Refleksijos pamokos pabaigoje padeda geriau pažinti mokytojui mokinius bei mokiniams savo draugus</a:t>
            </a:r>
          </a:p>
          <a:p>
            <a:pPr>
              <a:lnSpc>
                <a:spcPct val="90000"/>
              </a:lnSpc>
              <a:buFont typeface="Symbol" pitchFamily="18" charset="2"/>
              <a:buChar char="·"/>
            </a:pPr>
            <a:r>
              <a:rPr lang="lt-LT" sz="2000" smtClean="0"/>
              <a:t>Planuojant ir dėstant išvengiama nesvarbios, antraeilės informacijos</a:t>
            </a:r>
          </a:p>
          <a:p>
            <a:pPr>
              <a:lnSpc>
                <a:spcPct val="90000"/>
              </a:lnSpc>
              <a:buFont typeface="Symbol" pitchFamily="18" charset="2"/>
              <a:buChar char="·"/>
            </a:pPr>
            <a:r>
              <a:rPr lang="lt-LT" sz="2000" smtClean="0"/>
              <a:t>Diagnostinis vertinimas padeda nukreipti mokymąsi</a:t>
            </a:r>
          </a:p>
          <a:p>
            <a:pPr>
              <a:lnSpc>
                <a:spcPct val="90000"/>
              </a:lnSpc>
              <a:buFont typeface="Symbol" pitchFamily="18" charset="2"/>
              <a:buChar char="·"/>
            </a:pPr>
            <a:r>
              <a:rPr lang="lt-LT" sz="2000" smtClean="0"/>
              <a:t>Kadangi galutinis pažymys priklauso nuo visų modulių įvertinimų, tai mokymasis tampa nuoseklesnis</a:t>
            </a:r>
          </a:p>
          <a:p>
            <a:pPr>
              <a:lnSpc>
                <a:spcPct val="90000"/>
              </a:lnSpc>
              <a:buFont typeface="Symbol" pitchFamily="18" charset="2"/>
              <a:buChar char="·"/>
            </a:pPr>
            <a:r>
              <a:rPr lang="lt-LT" sz="2000" smtClean="0"/>
              <a:t>Lengviau dirbti ir planuoti pagal atnaujintas vidurinio ugdymo bendrąsias programas, nes mokytojai įgijo daugiau patirties</a:t>
            </a:r>
          </a:p>
          <a:p>
            <a:pPr>
              <a:lnSpc>
                <a:spcPct val="90000"/>
              </a:lnSpc>
              <a:buFont typeface="Symbol" pitchFamily="18" charset="2"/>
              <a:buChar char="·"/>
            </a:pPr>
            <a:r>
              <a:rPr lang="lt-LT" sz="2000" smtClean="0"/>
              <a:t>Puikus ir produktyvus darbas seminarų metu, kompetentingi lektoriai padėjo įgyti naujų kompetencijų</a:t>
            </a:r>
          </a:p>
          <a:p>
            <a:pPr>
              <a:lnSpc>
                <a:spcPct val="90000"/>
              </a:lnSpc>
              <a:buFont typeface="Symbol" pitchFamily="18" charset="2"/>
              <a:buChar char="·"/>
            </a:pPr>
            <a:r>
              <a:rPr lang="lt-LT" sz="2000" smtClean="0"/>
              <a:t>Didėjanti pasirenkamų modulių pasiūla teigiamai atsiliepia mokinių motyvacijai – mokinius kur kas lengviau sudominti siūlant jiems įvairovę</a:t>
            </a:r>
          </a:p>
        </p:txBody>
      </p:sp>
      <p:sp>
        <p:nvSpPr>
          <p:cNvPr id="97283"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p:cNvSpPr>
          <p:nvPr>
            <p:ph type="title"/>
          </p:nvPr>
        </p:nvSpPr>
        <p:spPr/>
        <p:txBody>
          <a:bodyPr/>
          <a:lstStyle/>
          <a:p>
            <a:r>
              <a:rPr lang="lt-LT" smtClean="0"/>
              <a:t>Nauda</a:t>
            </a:r>
          </a:p>
        </p:txBody>
      </p:sp>
      <p:sp>
        <p:nvSpPr>
          <p:cNvPr id="98306" name="Rectangle 3"/>
          <p:cNvSpPr>
            <a:spLocks noGrp="1"/>
          </p:cNvSpPr>
          <p:nvPr>
            <p:ph type="body" idx="1"/>
          </p:nvPr>
        </p:nvSpPr>
        <p:spPr/>
        <p:txBody>
          <a:bodyPr/>
          <a:lstStyle/>
          <a:p>
            <a:pPr>
              <a:buFont typeface="Symbol" pitchFamily="18" charset="2"/>
              <a:buChar char="·"/>
            </a:pPr>
            <a:r>
              <a:rPr lang="lt-LT" sz="2400" smtClean="0"/>
              <a:t>Buvo puiki proga pasisemti patirties iš pačių geriausių respublikoje kolegų ir pateikti save, užsirekomenduoti</a:t>
            </a:r>
          </a:p>
          <a:p>
            <a:pPr>
              <a:buFont typeface="Symbol" pitchFamily="18" charset="2"/>
              <a:buChar char="·"/>
            </a:pPr>
            <a:r>
              <a:rPr lang="lt-LT" sz="2400" smtClean="0"/>
              <a:t>Įgijome drąsos keistis patys ir keisti aplinką, kurioje geriau jaustumėmės visi</a:t>
            </a:r>
          </a:p>
          <a:p>
            <a:pPr>
              <a:buFont typeface="Symbol" pitchFamily="18" charset="2"/>
              <a:buChar char="·"/>
            </a:pPr>
            <a:r>
              <a:rPr lang="lt-LT" sz="2400" smtClean="0"/>
              <a:t>Labai didelis papildomas darbo krūvis mokytojui, ruošiančiam modulių programas, pamokų ciklų planus, parenkant vertinimo būdus ir metodus</a:t>
            </a:r>
          </a:p>
          <a:p>
            <a:pPr>
              <a:buFont typeface="Symbol" pitchFamily="18" charset="2"/>
              <a:buChar char="·"/>
            </a:pPr>
            <a:r>
              <a:rPr lang="lt-LT" sz="2400" smtClean="0"/>
              <a:t>Nors projektas baigiasi, tačiau mums lieka jo metu įgytos kompetencijos, drąsa keistis ir keisti, pasitikėjimas ir tikėjimas, kad viskas, ką darome, lemia geresnių ir brandesnių asmenybių ugdymą mūsų gimnazijoje</a:t>
            </a:r>
          </a:p>
        </p:txBody>
      </p:sp>
      <p:sp>
        <p:nvSpPr>
          <p:cNvPr id="98307" name="Text Box 4"/>
          <p:cNvSpPr txBox="1">
            <a:spLocks noChangeArrowheads="1"/>
          </p:cNvSpPr>
          <p:nvPr/>
        </p:nvSpPr>
        <p:spPr bwMode="auto">
          <a:xfrm>
            <a:off x="4211638" y="6092825"/>
            <a:ext cx="4932362" cy="304800"/>
          </a:xfrm>
          <a:prstGeom prst="rect">
            <a:avLst/>
          </a:prstGeom>
          <a:solidFill>
            <a:srgbClr val="66FF99"/>
          </a:solidFill>
          <a:ln w="9525">
            <a:noFill/>
            <a:miter lim="800000"/>
            <a:headEnd/>
            <a:tailEnd/>
          </a:ln>
        </p:spPr>
        <p:txBody>
          <a:bodyPr>
            <a:spAutoFit/>
          </a:bodyPr>
          <a:lstStyle/>
          <a:p>
            <a:pPr algn="ctr">
              <a:spcBef>
                <a:spcPct val="50000"/>
              </a:spcBef>
            </a:pPr>
            <a:r>
              <a:rPr lang="lt-LT" sz="1400"/>
              <a:t>MOLĖTŲ GIMNAZIJA</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Antraštė 3"/>
          <p:cNvSpPr>
            <a:spLocks noGrp="1"/>
          </p:cNvSpPr>
          <p:nvPr>
            <p:ph type="title"/>
          </p:nvPr>
        </p:nvSpPr>
        <p:spPr>
          <a:solidFill>
            <a:srgbClr val="DAAEAE"/>
          </a:solidFill>
        </p:spPr>
        <p:txBody>
          <a:bodyPr/>
          <a:lstStyle/>
          <a:p>
            <a:pPr eaLnBrk="1" hangingPunct="1"/>
            <a:r>
              <a:rPr lang="lt-LT" sz="3600" b="0" cap="none" smtClean="0"/>
              <a:t>PANEVĖŽIO „VERDENĖS“ PAGRINDINĖ MOKYKLA</a:t>
            </a:r>
          </a:p>
        </p:txBody>
      </p:sp>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Antraštė 3"/>
          <p:cNvSpPr>
            <a:spLocks noGrp="1"/>
          </p:cNvSpPr>
          <p:nvPr>
            <p:ph type="title"/>
          </p:nvPr>
        </p:nvSpPr>
        <p:spPr/>
        <p:txBody>
          <a:bodyPr/>
          <a:lstStyle/>
          <a:p>
            <a:pPr eaLnBrk="1" hangingPunct="1"/>
            <a:r>
              <a:rPr lang="lt-LT" sz="3200" smtClean="0"/>
              <a:t>Mes pažįstam darbo pasaulį ir norime jame būti laimingi</a:t>
            </a:r>
          </a:p>
        </p:txBody>
      </p:sp>
      <p:sp>
        <p:nvSpPr>
          <p:cNvPr id="100354" name="Turinio vietos rezervavimo ženklas 4"/>
          <p:cNvSpPr>
            <a:spLocks noGrp="1"/>
          </p:cNvSpPr>
          <p:nvPr>
            <p:ph type="body" idx="1"/>
          </p:nvPr>
        </p:nvSpPr>
        <p:spPr/>
        <p:txBody>
          <a:bodyPr/>
          <a:lstStyle/>
          <a:p>
            <a:pPr eaLnBrk="1" hangingPunct="1">
              <a:lnSpc>
                <a:spcPct val="90000"/>
              </a:lnSpc>
              <a:buFont typeface="Symbol" pitchFamily="18" charset="2"/>
              <a:buChar char="·"/>
            </a:pPr>
            <a:r>
              <a:rPr lang="lt-LT" sz="1800" smtClean="0"/>
              <a:t>Pasirinktas išbandyti visų pagrindinių dalykų eksperimentines programas</a:t>
            </a:r>
          </a:p>
          <a:p>
            <a:pPr eaLnBrk="1" hangingPunct="1">
              <a:lnSpc>
                <a:spcPct val="90000"/>
              </a:lnSpc>
              <a:buFont typeface="Symbol" pitchFamily="18" charset="2"/>
              <a:buChar char="·"/>
            </a:pPr>
            <a:r>
              <a:rPr lang="lt-LT" sz="1800" smtClean="0"/>
              <a:t>Mokytojai ir mokiniai buvo patenkinti galimybėmis rinktis modulius pagal gebėjimus, nes moduliai buvo paruošti kryptingai ir atitiko mokinių poreikius</a:t>
            </a:r>
          </a:p>
          <a:p>
            <a:pPr eaLnBrk="1" hangingPunct="1">
              <a:lnSpc>
                <a:spcPct val="90000"/>
              </a:lnSpc>
              <a:buFont typeface="Symbol" pitchFamily="18" charset="2"/>
              <a:buChar char="·"/>
            </a:pPr>
            <a:r>
              <a:rPr lang="lt-LT" sz="1800" smtClean="0"/>
              <a:t>Mokyklos mokiniams sudarytos palankios sąlygos mokytis lietuvių kalbos, matematikos, istorijos, biologijos, chemijos ir fizikos pagal savo gebėjimus</a:t>
            </a:r>
          </a:p>
          <a:p>
            <a:pPr eaLnBrk="1" hangingPunct="1">
              <a:lnSpc>
                <a:spcPct val="90000"/>
              </a:lnSpc>
              <a:buFont typeface="Symbol" pitchFamily="18" charset="2"/>
              <a:buChar char="·"/>
            </a:pPr>
            <a:r>
              <a:rPr lang="lt-LT" sz="1800" smtClean="0"/>
              <a:t>Mokiniai vykdė projektus, vyko į ekskursijas ir išvykas</a:t>
            </a:r>
          </a:p>
          <a:p>
            <a:pPr eaLnBrk="1" hangingPunct="1">
              <a:lnSpc>
                <a:spcPct val="90000"/>
              </a:lnSpc>
              <a:buFont typeface="Symbol" pitchFamily="18" charset="2"/>
              <a:buChar char="·"/>
            </a:pPr>
            <a:r>
              <a:rPr lang="lt-LT" sz="1800" smtClean="0"/>
              <a:t>Mokykla dalyvavo verslumo mugėje, vyko </a:t>
            </a:r>
            <a:r>
              <a:rPr lang="lt-LT" sz="1800" i="1" smtClean="0"/>
              <a:t>apskritųjų stalų</a:t>
            </a:r>
            <a:r>
              <a:rPr lang="lt-LT" sz="1800" smtClean="0"/>
              <a:t> susitikimai su įdomių profesijų žmonėmis, konferencijos, kuriose mokiniai praplėtė savo teorines žinias, įgytas pamokose</a:t>
            </a:r>
          </a:p>
          <a:p>
            <a:pPr eaLnBrk="1" hangingPunct="1">
              <a:lnSpc>
                <a:spcPct val="90000"/>
              </a:lnSpc>
              <a:buFont typeface="Symbol" pitchFamily="18" charset="2"/>
              <a:buChar char="·"/>
            </a:pPr>
            <a:r>
              <a:rPr lang="lt-LT" sz="1800" smtClean="0"/>
              <a:t>Didelis dėmesys buvo skiriamas kiekvieno mokinio asmeniniams gebėjimams, ugdoma mokinių verslumo kompetencija, jų darbinės veiklos gebėjimai</a:t>
            </a:r>
          </a:p>
          <a:p>
            <a:pPr eaLnBrk="1" hangingPunct="1">
              <a:lnSpc>
                <a:spcPct val="90000"/>
              </a:lnSpc>
              <a:buFont typeface="Symbol" pitchFamily="18" charset="2"/>
              <a:buChar char="·"/>
            </a:pPr>
            <a:r>
              <a:rPr lang="lt-LT" sz="1800" smtClean="0"/>
              <a:t>Pradėję vykdyti projekto II etapą, nuspręsta peržiūrėti mokyklos profesinio informavimo veiklą</a:t>
            </a:r>
          </a:p>
          <a:p>
            <a:pPr eaLnBrk="1" hangingPunct="1">
              <a:lnSpc>
                <a:spcPct val="90000"/>
              </a:lnSpc>
              <a:buFont typeface="Symbol" pitchFamily="18" charset="2"/>
              <a:buChar char="·"/>
            </a:pPr>
            <a:r>
              <a:rPr lang="lt-LT" sz="1800" smtClean="0"/>
              <a:t>Mokykloje buvo sudaryta profesinio informavimo ir konsultavimo darbo grupė, kuri tapo atsakinga už profesinio informavimo sistemos koregavimą</a:t>
            </a:r>
          </a:p>
        </p:txBody>
      </p:sp>
      <p:sp>
        <p:nvSpPr>
          <p:cNvPr id="100355"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Antraštė 1"/>
          <p:cNvSpPr>
            <a:spLocks noGrp="1"/>
          </p:cNvSpPr>
          <p:nvPr>
            <p:ph type="title"/>
          </p:nvPr>
        </p:nvSpPr>
        <p:spPr/>
        <p:txBody>
          <a:bodyPr/>
          <a:lstStyle/>
          <a:p>
            <a:pPr eaLnBrk="1" hangingPunct="1"/>
            <a:r>
              <a:rPr lang="lt-LT" sz="3200" smtClean="0"/>
              <a:t>Profesinio informavimo sistemos koregavimas</a:t>
            </a:r>
          </a:p>
        </p:txBody>
      </p:sp>
      <p:pic>
        <p:nvPicPr>
          <p:cNvPr id="101378" name="Picture 2"/>
          <p:cNvPicPr>
            <a:picLocks noGrp="1" noChangeAspect="1" noChangeArrowheads="1"/>
          </p:cNvPicPr>
          <p:nvPr>
            <p:ph idx="1"/>
          </p:nvPr>
        </p:nvPicPr>
        <p:blipFill>
          <a:blip r:embed="rId2"/>
          <a:srcRect/>
          <a:stretch>
            <a:fillRect/>
          </a:stretch>
        </p:blipFill>
        <p:spPr>
          <a:xfrm>
            <a:off x="0" y="1196975"/>
            <a:ext cx="8893175" cy="4752975"/>
          </a:xfrm>
        </p:spPr>
      </p:pic>
      <p:sp>
        <p:nvSpPr>
          <p:cNvPr id="101379"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5"/>
          <p:cNvSpPr>
            <a:spLocks noGrp="1"/>
          </p:cNvSpPr>
          <p:nvPr>
            <p:ph type="title" idx="4294967295"/>
          </p:nvPr>
        </p:nvSpPr>
        <p:spPr/>
        <p:txBody>
          <a:bodyPr/>
          <a:lstStyle/>
          <a:p>
            <a:endParaRPr lang="lt-LT" smtClean="0"/>
          </a:p>
        </p:txBody>
      </p:sp>
      <p:sp>
        <p:nvSpPr>
          <p:cNvPr id="102402" name="Turinio vietos rezervavimo ženklas 2"/>
          <p:cNvSpPr>
            <a:spLocks noGrp="1"/>
          </p:cNvSpPr>
          <p:nvPr>
            <p:ph type="body" idx="1"/>
          </p:nvPr>
        </p:nvSpPr>
        <p:spPr/>
        <p:txBody>
          <a:bodyPr/>
          <a:lstStyle/>
          <a:p>
            <a:pPr eaLnBrk="1" hangingPunct="1">
              <a:buFont typeface="Symbol" pitchFamily="18" charset="2"/>
              <a:buChar char="·"/>
            </a:pPr>
            <a:r>
              <a:rPr lang="lt-LT" smtClean="0"/>
              <a:t>Technologijų mokytojų metodininkų veikla projekte buvo nukreipta darbinės veiklos gebėjimų ugdymui ir darbo pasaulio pažinimui</a:t>
            </a:r>
          </a:p>
          <a:p>
            <a:pPr eaLnBrk="1" hangingPunct="1">
              <a:buFont typeface="Symbol" pitchFamily="18" charset="2"/>
              <a:buChar char="·"/>
            </a:pPr>
            <a:r>
              <a:rPr lang="lt-LT" smtClean="0"/>
              <a:t>Išbandytos sritys: karjeros konsultavimas, ekskursijų ir išvykų organizavimas</a:t>
            </a:r>
          </a:p>
        </p:txBody>
      </p:sp>
      <p:sp>
        <p:nvSpPr>
          <p:cNvPr id="102403"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Antraštė 1"/>
          <p:cNvSpPr>
            <a:spLocks noGrp="1"/>
          </p:cNvSpPr>
          <p:nvPr>
            <p:ph type="title"/>
          </p:nvPr>
        </p:nvSpPr>
        <p:spPr/>
        <p:txBody>
          <a:bodyPr/>
          <a:lstStyle/>
          <a:p>
            <a:pPr eaLnBrk="1" hangingPunct="1"/>
            <a:r>
              <a:rPr lang="lt-LT" smtClean="0"/>
              <a:t>Karjeros konsultantų veikla</a:t>
            </a:r>
          </a:p>
        </p:txBody>
      </p:sp>
      <p:sp>
        <p:nvSpPr>
          <p:cNvPr id="103426"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700" smtClean="0"/>
              <a:t>Po projekto seminarų ir užsienio ekspertų paskaitų buvo nutarta savo veiklą praplėsti, pasikviečiant į talką darbui su mokiniais profesijos konsultantus</a:t>
            </a:r>
          </a:p>
          <a:p>
            <a:pPr eaLnBrk="1" hangingPunct="1">
              <a:lnSpc>
                <a:spcPct val="90000"/>
              </a:lnSpc>
              <a:buFont typeface="Symbol" pitchFamily="18" charset="2"/>
              <a:buChar char="·"/>
            </a:pPr>
            <a:r>
              <a:rPr lang="lt-LT" sz="2700" smtClean="0"/>
              <a:t>Konsultantais tapo kitų mokymo įstaigų mokytojai, tėvai, jų darboviečių atstovai, savo profesija patenkinti įmonių ir įstaigų darbuotojai</a:t>
            </a:r>
          </a:p>
          <a:p>
            <a:pPr eaLnBrk="1" hangingPunct="1">
              <a:lnSpc>
                <a:spcPct val="90000"/>
              </a:lnSpc>
              <a:buFont typeface="Symbol" pitchFamily="18" charset="2"/>
              <a:buChar char="·"/>
            </a:pPr>
            <a:r>
              <a:rPr lang="lt-LT" sz="2700" smtClean="0"/>
              <a:t>Konsultantais tapti buvo pakviesti mokyklos darbuotojai: buhalterė, valgyklos virėjos, sveikatos priežiūros specialistė, socialinė pedagogė ir kiti</a:t>
            </a:r>
          </a:p>
          <a:p>
            <a:pPr eaLnBrk="1" hangingPunct="1">
              <a:lnSpc>
                <a:spcPct val="90000"/>
              </a:lnSpc>
              <a:buFont typeface="Symbol" pitchFamily="18" charset="2"/>
              <a:buChar char="·"/>
            </a:pPr>
            <a:r>
              <a:rPr lang="lt-LT" sz="2700" smtClean="0"/>
              <a:t>Profesinio rengimo mokyklos konsultantė automatinių sistemų eksploatavimo mechatroniko specialybei</a:t>
            </a:r>
          </a:p>
        </p:txBody>
      </p:sp>
      <p:sp>
        <p:nvSpPr>
          <p:cNvPr id="103427"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Antraštė 1"/>
          <p:cNvSpPr>
            <a:spLocks noGrp="1"/>
          </p:cNvSpPr>
          <p:nvPr>
            <p:ph type="title"/>
          </p:nvPr>
        </p:nvSpPr>
        <p:spPr/>
        <p:txBody>
          <a:bodyPr/>
          <a:lstStyle/>
          <a:p>
            <a:pPr eaLnBrk="1" hangingPunct="1"/>
            <a:r>
              <a:rPr lang="lt-LT" smtClean="0"/>
              <a:t>Ekskursijų, išvykų organizavimas</a:t>
            </a:r>
          </a:p>
        </p:txBody>
      </p:sp>
      <p:sp>
        <p:nvSpPr>
          <p:cNvPr id="104450" name="Turinio vietos rezervavimo ženklas 2"/>
          <p:cNvSpPr>
            <a:spLocks noGrp="1"/>
          </p:cNvSpPr>
          <p:nvPr>
            <p:ph type="body" idx="1"/>
          </p:nvPr>
        </p:nvSpPr>
        <p:spPr/>
        <p:txBody>
          <a:bodyPr/>
          <a:lstStyle/>
          <a:p>
            <a:pPr eaLnBrk="1" hangingPunct="1">
              <a:buFont typeface="Symbol" pitchFamily="18" charset="2"/>
              <a:buChar char="·"/>
            </a:pPr>
            <a:r>
              <a:rPr lang="lt-LT" sz="2000" smtClean="0"/>
              <a:t>Mokiniai turėjo galimybę daugiau sužinoti apie įvairias profesijas, specialybes, kurias galima įgyti Panevėžio mieste</a:t>
            </a:r>
          </a:p>
          <a:p>
            <a:pPr eaLnBrk="1" hangingPunct="1">
              <a:buFont typeface="Symbol" pitchFamily="18" charset="2"/>
              <a:buChar char="·"/>
            </a:pPr>
            <a:r>
              <a:rPr lang="lt-LT" sz="2000" smtClean="0"/>
              <a:t>Galėjo pabendrauti su Panevėžio profesinių mokyklų ir universiteto atstovais, pateikti jiems klausimų. Karjeros dienoje dalyvavo Kauno technologijos universiteto Panevėžio instituto, Panevėžio Profesinio rengimo centro, Margaritos Rimkevičaitės technologinės mokyklos, Prekybos ir paslaugų verslo mokyklos atstovais, kurie supažindino jaunimą su savo mokyklų  programomis, stojimo galimybėmis bei kita informacija, kuo jų ugdymo įstaigos gali būti patrauklios šiandieninėje Lietuvoje</a:t>
            </a:r>
          </a:p>
          <a:p>
            <a:pPr eaLnBrk="1" hangingPunct="1">
              <a:buFont typeface="Symbol" pitchFamily="18" charset="2"/>
              <a:buChar char="·"/>
            </a:pPr>
            <a:r>
              <a:rPr lang="lt-LT" sz="2000" smtClean="0"/>
              <a:t>Mokykloje lankėsi karjeros konsultantai iš Pajuostės karaliaus Mindaugo bataliono, policijos, Panevėžio darbo rinkos centro, darbo biržos</a:t>
            </a:r>
          </a:p>
          <a:p>
            <a:pPr eaLnBrk="1" hangingPunct="1">
              <a:buFont typeface="Symbol" pitchFamily="18" charset="2"/>
              <a:buChar char="·"/>
            </a:pPr>
            <a:r>
              <a:rPr lang="lt-LT" sz="2000" smtClean="0"/>
              <a:t>Mokiniai, vykdami į ekskursijas ar išvykas, suskirstomi grupėmis, gauna užduotis  susipažinti su profesijomis ir užpildyti profesijų lapą</a:t>
            </a:r>
          </a:p>
        </p:txBody>
      </p:sp>
      <p:sp>
        <p:nvSpPr>
          <p:cNvPr id="104451"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5"/>
          <p:cNvSpPr>
            <a:spLocks noGrp="1"/>
          </p:cNvSpPr>
          <p:nvPr>
            <p:ph type="title" idx="4294967295"/>
          </p:nvPr>
        </p:nvSpPr>
        <p:spPr/>
        <p:txBody>
          <a:bodyPr/>
          <a:lstStyle/>
          <a:p>
            <a:endParaRPr lang="lt-LT" smtClean="0"/>
          </a:p>
        </p:txBody>
      </p:sp>
      <p:sp>
        <p:nvSpPr>
          <p:cNvPr id="105474"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700" smtClean="0"/>
              <a:t>Pasirenkamasis dalykas </a:t>
            </a:r>
            <a:r>
              <a:rPr lang="lt-LT" sz="2700" i="1" smtClean="0"/>
              <a:t>Ugdymas profesinei karjerai</a:t>
            </a:r>
            <a:r>
              <a:rPr lang="lt-LT" sz="2700" smtClean="0"/>
              <a:t>.</a:t>
            </a:r>
            <a:r>
              <a:rPr lang="lt-LT" sz="2700" b="1" smtClean="0"/>
              <a:t> </a:t>
            </a:r>
            <a:r>
              <a:rPr lang="lt-LT" sz="2700" smtClean="0"/>
              <a:t>Į projekto veiklą aktyviai įsijungė mokyklos psichologas </a:t>
            </a:r>
          </a:p>
          <a:p>
            <a:pPr eaLnBrk="1" hangingPunct="1">
              <a:lnSpc>
                <a:spcPct val="80000"/>
              </a:lnSpc>
              <a:buFont typeface="Symbol" pitchFamily="18" charset="2"/>
              <a:buChar char="·"/>
            </a:pPr>
            <a:r>
              <a:rPr lang="lt-LT" sz="2700" smtClean="0"/>
              <a:t>Mokytojas sukūrė 10-ų klasių mokiniams pasirenkamojo dalyko programą „Ugdymas profesinei karjerai“</a:t>
            </a:r>
          </a:p>
          <a:p>
            <a:pPr eaLnBrk="1" hangingPunct="1">
              <a:lnSpc>
                <a:spcPct val="80000"/>
              </a:lnSpc>
              <a:buFont typeface="Symbol" pitchFamily="18" charset="2"/>
              <a:buChar char="·"/>
            </a:pPr>
            <a:r>
              <a:rPr lang="lt-LT" sz="2700" smtClean="0"/>
              <a:t>Darbo rinkoje vykstantys procesai – ekonominės krizės, ūkio restruktūrizavimas, privataus sektoriaus augimas, rinkos santykių plėtra – daro įtaką gyventojų švietimo poreikiams, išsilavinimo lygiui, specialybių paklausai, galimybėms įgyti išsilavinimą</a:t>
            </a:r>
          </a:p>
          <a:p>
            <a:pPr eaLnBrk="1" hangingPunct="1">
              <a:lnSpc>
                <a:spcPct val="80000"/>
              </a:lnSpc>
              <a:buFont typeface="Symbol" pitchFamily="18" charset="2"/>
              <a:buChar char="·"/>
            </a:pPr>
            <a:r>
              <a:rPr lang="lt-LT" sz="2700" smtClean="0"/>
              <a:t>Mokiniai skatinami įgyti paklausią specialybę, tinkančią jiems pagal jų asmenines savybes ir galimybes</a:t>
            </a:r>
          </a:p>
        </p:txBody>
      </p:sp>
      <p:sp>
        <p:nvSpPr>
          <p:cNvPr id="105475"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5"/>
          <p:cNvSpPr>
            <a:spLocks noGrp="1"/>
          </p:cNvSpPr>
          <p:nvPr>
            <p:ph type="title" idx="4294967295"/>
          </p:nvPr>
        </p:nvSpPr>
        <p:spPr/>
        <p:txBody>
          <a:bodyPr/>
          <a:lstStyle/>
          <a:p>
            <a:endParaRPr lang="lt-LT" smtClean="0"/>
          </a:p>
        </p:txBody>
      </p:sp>
      <p:sp>
        <p:nvSpPr>
          <p:cNvPr id="106498"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700" smtClean="0"/>
              <a:t>Per susitikimus užsiimame tam tikrų įžvalgų apie ateities poreikius kūrimu, filmų apie profesijas žiūrėjimu, testų atlikimu, profesinės karjeros planavimu, CV ir motyvacinio laiško rašymu, individualaus mokymosi plano sudarymu</a:t>
            </a:r>
          </a:p>
          <a:p>
            <a:pPr eaLnBrk="1" hangingPunct="1">
              <a:lnSpc>
                <a:spcPct val="80000"/>
              </a:lnSpc>
              <a:buFont typeface="Symbol" pitchFamily="18" charset="2"/>
              <a:buChar char="·"/>
            </a:pPr>
            <a:r>
              <a:rPr lang="lt-LT" sz="2700" smtClean="0"/>
              <a:t>Stokojimas vidinės motyvacijos, pasitikėjimo savimi ir atsakomybės už save, esminė problema sprendžiama per šiuos užsiėmimus</a:t>
            </a:r>
          </a:p>
          <a:p>
            <a:pPr eaLnBrk="1" hangingPunct="1">
              <a:lnSpc>
                <a:spcPct val="80000"/>
              </a:lnSpc>
              <a:buFont typeface="Symbol" pitchFamily="18" charset="2"/>
              <a:buChar char="·"/>
            </a:pPr>
            <a:r>
              <a:rPr lang="lt-LT" sz="2700" smtClean="0"/>
              <a:t>Per valandas, skiriamas mokiniams, diskutuojama apie jų ateitį, siekiama sudaryti nuostatą, kad jų kuriama ateitis yra jų pačių rankose ir mokiniai turi būti patys už ją atsakingi</a:t>
            </a:r>
          </a:p>
        </p:txBody>
      </p:sp>
      <p:sp>
        <p:nvSpPr>
          <p:cNvPr id="106499"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ksto vietos rezervavimo ženklas 4"/>
          <p:cNvSpPr>
            <a:spLocks noGrp="1"/>
          </p:cNvSpPr>
          <p:nvPr>
            <p:ph type="body" idx="1"/>
          </p:nvPr>
        </p:nvSpPr>
        <p:spPr>
          <a:xfrm>
            <a:off x="731838" y="2814638"/>
            <a:ext cx="8221662" cy="1527175"/>
          </a:xfrm>
        </p:spPr>
        <p:txBody>
          <a:bodyPr/>
          <a:lstStyle/>
          <a:p>
            <a:pPr eaLnBrk="1" hangingPunct="1"/>
            <a:endParaRPr lang="lt-LT" b="1" smtClean="0">
              <a:solidFill>
                <a:srgbClr val="898989"/>
              </a:solidFill>
            </a:endParaRPr>
          </a:p>
        </p:txBody>
      </p:sp>
      <p:sp>
        <p:nvSpPr>
          <p:cNvPr id="24578" name="Teksto vietos rezervavimo ženklas 4"/>
          <p:cNvSpPr>
            <a:spLocks/>
          </p:cNvSpPr>
          <p:nvPr/>
        </p:nvSpPr>
        <p:spPr bwMode="auto">
          <a:xfrm>
            <a:off x="755650" y="4508500"/>
            <a:ext cx="7953375" cy="1152525"/>
          </a:xfrm>
          <a:prstGeom prst="rect">
            <a:avLst/>
          </a:prstGeom>
          <a:noFill/>
          <a:ln w="9525">
            <a:noFill/>
            <a:miter lim="800000"/>
            <a:headEnd/>
            <a:tailEnd/>
          </a:ln>
        </p:spPr>
        <p:txBody>
          <a:bodyPr anchor="b"/>
          <a:lstStyle/>
          <a:p>
            <a:pPr>
              <a:spcBef>
                <a:spcPct val="20000"/>
              </a:spcBef>
              <a:buFont typeface="Arial" charset="0"/>
              <a:buNone/>
            </a:pPr>
            <a:endParaRPr lang="lt-LT" sz="3600" b="0">
              <a:latin typeface="Calibri" pitchFamily="34" charset="0"/>
            </a:endParaRPr>
          </a:p>
        </p:txBody>
      </p:sp>
      <p:sp>
        <p:nvSpPr>
          <p:cNvPr id="24579" name="Text Box 4"/>
          <p:cNvSpPr txBox="1">
            <a:spLocks noChangeArrowheads="1"/>
          </p:cNvSpPr>
          <p:nvPr/>
        </p:nvSpPr>
        <p:spPr bwMode="auto">
          <a:xfrm>
            <a:off x="755650" y="4356100"/>
            <a:ext cx="8280400" cy="1200150"/>
          </a:xfrm>
          <a:prstGeom prst="rect">
            <a:avLst/>
          </a:prstGeom>
          <a:solidFill>
            <a:srgbClr val="CCFF33"/>
          </a:solidFill>
          <a:ln w="9525">
            <a:noFill/>
            <a:miter lim="800000"/>
            <a:headEnd/>
            <a:tailEnd/>
          </a:ln>
        </p:spPr>
        <p:txBody>
          <a:bodyPr>
            <a:spAutoFit/>
          </a:bodyPr>
          <a:lstStyle/>
          <a:p>
            <a:pPr algn="ctr">
              <a:spcBef>
                <a:spcPct val="50000"/>
              </a:spcBef>
            </a:pPr>
            <a:r>
              <a:rPr lang="lt-LT" sz="3600"/>
              <a:t>KAIŠIADORIŲ ALGIRDO BRAZAUSKO GIMNAZIJA</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Antraštė 1"/>
          <p:cNvSpPr>
            <a:spLocks noGrp="1"/>
          </p:cNvSpPr>
          <p:nvPr>
            <p:ph type="title"/>
          </p:nvPr>
        </p:nvSpPr>
        <p:spPr/>
        <p:txBody>
          <a:bodyPr/>
          <a:lstStyle/>
          <a:p>
            <a:pPr eaLnBrk="1" hangingPunct="1"/>
            <a:r>
              <a:rPr lang="lt-LT" smtClean="0"/>
              <a:t>Sėkmės</a:t>
            </a:r>
            <a:r>
              <a:rPr lang="lt-LT" b="0" smtClean="0"/>
              <a:t> </a:t>
            </a:r>
            <a:r>
              <a:rPr lang="lt-LT" smtClean="0"/>
              <a:t>rezultatai</a:t>
            </a:r>
          </a:p>
        </p:txBody>
      </p:sp>
      <p:sp>
        <p:nvSpPr>
          <p:cNvPr id="107522" name="Turinio vietos rezervavimo ženklas 2"/>
          <p:cNvSpPr>
            <a:spLocks noGrp="1"/>
          </p:cNvSpPr>
          <p:nvPr>
            <p:ph type="body" idx="1"/>
          </p:nvPr>
        </p:nvSpPr>
        <p:spPr>
          <a:xfrm>
            <a:off x="457200" y="1341438"/>
            <a:ext cx="8229600" cy="4784725"/>
          </a:xfrm>
        </p:spPr>
        <p:txBody>
          <a:bodyPr/>
          <a:lstStyle/>
          <a:p>
            <a:pPr eaLnBrk="1" hangingPunct="1">
              <a:lnSpc>
                <a:spcPct val="80000"/>
              </a:lnSpc>
              <a:buFont typeface="Symbol" pitchFamily="18" charset="2"/>
              <a:buChar char="·"/>
            </a:pPr>
            <a:r>
              <a:rPr lang="lt-LT" sz="2400" smtClean="0"/>
              <a:t>Visi mokiniai, baigę 10 klasių, pasirinko tolimesnį mokymosi kelią pagal poreikį ir galimybes</a:t>
            </a:r>
          </a:p>
          <a:p>
            <a:pPr eaLnBrk="1" hangingPunct="1">
              <a:lnSpc>
                <a:spcPct val="80000"/>
              </a:lnSpc>
              <a:buFont typeface="Symbol" pitchFamily="18" charset="2"/>
              <a:buChar char="·"/>
            </a:pPr>
            <a:r>
              <a:rPr lang="lt-LT" sz="2400" smtClean="0"/>
              <a:t>Mokykloje sukurta profesinio konsultavimo ir informavimo grupė bei paruošta darbo sistema</a:t>
            </a:r>
          </a:p>
          <a:p>
            <a:pPr eaLnBrk="1" hangingPunct="1">
              <a:lnSpc>
                <a:spcPct val="80000"/>
              </a:lnSpc>
              <a:buFont typeface="Symbol" pitchFamily="18" charset="2"/>
              <a:buChar char="·"/>
            </a:pPr>
            <a:r>
              <a:rPr lang="lt-LT" sz="2400" smtClean="0"/>
              <a:t>Naudojama nauja profesinio informavimo forma: konsultavimas</a:t>
            </a:r>
          </a:p>
          <a:p>
            <a:pPr eaLnBrk="1" hangingPunct="1">
              <a:lnSpc>
                <a:spcPct val="80000"/>
              </a:lnSpc>
              <a:buFont typeface="Symbol" pitchFamily="18" charset="2"/>
              <a:buChar char="·"/>
            </a:pPr>
            <a:r>
              <a:rPr lang="lt-LT" sz="2400" smtClean="0"/>
              <a:t>Užtikrintas geras ryšys su miesto profesinėmis mokyklomis, gimnazijomis</a:t>
            </a:r>
          </a:p>
          <a:p>
            <a:pPr eaLnBrk="1" hangingPunct="1">
              <a:lnSpc>
                <a:spcPct val="80000"/>
              </a:lnSpc>
              <a:buFont typeface="Symbol" pitchFamily="18" charset="2"/>
              <a:buChar char="·"/>
            </a:pPr>
            <a:r>
              <a:rPr lang="lt-LT" sz="2400" smtClean="0"/>
              <a:t>Planuojami ir vedami renginiai profesinio rengimo temomis</a:t>
            </a:r>
          </a:p>
          <a:p>
            <a:pPr eaLnBrk="1" hangingPunct="1">
              <a:lnSpc>
                <a:spcPct val="80000"/>
              </a:lnSpc>
              <a:buFont typeface="Symbol" pitchFamily="18" charset="2"/>
              <a:buChar char="·"/>
            </a:pPr>
            <a:r>
              <a:rPr lang="lt-LT" sz="2400" smtClean="0"/>
              <a:t>Ekskursijų, išvykų metu atkreipiamas dėmesys į įvairias profesijas</a:t>
            </a:r>
          </a:p>
          <a:p>
            <a:pPr eaLnBrk="1" hangingPunct="1">
              <a:lnSpc>
                <a:spcPct val="80000"/>
              </a:lnSpc>
              <a:buFont typeface="Symbol" pitchFamily="18" charset="2"/>
              <a:buChar char="·"/>
            </a:pPr>
            <a:r>
              <a:rPr lang="lt-LT" sz="2400" smtClean="0"/>
              <a:t>Tėvai įtraukiami į mokinių profesinį konsultavimą</a:t>
            </a:r>
          </a:p>
          <a:p>
            <a:pPr eaLnBrk="1" hangingPunct="1">
              <a:lnSpc>
                <a:spcPct val="80000"/>
              </a:lnSpc>
              <a:buFont typeface="Symbol" pitchFamily="18" charset="2"/>
              <a:buChar char="·"/>
            </a:pPr>
            <a:r>
              <a:rPr lang="lt-LT" sz="2400" smtClean="0"/>
              <a:t>Atkreiptas didelis dėmesys į profesinį veiklinimą; mokykloje rengiamos Karjeros dienos</a:t>
            </a:r>
          </a:p>
        </p:txBody>
      </p:sp>
      <p:sp>
        <p:nvSpPr>
          <p:cNvPr id="107523" name="Text Box 4"/>
          <p:cNvSpPr txBox="1">
            <a:spLocks noChangeArrowheads="1"/>
          </p:cNvSpPr>
          <p:nvPr/>
        </p:nvSpPr>
        <p:spPr bwMode="auto">
          <a:xfrm>
            <a:off x="4211638" y="6092825"/>
            <a:ext cx="4932362" cy="304800"/>
          </a:xfrm>
          <a:prstGeom prst="rect">
            <a:avLst/>
          </a:prstGeom>
          <a:solidFill>
            <a:srgbClr val="669900"/>
          </a:solidFill>
          <a:ln w="9525">
            <a:noFill/>
            <a:miter lim="800000"/>
            <a:headEnd/>
            <a:tailEnd/>
          </a:ln>
        </p:spPr>
        <p:txBody>
          <a:bodyPr>
            <a:spAutoFit/>
          </a:bodyPr>
          <a:lstStyle/>
          <a:p>
            <a:pPr algn="ctr">
              <a:spcBef>
                <a:spcPct val="50000"/>
              </a:spcBef>
            </a:pPr>
            <a:r>
              <a:rPr lang="lt-LT" sz="1400"/>
              <a:t>PANEVĖŽIO „VERDENĖS“ PAGRINDINĖ MOKYKLA</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731838" y="2814638"/>
            <a:ext cx="8034337" cy="1527175"/>
          </a:xfrm>
        </p:spPr>
        <p:txBody>
          <a:bodyPr rtlCol="0">
            <a:normAutofit/>
          </a:bodyPr>
          <a:lstStyle/>
          <a:p>
            <a:pPr eaLnBrk="1" fontAlgn="auto" hangingPunct="1">
              <a:spcAft>
                <a:spcPts val="0"/>
              </a:spcAft>
              <a:buFont typeface="Arial" pitchFamily="34" charset="0"/>
              <a:buNone/>
              <a:defRPr/>
            </a:pPr>
            <a:endParaRPr lang="lt-LT"/>
          </a:p>
        </p:txBody>
      </p:sp>
      <p:sp>
        <p:nvSpPr>
          <p:cNvPr id="108546" name="Text Box 4"/>
          <p:cNvSpPr txBox="1">
            <a:spLocks noChangeArrowheads="1"/>
          </p:cNvSpPr>
          <p:nvPr/>
        </p:nvSpPr>
        <p:spPr bwMode="auto">
          <a:xfrm>
            <a:off x="755650" y="4365625"/>
            <a:ext cx="7993063" cy="1476375"/>
          </a:xfrm>
          <a:prstGeom prst="rect">
            <a:avLst/>
          </a:prstGeom>
          <a:solidFill>
            <a:srgbClr val="7C7CA8"/>
          </a:solidFill>
          <a:ln w="9525">
            <a:noFill/>
            <a:miter lim="800000"/>
            <a:headEnd/>
            <a:tailEnd/>
          </a:ln>
        </p:spPr>
        <p:txBody>
          <a:bodyPr>
            <a:spAutoFit/>
          </a:bodyPr>
          <a:lstStyle/>
          <a:p>
            <a:pPr algn="ctr">
              <a:spcBef>
                <a:spcPct val="50000"/>
              </a:spcBef>
            </a:pPr>
            <a:r>
              <a:rPr lang="lt-LT" sz="3600"/>
              <a:t>ŠIAULIŲ „ROMUVOS“ GIMNAZIJA</a:t>
            </a:r>
          </a:p>
          <a:p>
            <a:pPr algn="ctr">
              <a:spcBef>
                <a:spcPct val="50000"/>
              </a:spcBef>
            </a:pPr>
            <a:endParaRPr lang="lt-LT" sz="360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5"/>
          <p:cNvSpPr>
            <a:spLocks noGrp="1"/>
          </p:cNvSpPr>
          <p:nvPr>
            <p:ph type="title" idx="4294967295"/>
          </p:nvPr>
        </p:nvSpPr>
        <p:spPr/>
        <p:txBody>
          <a:bodyPr/>
          <a:lstStyle/>
          <a:p>
            <a:endParaRPr lang="lt-LT" smtClean="0"/>
          </a:p>
        </p:txBody>
      </p:sp>
      <p:sp>
        <p:nvSpPr>
          <p:cNvPr id="109570" name="Turinio vietos rezervavimo ženklas 4"/>
          <p:cNvSpPr>
            <a:spLocks noGrp="1"/>
          </p:cNvSpPr>
          <p:nvPr>
            <p:ph type="body" idx="1"/>
          </p:nvPr>
        </p:nvSpPr>
        <p:spPr/>
        <p:txBody>
          <a:bodyPr/>
          <a:lstStyle/>
          <a:p>
            <a:pPr eaLnBrk="1" hangingPunct="1">
              <a:lnSpc>
                <a:spcPct val="85000"/>
              </a:lnSpc>
              <a:buFont typeface="Symbol" pitchFamily="18" charset="2"/>
              <a:buChar char="·"/>
            </a:pPr>
            <a:r>
              <a:rPr lang="lt-LT" sz="2400" smtClean="0"/>
              <a:t>Pagrindinė eksperimentuojama idėja – įgyvendinti individualizuoto ir diferencijuoto ugdymo modelį, pritaikyti jį pagal mokinių pasiekimų lygį, polinkius ir poreikius</a:t>
            </a:r>
          </a:p>
          <a:p>
            <a:pPr eaLnBrk="1" hangingPunct="1">
              <a:lnSpc>
                <a:spcPct val="85000"/>
              </a:lnSpc>
              <a:buFont typeface="Symbol" pitchFamily="18" charset="2"/>
              <a:buChar char="·"/>
            </a:pPr>
            <a:r>
              <a:rPr lang="lt-LT" sz="2400" smtClean="0"/>
              <a:t>Plačiai įgyvendinamas modulinis dalykų mokymas kaip galimybė mokiniams plėtoti praktinius arba akademinius gebėjimus ir kiekvienam patirti sėkmę</a:t>
            </a:r>
          </a:p>
          <a:p>
            <a:pPr eaLnBrk="1" hangingPunct="1">
              <a:lnSpc>
                <a:spcPct val="85000"/>
              </a:lnSpc>
              <a:buFont typeface="Symbol" pitchFamily="18" charset="2"/>
              <a:buChar char="·"/>
            </a:pPr>
            <a:r>
              <a:rPr lang="lt-LT" sz="2400" smtClean="0"/>
              <a:t>Pilnai išbandomos modulinės programos šių dalykų: lietuvių kalbos, matematikos, istorijos, chemijos, fizikos – pagrindinio ugdymo programoje; lietuvių kalbos, biologijos, fizikos, etikos – vidurinio ugdymo programoje</a:t>
            </a:r>
          </a:p>
          <a:p>
            <a:pPr eaLnBrk="1" hangingPunct="1">
              <a:lnSpc>
                <a:spcPct val="85000"/>
              </a:lnSpc>
              <a:buFont typeface="Symbol" pitchFamily="18" charset="2"/>
              <a:buChar char="·"/>
            </a:pPr>
            <a:r>
              <a:rPr lang="lt-LT" sz="2400" b="1" i="1" smtClean="0"/>
              <a:t>Ugdymo individualizavimo ir diferencijavimo idėja jau buvo pradėta įgyvendinti gimnazijoje iki projekto, tačiau būtent šis projektas suteikė teisinę bazę</a:t>
            </a:r>
          </a:p>
        </p:txBody>
      </p:sp>
      <p:sp>
        <p:nvSpPr>
          <p:cNvPr id="109571"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5"/>
          <p:cNvSpPr>
            <a:spLocks noGrp="1"/>
          </p:cNvSpPr>
          <p:nvPr>
            <p:ph type="title" idx="4294967295"/>
          </p:nvPr>
        </p:nvSpPr>
        <p:spPr/>
        <p:txBody>
          <a:bodyPr/>
          <a:lstStyle/>
          <a:p>
            <a:endParaRPr lang="lt-LT" smtClean="0"/>
          </a:p>
        </p:txBody>
      </p:sp>
      <p:sp>
        <p:nvSpPr>
          <p:cNvPr id="110594" name="Turinio vietos rezervavimo ženklas 2"/>
          <p:cNvSpPr>
            <a:spLocks noGrp="1"/>
          </p:cNvSpPr>
          <p:nvPr>
            <p:ph type="body" idx="1"/>
          </p:nvPr>
        </p:nvSpPr>
        <p:spPr/>
        <p:txBody>
          <a:bodyPr/>
          <a:lstStyle/>
          <a:p>
            <a:pPr eaLnBrk="1" hangingPunct="1">
              <a:buFont typeface="Symbol" pitchFamily="18" charset="2"/>
              <a:buChar char="·"/>
            </a:pPr>
            <a:r>
              <a:rPr lang="lt-LT" sz="2000" smtClean="0"/>
              <a:t>Šiandien mokytojo valioje atrinkti aktualų ugdymo turinį, pasiūlyti tinkamiausius mokymosi metodus ir būdus, išmokyti mokinį mokytis, savarankiškai ieškoti informacijos, gebėti ją panaudoti praktikoje</a:t>
            </a:r>
          </a:p>
          <a:p>
            <a:pPr eaLnBrk="1" hangingPunct="1">
              <a:buFont typeface="Symbol" pitchFamily="18" charset="2"/>
              <a:buChar char="·"/>
            </a:pPr>
            <a:r>
              <a:rPr lang="lt-LT" sz="2000" smtClean="0"/>
              <a:t>Šiame kontekste pats mokytojas turėjo daug išmokti, tirdamas ir vertindamas mokinių pažangą, pažindamas individualias mokinių intelektines galias, ieškodamas tinkamiausių sprendimų</a:t>
            </a:r>
          </a:p>
          <a:p>
            <a:pPr eaLnBrk="1" hangingPunct="1">
              <a:buFont typeface="Symbol" pitchFamily="18" charset="2"/>
              <a:buChar char="·"/>
            </a:pPr>
            <a:r>
              <a:rPr lang="lt-LT" sz="2000" smtClean="0"/>
              <a:t>Mokytojai privalėjo labai daug padirbėti, kad modulių programų turinys būtų aktualus, patrauklus ir įveikiamas gimnazistams</a:t>
            </a:r>
          </a:p>
          <a:p>
            <a:pPr eaLnBrk="1" hangingPunct="1">
              <a:buFont typeface="Symbol" pitchFamily="18" charset="2"/>
              <a:buChar char="·"/>
            </a:pPr>
            <a:r>
              <a:rPr lang="lt-LT" sz="2000" smtClean="0"/>
              <a:t>Dalyvavimas projekte suteikė galimybę mūsų mokytojams bendrauti su kitų mokyklų, dalyvaujančių projekte, mokytojais, tartis su jais, dalintis patirtimi. Seminarai, dalinimasis patirtimi, atviros kolegų pamokos – visa tai padėjo mokytojams tobulinti savo kompetencijas</a:t>
            </a:r>
          </a:p>
        </p:txBody>
      </p:sp>
      <p:sp>
        <p:nvSpPr>
          <p:cNvPr id="110595"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5"/>
          <p:cNvSpPr>
            <a:spLocks noGrp="1"/>
          </p:cNvSpPr>
          <p:nvPr>
            <p:ph type="title" idx="4294967295"/>
          </p:nvPr>
        </p:nvSpPr>
        <p:spPr/>
        <p:txBody>
          <a:bodyPr/>
          <a:lstStyle/>
          <a:p>
            <a:endParaRPr lang="lt-LT" smtClean="0"/>
          </a:p>
        </p:txBody>
      </p:sp>
      <p:sp>
        <p:nvSpPr>
          <p:cNvPr id="11161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Siekdami ugdymo turinį susieti su visuomeninio gyvenimo realijomis, mažinti mokymosi krūvius, išanalizavome dalykų programas ir priėmėme sprendimą integruoti dalykus, kurių ugdymo turinys yra susijęs</a:t>
            </a:r>
          </a:p>
          <a:p>
            <a:pPr eaLnBrk="1" hangingPunct="1">
              <a:lnSpc>
                <a:spcPct val="90000"/>
              </a:lnSpc>
              <a:buFont typeface="Symbol" pitchFamily="18" charset="2"/>
              <a:buChar char="·"/>
            </a:pPr>
            <a:r>
              <a:rPr lang="lt-LT" sz="2800" smtClean="0"/>
              <a:t>Į lietuvių kalbos, istorijos, etikos dalykų ugdymo turinį pirmose klasėse buvo integruotos kai kurios pilietinio ugdymo pagrindų temos ir taip išvengta panašių temų kartojimo. Į mokomuosius dalykus integruojami ir projektai</a:t>
            </a:r>
          </a:p>
        </p:txBody>
      </p:sp>
      <p:sp>
        <p:nvSpPr>
          <p:cNvPr id="111619"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5"/>
          <p:cNvSpPr>
            <a:spLocks noGrp="1"/>
          </p:cNvSpPr>
          <p:nvPr>
            <p:ph type="title" idx="4294967295"/>
          </p:nvPr>
        </p:nvSpPr>
        <p:spPr/>
        <p:txBody>
          <a:bodyPr/>
          <a:lstStyle/>
          <a:p>
            <a:endParaRPr lang="lt-LT" smtClean="0"/>
          </a:p>
        </p:txBody>
      </p:sp>
      <p:sp>
        <p:nvSpPr>
          <p:cNvPr id="112642"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800" smtClean="0"/>
              <a:t>2010–2011 m. m. I klasėse intensyvintas atskirų dalykų mokymas, t. y. muzikos, dailės  programos įgyvendinamos per trumpesnį laikotarpį – pusę metų</a:t>
            </a:r>
          </a:p>
          <a:p>
            <a:pPr eaLnBrk="1" hangingPunct="1">
              <a:lnSpc>
                <a:spcPct val="90000"/>
              </a:lnSpc>
              <a:buFont typeface="Symbol" pitchFamily="18" charset="2"/>
              <a:buChar char="·"/>
            </a:pPr>
            <a:r>
              <a:rPr lang="lt-LT" sz="2800" smtClean="0"/>
              <a:t>Pirmą mokslo metų pusmetį 2 savaitinės pamokos buvo skirtos dailės pamokoms, antrą – muzikos pamokoms, o kitoms dviem klasėms atvirkščiai</a:t>
            </a:r>
          </a:p>
          <a:p>
            <a:pPr eaLnBrk="1" hangingPunct="1">
              <a:lnSpc>
                <a:spcPct val="90000"/>
              </a:lnSpc>
              <a:buFont typeface="Symbol" pitchFamily="18" charset="2"/>
              <a:buChar char="·"/>
            </a:pPr>
            <a:r>
              <a:rPr lang="lt-LT" sz="2800" smtClean="0"/>
              <a:t>Kitą pusmetį dalykai buvo sukeisti</a:t>
            </a:r>
          </a:p>
          <a:p>
            <a:pPr eaLnBrk="1" hangingPunct="1">
              <a:lnSpc>
                <a:spcPct val="90000"/>
              </a:lnSpc>
              <a:buFont typeface="Symbol" pitchFamily="18" charset="2"/>
              <a:buChar char="·"/>
            </a:pPr>
            <a:r>
              <a:rPr lang="lt-LT" sz="2800" b="1" i="1" smtClean="0"/>
              <a:t>Mokytojų nuomone, menų dalykų mokymo intensyvinimas sumažino tarpdalykinio integravimo galimybes: muzikos, dailės žinios reikalingos lietuvių kalbos ir literatūros, istorijos pamokose</a:t>
            </a:r>
          </a:p>
        </p:txBody>
      </p:sp>
      <p:sp>
        <p:nvSpPr>
          <p:cNvPr id="112643"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p:cNvSpPr>
          <p:nvPr>
            <p:ph type="title"/>
          </p:nvPr>
        </p:nvSpPr>
        <p:spPr/>
        <p:txBody>
          <a:bodyPr/>
          <a:lstStyle/>
          <a:p>
            <a:endParaRPr lang="lt-LT" smtClean="0"/>
          </a:p>
        </p:txBody>
      </p:sp>
      <p:sp>
        <p:nvSpPr>
          <p:cNvPr id="113666" name="Rectangle 3"/>
          <p:cNvSpPr>
            <a:spLocks noGrp="1"/>
          </p:cNvSpPr>
          <p:nvPr>
            <p:ph type="body" idx="1"/>
          </p:nvPr>
        </p:nvSpPr>
        <p:spPr>
          <a:xfrm>
            <a:off x="457200" y="1557338"/>
            <a:ext cx="8229600" cy="4568825"/>
          </a:xfrm>
        </p:spPr>
        <p:txBody>
          <a:bodyPr/>
          <a:lstStyle/>
          <a:p>
            <a:pPr>
              <a:lnSpc>
                <a:spcPct val="80000"/>
              </a:lnSpc>
              <a:buFont typeface="Symbol" pitchFamily="18" charset="2"/>
              <a:buChar char="·"/>
            </a:pPr>
            <a:r>
              <a:rPr lang="lt-LT" sz="2000" smtClean="0"/>
              <a:t>Modulinis mokymas 1–2 gimnazijos klasėse iš pradžių atrodė kaip nelengvas išbandymas ir mokytojams, ir mokiniams</a:t>
            </a:r>
          </a:p>
          <a:p>
            <a:pPr>
              <a:lnSpc>
                <a:spcPct val="80000"/>
              </a:lnSpc>
              <a:buFont typeface="Symbol" pitchFamily="18" charset="2"/>
              <a:buChar char="·"/>
            </a:pPr>
            <a:r>
              <a:rPr lang="lt-LT" sz="2000" smtClean="0"/>
              <a:t>Pirmų klasių mokiniai stebėjosi, kodėl 20 ir daugiau pamokų iš eilės reikės mokytis tik kalbos, o po to tik literatūros, mokytojams teko apgalvoti, kokie metodai geriausiai padėtų įgyvendinti modulinio mokymo idėjas, ieškoti papildomos literatūros, aktualizuoti klasikos kūrinių problemas šiandienos socialiniame kultūriniame kontekste</a:t>
            </a:r>
          </a:p>
          <a:p>
            <a:pPr>
              <a:lnSpc>
                <a:spcPct val="80000"/>
              </a:lnSpc>
              <a:buFont typeface="Symbol" pitchFamily="18" charset="2"/>
              <a:buChar char="·"/>
            </a:pPr>
            <a:r>
              <a:rPr lang="lt-LT" sz="2000" smtClean="0"/>
              <a:t>Vis dėlto sunkesnė buvo tik darbo pradžia. Jau po kelių pirmųjų mokslo metų savaičių mokiniai pastebėjo, kad yra siekiama mokymosi patrauklumo, išskiriant jiems aktualius aspektus</a:t>
            </a:r>
          </a:p>
          <a:p>
            <a:pPr>
              <a:lnSpc>
                <a:spcPct val="80000"/>
              </a:lnSpc>
              <a:buFont typeface="Symbol" pitchFamily="18" charset="2"/>
              <a:buChar char="·"/>
            </a:pPr>
            <a:r>
              <a:rPr lang="lt-LT" sz="2000" smtClean="0"/>
              <a:t>Aptarus modulinį mokymą paaiškėjo, kad gimnazistai labiausiai džiaugėsi tiriamaisiais darbais, bendradarbiavimu su kitų dalykų mokytojais, galimybėmis įtraukti draugus ir šeimos narius į atliekamas užduotis bei pritaikyti individualią patirtį, sistemingu temų pateikimu, mokymosi būdų įvairove.“</a:t>
            </a:r>
          </a:p>
          <a:p>
            <a:pPr>
              <a:lnSpc>
                <a:spcPct val="80000"/>
              </a:lnSpc>
              <a:buFont typeface="Symbol" pitchFamily="18" charset="2"/>
              <a:buChar char="·"/>
            </a:pPr>
            <a:r>
              <a:rPr lang="lt-LT" sz="2000" b="1" i="1" smtClean="0"/>
              <a:t>Modulinis lietuvių kalbos mokymas vyresnėse klasėse šį uždavinį padeda įgyvendinti sėkmingiau</a:t>
            </a:r>
          </a:p>
        </p:txBody>
      </p:sp>
      <p:sp>
        <p:nvSpPr>
          <p:cNvPr id="113667"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Antraštė 1"/>
          <p:cNvSpPr>
            <a:spLocks noGrp="1"/>
          </p:cNvSpPr>
          <p:nvPr>
            <p:ph type="title"/>
          </p:nvPr>
        </p:nvSpPr>
        <p:spPr/>
        <p:txBody>
          <a:bodyPr/>
          <a:lstStyle/>
          <a:p>
            <a:pPr eaLnBrk="1" hangingPunct="1"/>
            <a:r>
              <a:rPr lang="lt-LT" sz="3200" smtClean="0"/>
              <a:t>Kaip mokytojai vertina dalyvavimą projekte? Lietuvių kalba</a:t>
            </a:r>
          </a:p>
        </p:txBody>
      </p:sp>
      <p:sp>
        <p:nvSpPr>
          <p:cNvPr id="114690" name="Turinio vietos rezervavimo ženklas 2"/>
          <p:cNvSpPr>
            <a:spLocks noGrp="1"/>
          </p:cNvSpPr>
          <p:nvPr>
            <p:ph type="body" idx="1"/>
          </p:nvPr>
        </p:nvSpPr>
        <p:spPr/>
        <p:txBody>
          <a:bodyPr/>
          <a:lstStyle/>
          <a:p>
            <a:pPr eaLnBrk="1" hangingPunct="1">
              <a:lnSpc>
                <a:spcPct val="80000"/>
              </a:lnSpc>
              <a:buFont typeface="Symbol" pitchFamily="18" charset="2"/>
              <a:buChar char="·"/>
            </a:pPr>
            <a:r>
              <a:rPr lang="lt-LT" sz="2000" smtClean="0"/>
              <a:t>Didžiausias uždavinys mokytojui – pritaikyti ugdymo turinį taip, kad kiekvienas mokinys pajustų sėkmę, įgytų kompetencijų, būtinų tolesniam mokymuisi ir prasmingam gyvenimui besikeičiančioje visuomenėje, suteikti mokymui(si) prasmę, sudaryti sąlygas mokiniams būti aktyviais ugdymo proceso dalyviais</a:t>
            </a:r>
          </a:p>
          <a:p>
            <a:pPr eaLnBrk="1" hangingPunct="1">
              <a:lnSpc>
                <a:spcPct val="80000"/>
              </a:lnSpc>
              <a:buFont typeface="Symbol" pitchFamily="18" charset="2"/>
              <a:buChar char="·"/>
            </a:pPr>
            <a:r>
              <a:rPr lang="lt-LT" sz="2000" smtClean="0"/>
              <a:t>Modulinis lietuvių kalbos mokymas vyresnėse klasėse šį uždavinį padeda įgyvendinti sėkmingiau</a:t>
            </a:r>
          </a:p>
          <a:p>
            <a:pPr eaLnBrk="1" hangingPunct="1">
              <a:lnSpc>
                <a:spcPct val="80000"/>
              </a:lnSpc>
              <a:buFont typeface="Symbol" pitchFamily="18" charset="2"/>
              <a:buChar char="·"/>
            </a:pPr>
            <a:r>
              <a:rPr lang="lt-LT" sz="2000" smtClean="0"/>
              <a:t>Literatūros dėstymas pagal modulinę programą 3</a:t>
            </a:r>
            <a:r>
              <a:rPr lang="lt-LT" sz="1800" smtClean="0"/>
              <a:t>–</a:t>
            </a:r>
            <a:r>
              <a:rPr lang="lt-LT" sz="2000" smtClean="0"/>
              <a:t>4 klasėse tapo kitoks: atsisakyta chronologinės sekos, mokinys skatinamas suprasti grožinį kūrinį atskleidžiant ankstesnės literatūros sąsajas su dabartimi</a:t>
            </a:r>
          </a:p>
          <a:p>
            <a:pPr eaLnBrk="1" hangingPunct="1">
              <a:lnSpc>
                <a:spcPct val="80000"/>
              </a:lnSpc>
              <a:buFont typeface="Symbol" pitchFamily="18" charset="2"/>
              <a:buChar char="·"/>
            </a:pPr>
            <a:r>
              <a:rPr lang="lt-LT" sz="2000" smtClean="0"/>
              <a:t>Akivaizdi teminio literatūros analizavimo nauda </a:t>
            </a:r>
            <a:r>
              <a:rPr lang="lt-LT" sz="1800" smtClean="0"/>
              <a:t>–</a:t>
            </a:r>
            <a:r>
              <a:rPr lang="lt-LT" sz="2000" smtClean="0"/>
              <a:t> mokomasi kritiškai vertinti, sieti, argumentuoti, lengviau suprantama asmens ir tautos situacija, jos raiška skirtingų laikotarpių kūriniuose</a:t>
            </a:r>
          </a:p>
          <a:p>
            <a:pPr eaLnBrk="1" hangingPunct="1">
              <a:lnSpc>
                <a:spcPct val="80000"/>
              </a:lnSpc>
              <a:buFont typeface="Symbol" pitchFamily="18" charset="2"/>
              <a:buChar char="·"/>
            </a:pPr>
            <a:r>
              <a:rPr lang="lt-LT" sz="2000" smtClean="0"/>
              <a:t>Mokantis pagal modulinę programą, svarbu ne tik suteikti žinių apie literatūros kitimą, aktualizuoti ankstesnių epochų literatūrą, bet ir sieti ją su mokinio patirtimi, padėti jam išmokti reflektuoti save kaip asmenybę ir tą refleksiją išreikšti</a:t>
            </a:r>
          </a:p>
        </p:txBody>
      </p:sp>
      <p:sp>
        <p:nvSpPr>
          <p:cNvPr id="114691"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5"/>
          <p:cNvSpPr>
            <a:spLocks noGrp="1"/>
          </p:cNvSpPr>
          <p:nvPr>
            <p:ph type="title" idx="4294967295"/>
          </p:nvPr>
        </p:nvSpPr>
        <p:spPr/>
        <p:txBody>
          <a:bodyPr/>
          <a:lstStyle/>
          <a:p>
            <a:endParaRPr lang="lt-LT" smtClean="0"/>
          </a:p>
        </p:txBody>
      </p:sp>
      <p:sp>
        <p:nvSpPr>
          <p:cNvPr id="115714" name="Turinio vietos rezervavimo ženklas 2"/>
          <p:cNvSpPr>
            <a:spLocks noGrp="1"/>
          </p:cNvSpPr>
          <p:nvPr>
            <p:ph type="body" idx="1"/>
          </p:nvPr>
        </p:nvSpPr>
        <p:spPr/>
        <p:txBody>
          <a:bodyPr/>
          <a:lstStyle/>
          <a:p>
            <a:pPr eaLnBrk="1" hangingPunct="1">
              <a:buFont typeface="Symbol" pitchFamily="18" charset="2"/>
              <a:buChar char="·"/>
            </a:pPr>
            <a:r>
              <a:rPr lang="lt-LT" smtClean="0"/>
              <a:t>Mokytojų nuomone, itin motyvuotas yra privalomai pasirenkamų modulių skirstymas akademinių bei praktinių gebėjimų mokiniams</a:t>
            </a:r>
          </a:p>
          <a:p>
            <a:pPr eaLnBrk="1" hangingPunct="1">
              <a:buFont typeface="Symbol" pitchFamily="18" charset="2"/>
              <a:buChar char="·"/>
            </a:pPr>
            <a:r>
              <a:rPr lang="lt-LT" smtClean="0"/>
              <a:t>Gimnazijoje, kai mobiliose grupėse mokosi tik po 18 panašių gebėjimų mokinių, parinkti mobiliai grupei  modulį nėra sudėtinga</a:t>
            </a:r>
          </a:p>
        </p:txBody>
      </p:sp>
      <p:sp>
        <p:nvSpPr>
          <p:cNvPr id="115715"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Antraštė 1"/>
          <p:cNvSpPr>
            <a:spLocks noGrp="1"/>
          </p:cNvSpPr>
          <p:nvPr>
            <p:ph type="title"/>
          </p:nvPr>
        </p:nvSpPr>
        <p:spPr/>
        <p:txBody>
          <a:bodyPr/>
          <a:lstStyle/>
          <a:p>
            <a:pPr eaLnBrk="1" hangingPunct="1"/>
            <a:r>
              <a:rPr lang="lt-LT" sz="3200" smtClean="0"/>
              <a:t>Kaip mokytojai vertina dalyvavimą projekte? Fizika</a:t>
            </a:r>
          </a:p>
        </p:txBody>
      </p:sp>
      <p:sp>
        <p:nvSpPr>
          <p:cNvPr id="116738" name="Turinio vietos rezervavimo ženklas 2"/>
          <p:cNvSpPr>
            <a:spLocks noGrp="1"/>
          </p:cNvSpPr>
          <p:nvPr>
            <p:ph type="body" idx="1"/>
          </p:nvPr>
        </p:nvSpPr>
        <p:spPr/>
        <p:txBody>
          <a:bodyPr/>
          <a:lstStyle/>
          <a:p>
            <a:pPr eaLnBrk="1" hangingPunct="1">
              <a:lnSpc>
                <a:spcPct val="90000"/>
              </a:lnSpc>
              <a:buFont typeface="Symbol" pitchFamily="18" charset="2"/>
              <a:buChar char="·"/>
            </a:pPr>
            <a:r>
              <a:rPr lang="lt-LT" sz="2400" i="1" smtClean="0"/>
              <a:t>Įdomu buvo dalyvauti šiame projekte ir išbandyti naujas galimybes, dėstant fiziką 1</a:t>
            </a:r>
            <a:r>
              <a:rPr lang="lt-LT" sz="2400" smtClean="0"/>
              <a:t>–</a:t>
            </a:r>
            <a:r>
              <a:rPr lang="lt-LT" sz="2400" i="1" smtClean="0"/>
              <a:t>4 klasių gimnazistams</a:t>
            </a:r>
          </a:p>
          <a:p>
            <a:pPr eaLnBrk="1" hangingPunct="1">
              <a:lnSpc>
                <a:spcPct val="90000"/>
              </a:lnSpc>
              <a:buFont typeface="Symbol" pitchFamily="18" charset="2"/>
              <a:buChar char="·"/>
            </a:pPr>
            <a:r>
              <a:rPr lang="lt-LT" sz="2400" i="1" smtClean="0"/>
              <a:t>Tačiau yra labai sunku daryti apibendrinančias išvadas, nes dirbti pagal modulinę programą tenka tik antrus metus </a:t>
            </a:r>
          </a:p>
          <a:p>
            <a:pPr eaLnBrk="1" hangingPunct="1">
              <a:lnSpc>
                <a:spcPct val="90000"/>
              </a:lnSpc>
              <a:buFont typeface="Symbol" pitchFamily="18" charset="2"/>
              <a:buChar char="·"/>
            </a:pPr>
            <a:r>
              <a:rPr lang="lt-LT" sz="2400" i="1" smtClean="0"/>
              <a:t>Gerai, kad yra numatyta galimybė antroje gimnazijos klasėje pasirenkamųjų modulių pagalba diferencijuoti mokinius pagal jų gebėjimus ir poreikius</a:t>
            </a:r>
          </a:p>
          <a:p>
            <a:pPr eaLnBrk="1" hangingPunct="1">
              <a:lnSpc>
                <a:spcPct val="90000"/>
              </a:lnSpc>
              <a:buFont typeface="Symbol" pitchFamily="18" charset="2"/>
              <a:buChar char="·"/>
            </a:pPr>
            <a:r>
              <a:rPr lang="lt-LT" sz="2400" i="1" smtClean="0"/>
              <a:t>Trečiose ir ketvirtose klasėse mokiniai turi įtemptai dirbti visų modulių metu, nes kiekvieno modulio pabaigoje yra numatyta įskaita iš išeitos medžiagos</a:t>
            </a:r>
          </a:p>
          <a:p>
            <a:pPr eaLnBrk="1" hangingPunct="1">
              <a:lnSpc>
                <a:spcPct val="90000"/>
              </a:lnSpc>
              <a:buFont typeface="Symbol" pitchFamily="18" charset="2"/>
              <a:buChar char="·"/>
            </a:pPr>
            <a:r>
              <a:rPr lang="lt-LT" sz="2400" i="1" smtClean="0"/>
              <a:t>Tačiau numatytas griežtas valandų skaičius kiekvienam moduliui sukėlė nemažai nepatogumų dėstant medžiagą</a:t>
            </a:r>
          </a:p>
        </p:txBody>
      </p:sp>
      <p:sp>
        <p:nvSpPr>
          <p:cNvPr id="116739" name="Text Box 4"/>
          <p:cNvSpPr txBox="1">
            <a:spLocks noChangeArrowheads="1"/>
          </p:cNvSpPr>
          <p:nvPr/>
        </p:nvSpPr>
        <p:spPr bwMode="auto">
          <a:xfrm>
            <a:off x="4211638" y="6092825"/>
            <a:ext cx="4932362" cy="304800"/>
          </a:xfrm>
          <a:prstGeom prst="rect">
            <a:avLst/>
          </a:prstGeom>
          <a:solidFill>
            <a:srgbClr val="7C7CA8"/>
          </a:solidFill>
          <a:ln w="9525">
            <a:noFill/>
            <a:miter lim="800000"/>
            <a:headEnd/>
            <a:tailEnd/>
          </a:ln>
        </p:spPr>
        <p:txBody>
          <a:bodyPr>
            <a:spAutoFit/>
          </a:bodyPr>
          <a:lstStyle/>
          <a:p>
            <a:pPr algn="ctr">
              <a:spcBef>
                <a:spcPct val="50000"/>
              </a:spcBef>
            </a:pPr>
            <a:r>
              <a:rPr lang="lt-LT" sz="1400"/>
              <a:t>ŠIAULIŲ „ROMUVOS“ GIMNAZIJA</a:t>
            </a:r>
          </a:p>
        </p:txBody>
      </p:sp>
    </p:spTree>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3292</TotalTime>
  <Words>16182</Words>
  <Application>Microsoft Office PowerPoint</Application>
  <PresentationFormat>On-screen Show (4:3)</PresentationFormat>
  <Paragraphs>1088</Paragraphs>
  <Slides>209</Slides>
  <Notes>1</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209</vt:i4>
      </vt:variant>
    </vt:vector>
  </HeadingPairs>
  <TitlesOfParts>
    <vt:vector size="215" baseType="lpstr">
      <vt:lpstr>Arial</vt:lpstr>
      <vt:lpstr>Calibri</vt:lpstr>
      <vt:lpstr>Times New Roman</vt:lpstr>
      <vt:lpstr>Symbol</vt:lpstr>
      <vt:lpstr>Office tema</vt:lpstr>
      <vt:lpstr>Office tema</vt:lpstr>
      <vt:lpstr>P R O J E K T A S   „MOKYMOSI KRYPTIES PASIRINKIMO GALIMYBIŲ DIDINIMAS 14–19 METŲ MOKINIAMS, II ETAPAS:   gilesnis mokymosi diferencijavimas ir individualizavimas, siekiant ugdymo kokybės, reikalingos  šiuolaikiniam darbo pasauliui“ </vt:lpstr>
      <vt:lpstr>Projekto mokyklų patirties išdėstymo tvarka ir žymėjimo spalvos skaidrėse – 1 </vt:lpstr>
      <vt:lpstr>Projekto mokyklų patirties išdėstymo tvarka ir žymėjimo spalvos skaidrėse– 2</vt:lpstr>
      <vt:lpstr>ALYTAUS PROFESINIO RENGIMO CENTRAS</vt:lpstr>
      <vt:lpstr>Profesinio informavimo veikla</vt:lpstr>
      <vt:lpstr>Mokytojų patirtis</vt:lpstr>
      <vt:lpstr>Modulinis mokymas. Planavimas</vt:lpstr>
      <vt:lpstr>Modulinis mokymas: Vertinimas</vt:lpstr>
      <vt:lpstr>Slide 9</vt:lpstr>
      <vt:lpstr>Slide 10</vt:lpstr>
      <vt:lpstr>Modulinis mokymas</vt:lpstr>
      <vt:lpstr>Lietuvių kalba: mokyklų patirtis</vt:lpstr>
      <vt:lpstr>Matematika: mokyklų patirtis</vt:lpstr>
      <vt:lpstr>Modulio vertimo sistemos paieška</vt:lpstr>
      <vt:lpstr>Siūlymai idėjų įgyvendinimo plėtrai</vt:lpstr>
      <vt:lpstr>Siūlymai idėjų įgyvendinimo plėtrai</vt:lpstr>
      <vt:lpstr>Verslumo gebėjimų ugdymas</vt:lpstr>
      <vt:lpstr>Slide 18</vt:lpstr>
      <vt:lpstr>Kaitos idėjos</vt:lpstr>
      <vt:lpstr>Verslumo gebėjimų ugdymas</vt:lpstr>
      <vt:lpstr>Kompleksinė profesinio orientavimo ir konsultavimo pagalba</vt:lpstr>
      <vt:lpstr>Mokykla sėkmingai įgyvendina pirmojo projekto etapo produktus</vt:lpstr>
      <vt:lpstr>Mokinių tolesnio mokymosi perspektyvos </vt:lpstr>
      <vt:lpstr>Mokymosi bendruomenės kūrimas</vt:lpstr>
      <vt:lpstr>Bendradarbiavimo galimybės:  turima patirtis ir naujovių diegimas</vt:lpstr>
      <vt:lpstr>KELMĖS JONO GRAIČIŪNO GIMNAZIJA </vt:lpstr>
      <vt:lpstr>Praktinių modulių vertinimas</vt:lpstr>
      <vt:lpstr>Mokinių nuomonė apie modulinį mokymą</vt:lpstr>
      <vt:lpstr>Slide 29</vt:lpstr>
      <vt:lpstr>Mokinių grupavimas</vt:lpstr>
      <vt:lpstr>Slide 31</vt:lpstr>
      <vt:lpstr>Slide 32</vt:lpstr>
      <vt:lpstr>Modulinio mokymo privalumai: lietuvių kalba</vt:lpstr>
      <vt:lpstr>Verslumo ugdymas</vt:lpstr>
      <vt:lpstr>Gimnazijos tradicijos, kultūrinė aplinka, renginiai, susitikimai su įžymiais žmonėmis padeda įprasminti ugdymo turinį</vt:lpstr>
      <vt:lpstr>Modulinio mokymo privalumai: matematika</vt:lpstr>
      <vt:lpstr>Modulinio mokymo problemos: matematika</vt:lpstr>
      <vt:lpstr>Modulinio mokymo privalumai:  chemija ir fizika</vt:lpstr>
      <vt:lpstr>Modulinio mokymo problemos:  chemija ir fizika</vt:lpstr>
      <vt:lpstr>Modulinio mokymo siūlymai:  chemija ir fizika</vt:lpstr>
      <vt:lpstr>Slide 41</vt:lpstr>
      <vt:lpstr>Modulinio mokymo sėkmės </vt:lpstr>
      <vt:lpstr>Integravimo galimybių įžvalgos</vt:lpstr>
      <vt:lpstr>Slide 44</vt:lpstr>
      <vt:lpstr>Meninio ugdymo mokymo patirtis</vt:lpstr>
      <vt:lpstr>Projekto indėlis mokytojų tobulėjimui</vt:lpstr>
      <vt:lpstr>Slide 47</vt:lpstr>
      <vt:lpstr>Modulinio mokymo patirtis</vt:lpstr>
      <vt:lpstr>Slide 49</vt:lpstr>
      <vt:lpstr>Modulinis mokymas: vertinimo galimybės</vt:lpstr>
      <vt:lpstr>Slide 51</vt:lpstr>
      <vt:lpstr>Mokinių nuomonė</vt:lpstr>
      <vt:lpstr>Kas atlikta gimnazijoje</vt:lpstr>
      <vt:lpstr>Slide 54</vt:lpstr>
      <vt:lpstr>Mokymosi savikontrolės galimybės:  lietuvių kalba</vt:lpstr>
      <vt:lpstr>Debatai lietuvių kalbos pamokose</vt:lpstr>
      <vt:lpstr>Istorija </vt:lpstr>
      <vt:lpstr>Biologija</vt:lpstr>
      <vt:lpstr>Matematika</vt:lpstr>
      <vt:lpstr>Chemija  </vt:lpstr>
      <vt:lpstr>Inovatyvūs mokymo(si) metodai – prasmingas mokymas(is) – ryšys su gyvenimu </vt:lpstr>
      <vt:lpstr>Mokymasis bendradarbiaujant </vt:lpstr>
      <vt:lpstr>Tiriamasis darbas – projektas </vt:lpstr>
      <vt:lpstr>Dalykų integracija įvairių dalykų pamokose</vt:lpstr>
      <vt:lpstr>Mokymosi resursų, esančių už mokyklos ribų, panaudojimas</vt:lpstr>
      <vt:lpstr>IKT taikymas visų dalykų pamokose</vt:lpstr>
      <vt:lpstr>Ekonomika ir verslumas</vt:lpstr>
      <vt:lpstr>Turizmas ir mityba</vt:lpstr>
      <vt:lpstr>Asmenybės ugdymas ir karjeros planavimas</vt:lpstr>
      <vt:lpstr>Dailės pamokos </vt:lpstr>
      <vt:lpstr>Technologijų pamokos</vt:lpstr>
      <vt:lpstr>Projekto reikšmė</vt:lpstr>
      <vt:lpstr>Verta pamąstyti</vt:lpstr>
      <vt:lpstr>Slide 74</vt:lpstr>
      <vt:lpstr>Slide 75</vt:lpstr>
      <vt:lpstr>Naujovė, įgyvendinama gimnazijoje </vt:lpstr>
      <vt:lpstr>Slide 77</vt:lpstr>
      <vt:lpstr>Problemos diferencijuojant ugdymo procesą</vt:lpstr>
      <vt:lpstr>Problemos diferencijuojant ugdymo procesą</vt:lpstr>
      <vt:lpstr>Mokytojų patirtys, įgyvendinant projekto veiklas gimnazijoje</vt:lpstr>
      <vt:lpstr>Nauda</vt:lpstr>
      <vt:lpstr>PANEVĖŽIO „VERDENĖS“ PAGRINDINĖ MOKYKLA</vt:lpstr>
      <vt:lpstr>Mes pažįstam darbo pasaulį ir norime jame būti laimingi</vt:lpstr>
      <vt:lpstr>Profesinio informavimo sistemos koregavimas</vt:lpstr>
      <vt:lpstr>Slide 85</vt:lpstr>
      <vt:lpstr>Karjeros konsultantų veikla</vt:lpstr>
      <vt:lpstr>Ekskursijų, išvykų organizavimas</vt:lpstr>
      <vt:lpstr>Slide 88</vt:lpstr>
      <vt:lpstr>Slide 89</vt:lpstr>
      <vt:lpstr>Sėkmės rezultatai</vt:lpstr>
      <vt:lpstr>Slide 91</vt:lpstr>
      <vt:lpstr>Slide 92</vt:lpstr>
      <vt:lpstr>Slide 93</vt:lpstr>
      <vt:lpstr>Slide 94</vt:lpstr>
      <vt:lpstr>Slide 95</vt:lpstr>
      <vt:lpstr>Slide 96</vt:lpstr>
      <vt:lpstr>Kaip mokytojai vertina dalyvavimą projekte? Lietuvių kalba</vt:lpstr>
      <vt:lpstr>Slide 98</vt:lpstr>
      <vt:lpstr>Kaip mokytojai vertina dalyvavimą projekte? Fizika</vt:lpstr>
      <vt:lpstr>Kaip mokytojai vertina dalyvavimą projekte? Matematika</vt:lpstr>
      <vt:lpstr>Verslumo ugdymas </vt:lpstr>
      <vt:lpstr>Slide 102</vt:lpstr>
      <vt:lpstr>Profesinio informavimo veikla </vt:lpstr>
      <vt:lpstr>Slide 104</vt:lpstr>
      <vt:lpstr>Mokytojų įžvalgos: kuo mus praturtino dalyvavimas projekte (1)</vt:lpstr>
      <vt:lpstr>Mokytojų įžvalgos: kuo mus praturtino dalyvavimas projekte (2)</vt:lpstr>
      <vt:lpstr>Slide 107</vt:lpstr>
      <vt:lpstr>Slide 108</vt:lpstr>
      <vt:lpstr>Slide 109</vt:lpstr>
      <vt:lpstr>Mokinio individualaus ugdymo plano sandara</vt:lpstr>
      <vt:lpstr>Slide 111</vt:lpstr>
      <vt:lpstr>Slide 112</vt:lpstr>
      <vt:lpstr>Slide 113</vt:lpstr>
      <vt:lpstr>Slide 114</vt:lpstr>
      <vt:lpstr>Slide 115</vt:lpstr>
      <vt:lpstr>Slide 116</vt:lpstr>
      <vt:lpstr>Mokinių laisvai pasirenkamų bendrojo ugdymo dalykų suvestinė</vt:lpstr>
      <vt:lpstr>Projekto sėkmės</vt:lpstr>
      <vt:lpstr>„Muzika yra panaši į paslėptą matematikos uždavinį. Ir tas, kuris domisi muzika, net nenujaučia, kad nuolat bendrauja su skaičiais ir matematika”  Gottfried Leibniz </vt:lpstr>
      <vt:lpstr>Mokinių svarstymai</vt:lpstr>
      <vt:lpstr>Mokinių svarstymai reikalaujantys atsakymo</vt:lpstr>
      <vt:lpstr>Slide 122</vt:lpstr>
      <vt:lpstr>Slide 123</vt:lpstr>
      <vt:lpstr>Slide 124</vt:lpstr>
      <vt:lpstr>Pasijutome kaip niekad stiprūs</vt:lpstr>
      <vt:lpstr>Komandinio darbo patirtis</vt:lpstr>
      <vt:lpstr>Pasikeitęs mokytojo vaidmuo klasėje</vt:lpstr>
      <vt:lpstr>Mokinių apklausa remtasi apibendrinant mokytojų įžvalgas</vt:lpstr>
      <vt:lpstr>Mokinių krūvių reguliavimas – optimalus tvarkaraštis</vt:lpstr>
      <vt:lpstr>Dalykų integravimas</vt:lpstr>
      <vt:lpstr>Formuojasi nauja pedagoginė patirtis </vt:lpstr>
      <vt:lpstr>Mokytojų pastebėjimai</vt:lpstr>
      <vt:lpstr>Siūlymai projekto tęstinumui</vt:lpstr>
      <vt:lpstr>Dalyvavimas projekte padėjo pasiekti užsibrėžtų tikslų</vt:lpstr>
      <vt:lpstr>Slide 135</vt:lpstr>
      <vt:lpstr>Slide 136</vt:lpstr>
      <vt:lpstr>Karjeros planavimas ir verslumo ugdymas</vt:lpstr>
      <vt:lpstr>Slide 138</vt:lpstr>
      <vt:lpstr>Mokiniai turėjo puikią galimybę įgyti naujų verslo įgūdžių</vt:lpstr>
      <vt:lpstr>Slide 140</vt:lpstr>
      <vt:lpstr>Dalykų intensyvinimas ir integravimas: pagerėjo mokinių pasiekimai</vt:lpstr>
      <vt:lpstr>Dalykų intensyvinimas ir integravimas</vt:lpstr>
      <vt:lpstr>Problemų sprendimo būdai:  mokinio ar mokytojo naudai?</vt:lpstr>
      <vt:lpstr>Slide 144</vt:lpstr>
      <vt:lpstr>Modulių pasirinkimas</vt:lpstr>
      <vt:lpstr>Matematika </vt:lpstr>
      <vt:lpstr>Istorija </vt:lpstr>
      <vt:lpstr>Mokytojų atsiliepimai: lietuvių kalba </vt:lpstr>
      <vt:lpstr>Mokinių refleksija</vt:lpstr>
      <vt:lpstr>Kritiški mokinių atsiliepimai skatina susimąstyti apie mokymo tobulinimą</vt:lpstr>
      <vt:lpstr>Projekto įtaka mokyklos darbui</vt:lpstr>
      <vt:lpstr>Slide 152</vt:lpstr>
      <vt:lpstr>Modulinio mokymo patirtis. Lietuvių kalba</vt:lpstr>
      <vt:lpstr>Mokinių refleksija</vt:lpstr>
      <vt:lpstr>Projekto įtaka gimnazijai</vt:lpstr>
      <vt:lpstr>Istorija </vt:lpstr>
      <vt:lpstr>Matematika</vt:lpstr>
      <vt:lpstr>Matematika</vt:lpstr>
      <vt:lpstr>Slide 159</vt:lpstr>
      <vt:lpstr>Slide 160</vt:lpstr>
      <vt:lpstr>Slide 161</vt:lpstr>
      <vt:lpstr>Slide 162</vt:lpstr>
      <vt:lpstr>Slide 163</vt:lpstr>
      <vt:lpstr>Lietuvių kalba</vt:lpstr>
      <vt:lpstr>Profesinis informavimas, verslumo ir praktinių įgūdžių ugdymui</vt:lpstr>
      <vt:lpstr>Mokiniai apie verslumo gebėjimų ugdymą</vt:lpstr>
      <vt:lpstr>Slide 167</vt:lpstr>
      <vt:lpstr>Slide 168</vt:lpstr>
      <vt:lpstr>Daugiau galimybių</vt:lpstr>
      <vt:lpstr>Projekto nauda</vt:lpstr>
      <vt:lpstr>Slide 171</vt:lpstr>
      <vt:lpstr>Gimnazijos misija </vt:lpstr>
      <vt:lpstr>Išnaudotos galimybės pasinaudoti įvairiomis edukacinėmis erdvėmis </vt:lpstr>
      <vt:lpstr>Mokymo individualizavimas ir diferencijavimas: lietuvių kalba</vt:lpstr>
      <vt:lpstr>Mokinių refleksija: matematika</vt:lpstr>
      <vt:lpstr>Mokinių nuomonė apie skirstymą į praktinių ir akademinių polinkių grupes</vt:lpstr>
      <vt:lpstr>Modulių programų įgyvendinimas</vt:lpstr>
      <vt:lpstr>Intensyvinimas: rezultatyvumo palyginimas kontrolinėje grupėje</vt:lpstr>
      <vt:lpstr>Verslumo ugdymas gimnazijoje</vt:lpstr>
      <vt:lpstr>Mokytojų  patirtis ir įspūdžiai projekte: technologijos</vt:lpstr>
      <vt:lpstr>Lietuvių kalba </vt:lpstr>
      <vt:lpstr>Patirtis, įgyta projekte</vt:lpstr>
      <vt:lpstr>Slide 183</vt:lpstr>
      <vt:lpstr>Mokyklos prioritetiniai tikslai </vt:lpstr>
      <vt:lpstr>Dalyvavimo projekte teikiamos galimybės</vt:lpstr>
      <vt:lpstr>Mokytojų refleksija: sėkmė, problemos, galimybės: lietuvių kalba</vt:lpstr>
      <vt:lpstr>Mokytojų iškeltos problemos: lietuvių kalba </vt:lpstr>
      <vt:lpstr>Slide 188</vt:lpstr>
      <vt:lpstr>Kas pirmiau: medžiaga ar programos? </vt:lpstr>
      <vt:lpstr>Lietuvių kalba: mokytojams skauda</vt:lpstr>
      <vt:lpstr>Lietuvių kalba: mokytojams skauda</vt:lpstr>
      <vt:lpstr>Slide 192</vt:lpstr>
      <vt:lpstr>Mokytojas ir jo darbas</vt:lpstr>
      <vt:lpstr>Ekonomika ir verslumas</vt:lpstr>
      <vt:lpstr>Dorinis ugdymas. Etika</vt:lpstr>
      <vt:lpstr>Dorinis ugdymas. Etika</vt:lpstr>
      <vt:lpstr>Darbinės veiklos gebėjimų ugdymo ir darbo pasaulio pažinimas</vt:lpstr>
      <vt:lpstr>Matematika</vt:lpstr>
      <vt:lpstr>Biologija </vt:lpstr>
      <vt:lpstr>Intensyvinimas: technologijos, pilietinis ugdymas ir dorinis ugdymas </vt:lpstr>
      <vt:lpstr>Slide 201</vt:lpstr>
      <vt:lpstr>Intensyvinimas: detalės</vt:lpstr>
      <vt:lpstr>Slide 203</vt:lpstr>
      <vt:lpstr>Verslumo ugdymas</vt:lpstr>
      <vt:lpstr>Darbo pasaulio pažinimas</vt:lpstr>
      <vt:lpstr>Projekto veiklos buvo integruojamos į ekonomikos, etikos pamokas, mokyklos prevencinę veiklą </vt:lpstr>
      <vt:lpstr>Biologija </vt:lpstr>
      <vt:lpstr>Etika </vt:lpstr>
      <vt:lpstr>Modulių programų vertinimas mokytojų požiūriu</vt:lpstr>
    </vt:vector>
  </TitlesOfParts>
  <Company>UPC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Veiksmo tyrimui iš mokyklų ataskaitų</dc:title>
  <dc:creator>upc</dc:creator>
  <cp:lastModifiedBy>Indre</cp:lastModifiedBy>
  <cp:revision>189</cp:revision>
  <dcterms:created xsi:type="dcterms:W3CDTF">2011-12-30T13:26:34Z</dcterms:created>
  <dcterms:modified xsi:type="dcterms:W3CDTF">2013-07-24T06:00:36Z</dcterms:modified>
</cp:coreProperties>
</file>