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78" r:id="rId3"/>
    <p:sldId id="279" r:id="rId4"/>
    <p:sldId id="280" r:id="rId5"/>
    <p:sldId id="281" r:id="rId6"/>
    <p:sldId id="298" r:id="rId7"/>
    <p:sldId id="299" r:id="rId8"/>
    <p:sldId id="300" r:id="rId9"/>
    <p:sldId id="301" r:id="rId10"/>
    <p:sldId id="302" r:id="rId11"/>
    <p:sldId id="286" r:id="rId12"/>
    <p:sldId id="289" r:id="rId13"/>
    <p:sldId id="297" r:id="rId14"/>
    <p:sldId id="303" r:id="rId15"/>
    <p:sldId id="308" r:id="rId16"/>
    <p:sldId id="305" r:id="rId17"/>
    <p:sldId id="306" r:id="rId18"/>
    <p:sldId id="307" r:id="rId19"/>
    <p:sldId id="310" r:id="rId20"/>
    <p:sldId id="309" r:id="rId21"/>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7C9C7F-BD0B-4441-8964-A10216362A11}" type="datetimeFigureOut">
              <a:rPr lang="lt-LT" smtClean="0"/>
              <a:t>2017-09-04</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910A80-4482-452C-BB0F-5ADEA43972DB}" type="slidenum">
              <a:rPr lang="lt-LT" smtClean="0"/>
              <a:t>‹#›</a:t>
            </a:fld>
            <a:endParaRPr lang="lt-LT"/>
          </a:p>
        </p:txBody>
      </p:sp>
    </p:spTree>
    <p:extLst>
      <p:ext uri="{BB962C8B-B14F-4D97-AF65-F5344CB8AC3E}">
        <p14:creationId xmlns:p14="http://schemas.microsoft.com/office/powerpoint/2010/main" val="26451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915505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742740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284142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59377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564767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6" name="Footer Placeholder 5"/>
          <p:cNvSpPr>
            <a:spLocks noGrp="1"/>
          </p:cNvSpPr>
          <p:nvPr>
            <p:ph type="ftr" sz="quarter" idx="11"/>
          </p:nvPr>
        </p:nvSpPr>
        <p:spPr/>
        <p:txBody>
          <a:bodyPr/>
          <a:lstStyle/>
          <a:p>
            <a:endParaRPr lang="lt-LT">
              <a:solidFill>
                <a:prstClr val="black">
                  <a:tint val="75000"/>
                </a:prstClr>
              </a:solidFill>
            </a:endParaRPr>
          </a:p>
        </p:txBody>
      </p:sp>
      <p:sp>
        <p:nvSpPr>
          <p:cNvPr id="7" name="Slide Number Placeholder 6"/>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553838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8" name="Footer Placeholder 7"/>
          <p:cNvSpPr>
            <a:spLocks noGrp="1"/>
          </p:cNvSpPr>
          <p:nvPr>
            <p:ph type="ftr" sz="quarter" idx="11"/>
          </p:nvPr>
        </p:nvSpPr>
        <p:spPr/>
        <p:txBody>
          <a:bodyPr/>
          <a:lstStyle/>
          <a:p>
            <a:endParaRPr lang="lt-LT">
              <a:solidFill>
                <a:prstClr val="black">
                  <a:tint val="75000"/>
                </a:prstClr>
              </a:solidFill>
            </a:endParaRPr>
          </a:p>
        </p:txBody>
      </p:sp>
      <p:sp>
        <p:nvSpPr>
          <p:cNvPr id="9" name="Slide Number Placeholder 8"/>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077050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4" name="Footer Placeholder 3"/>
          <p:cNvSpPr>
            <a:spLocks noGrp="1"/>
          </p:cNvSpPr>
          <p:nvPr>
            <p:ph type="ftr" sz="quarter" idx="11"/>
          </p:nvPr>
        </p:nvSpPr>
        <p:spPr/>
        <p:txBody>
          <a:bodyPr/>
          <a:lstStyle/>
          <a:p>
            <a:endParaRPr lang="lt-LT">
              <a:solidFill>
                <a:prstClr val="black">
                  <a:tint val="75000"/>
                </a:prstClr>
              </a:solidFill>
            </a:endParaRPr>
          </a:p>
        </p:txBody>
      </p:sp>
      <p:sp>
        <p:nvSpPr>
          <p:cNvPr id="5" name="Slide Number Placeholder 4"/>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463788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3" name="Footer Placeholder 2"/>
          <p:cNvSpPr>
            <a:spLocks noGrp="1"/>
          </p:cNvSpPr>
          <p:nvPr>
            <p:ph type="ftr" sz="quarter" idx="11"/>
          </p:nvPr>
        </p:nvSpPr>
        <p:spPr/>
        <p:txBody>
          <a:bodyPr/>
          <a:lstStyle/>
          <a:p>
            <a:endParaRPr lang="lt-LT">
              <a:solidFill>
                <a:prstClr val="black">
                  <a:tint val="75000"/>
                </a:prstClr>
              </a:solidFill>
            </a:endParaRPr>
          </a:p>
        </p:txBody>
      </p:sp>
      <p:sp>
        <p:nvSpPr>
          <p:cNvPr id="4" name="Slide Number Placeholder 3"/>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128615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6" name="Footer Placeholder 5"/>
          <p:cNvSpPr>
            <a:spLocks noGrp="1"/>
          </p:cNvSpPr>
          <p:nvPr>
            <p:ph type="ftr" sz="quarter" idx="11"/>
          </p:nvPr>
        </p:nvSpPr>
        <p:spPr/>
        <p:txBody>
          <a:bodyPr/>
          <a:lstStyle/>
          <a:p>
            <a:endParaRPr lang="lt-LT">
              <a:solidFill>
                <a:prstClr val="black">
                  <a:tint val="75000"/>
                </a:prstClr>
              </a:solidFill>
            </a:endParaRPr>
          </a:p>
        </p:txBody>
      </p:sp>
      <p:sp>
        <p:nvSpPr>
          <p:cNvPr id="7" name="Slide Number Placeholder 6"/>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733041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6" name="Footer Placeholder 5"/>
          <p:cNvSpPr>
            <a:spLocks noGrp="1"/>
          </p:cNvSpPr>
          <p:nvPr>
            <p:ph type="ftr" sz="quarter" idx="11"/>
          </p:nvPr>
        </p:nvSpPr>
        <p:spPr/>
        <p:txBody>
          <a:bodyPr/>
          <a:lstStyle/>
          <a:p>
            <a:endParaRPr lang="lt-LT">
              <a:solidFill>
                <a:prstClr val="black">
                  <a:tint val="75000"/>
                </a:prstClr>
              </a:solidFill>
            </a:endParaRPr>
          </a:p>
        </p:txBody>
      </p:sp>
      <p:sp>
        <p:nvSpPr>
          <p:cNvPr id="7" name="Slide Number Placeholder 6"/>
          <p:cNvSpPr>
            <a:spLocks noGrp="1"/>
          </p:cNvSpPr>
          <p:nvPr>
            <p:ph type="sldNum" sz="quarter" idx="12"/>
          </p:nvPr>
        </p:nvSpPr>
        <p:spPr/>
        <p:txBody>
          <a:body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52660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7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C100DF-6D6D-450E-AEC8-46F9A126A68F}" type="datetimeFigureOut">
              <a:rPr lang="lt-LT" smtClean="0">
                <a:solidFill>
                  <a:prstClr val="black">
                    <a:tint val="75000"/>
                  </a:prstClr>
                </a:solidFill>
              </a:rPr>
              <a:pPr/>
              <a:t>2017-09-04</a:t>
            </a:fld>
            <a:endParaRPr lang="lt-LT">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2FCF4C-4C3E-44E0-A893-85B5C310825C}"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5205383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nec.lt/53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96752"/>
            <a:ext cx="7772400" cy="1800200"/>
          </a:xfrm>
        </p:spPr>
        <p:txBody>
          <a:bodyPr/>
          <a:lstStyle/>
          <a:p>
            <a:r>
              <a:rPr lang="lt-LT" dirty="0" smtClean="0"/>
              <a:t>Kai baigiasi brandos egzaminų sesija</a:t>
            </a:r>
            <a:endParaRPr lang="lt-LT" dirty="0"/>
          </a:p>
        </p:txBody>
      </p:sp>
      <p:sp>
        <p:nvSpPr>
          <p:cNvPr id="3" name="Subtitle 2"/>
          <p:cNvSpPr>
            <a:spLocks noGrp="1"/>
          </p:cNvSpPr>
          <p:nvPr>
            <p:ph type="subTitle" idx="1"/>
          </p:nvPr>
        </p:nvSpPr>
        <p:spPr>
          <a:xfrm>
            <a:off x="1403648" y="3284984"/>
            <a:ext cx="6400800" cy="1752600"/>
          </a:xfrm>
        </p:spPr>
        <p:txBody>
          <a:bodyPr>
            <a:normAutofit fontScale="85000" lnSpcReduction="20000"/>
          </a:bodyPr>
          <a:lstStyle/>
          <a:p>
            <a:r>
              <a:rPr lang="lt-LT" dirty="0" smtClean="0"/>
              <a:t>Nacionalinio egzaminų centro</a:t>
            </a:r>
          </a:p>
          <a:p>
            <a:r>
              <a:rPr lang="lt-LT" dirty="0" smtClean="0"/>
              <a:t>Egzaminų skyriaus vedėja</a:t>
            </a:r>
          </a:p>
          <a:p>
            <a:r>
              <a:rPr lang="lt-LT" dirty="0" smtClean="0"/>
              <a:t>Dr. Asta Ranonytė</a:t>
            </a:r>
          </a:p>
          <a:p>
            <a:r>
              <a:rPr lang="lt-LT" dirty="0" smtClean="0"/>
              <a:t>2017 08 30</a:t>
            </a:r>
          </a:p>
        </p:txBody>
      </p:sp>
    </p:spTree>
    <p:extLst>
      <p:ext uri="{BB962C8B-B14F-4D97-AF65-F5344CB8AC3E}">
        <p14:creationId xmlns:p14="http://schemas.microsoft.com/office/powerpoint/2010/main" val="39525905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t>Siūlymas</a:t>
            </a:r>
            <a:endParaRPr lang="lt-LT" dirty="0"/>
          </a:p>
        </p:txBody>
      </p:sp>
      <p:sp>
        <p:nvSpPr>
          <p:cNvPr id="3" name="Content Placeholder 2"/>
          <p:cNvSpPr>
            <a:spLocks noGrp="1"/>
          </p:cNvSpPr>
          <p:nvPr>
            <p:ph idx="1"/>
          </p:nvPr>
        </p:nvSpPr>
        <p:spPr/>
        <p:txBody>
          <a:bodyPr/>
          <a:lstStyle/>
          <a:p>
            <a:r>
              <a:rPr lang="lt-LT" dirty="0" smtClean="0"/>
              <a:t>Vienas egzamino užduoties blokas su didesniu šaltinių kiekiu, siekiant patikrinti kaip </a:t>
            </a:r>
            <a:r>
              <a:rPr lang="lt-LT" dirty="0"/>
              <a:t>mokinys </a:t>
            </a:r>
            <a:r>
              <a:rPr lang="lt-LT" dirty="0" smtClean="0">
                <a:solidFill>
                  <a:srgbClr val="FF0000"/>
                </a:solidFill>
              </a:rPr>
              <a:t>geba: </a:t>
            </a:r>
          </a:p>
          <a:p>
            <a:r>
              <a:rPr lang="lt-LT" dirty="0" smtClean="0">
                <a:solidFill>
                  <a:srgbClr val="FF0000"/>
                </a:solidFill>
              </a:rPr>
              <a:t>atsirinkti</a:t>
            </a:r>
            <a:r>
              <a:rPr lang="lt-LT" dirty="0" smtClean="0"/>
              <a:t> informaciją;</a:t>
            </a:r>
          </a:p>
          <a:p>
            <a:r>
              <a:rPr lang="lt-LT" dirty="0" smtClean="0">
                <a:solidFill>
                  <a:srgbClr val="FF0000"/>
                </a:solidFill>
              </a:rPr>
              <a:t>įvertinti</a:t>
            </a:r>
            <a:r>
              <a:rPr lang="lt-LT" dirty="0" smtClean="0"/>
              <a:t> jo tinkamumą pagal užduoties tematiką/klausimus;</a:t>
            </a:r>
          </a:p>
          <a:p>
            <a:r>
              <a:rPr lang="lt-LT" dirty="0" smtClean="0">
                <a:solidFill>
                  <a:srgbClr val="FF0000"/>
                </a:solidFill>
              </a:rPr>
              <a:t>pritaikyti</a:t>
            </a:r>
            <a:r>
              <a:rPr lang="lt-LT" dirty="0" smtClean="0"/>
              <a:t> teikiamą informaciją atsakant į konkrečius klausimus.</a:t>
            </a:r>
            <a:endParaRPr lang="lt-LT" dirty="0"/>
          </a:p>
        </p:txBody>
      </p:sp>
    </p:spTree>
    <p:extLst>
      <p:ext uri="{BB962C8B-B14F-4D97-AF65-F5344CB8AC3E}">
        <p14:creationId xmlns:p14="http://schemas.microsoft.com/office/powerpoint/2010/main" val="2005808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216024"/>
          </a:xfrm>
        </p:spPr>
        <p:txBody>
          <a:bodyPr>
            <a:normAutofit fontScale="90000"/>
          </a:bodyPr>
          <a:lstStyle/>
          <a:p>
            <a:r>
              <a:rPr lang="lt-LT" dirty="0" smtClean="0"/>
              <a:t>VBE vertintojai</a:t>
            </a:r>
            <a:endParaRPr lang="lt-LT"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37333290"/>
              </p:ext>
            </p:extLst>
          </p:nvPr>
        </p:nvGraphicFramePr>
        <p:xfrm>
          <a:off x="323528" y="521774"/>
          <a:ext cx="8280919" cy="1962912"/>
        </p:xfrm>
        <a:graphic>
          <a:graphicData uri="http://schemas.openxmlformats.org/drawingml/2006/table">
            <a:tbl>
              <a:tblPr firstRow="1" firstCol="1" bandRow="1"/>
              <a:tblGrid>
                <a:gridCol w="5581144"/>
                <a:gridCol w="2699775"/>
              </a:tblGrid>
              <a:tr h="0">
                <a:tc>
                  <a:txBody>
                    <a:bodyPr/>
                    <a:lstStyle/>
                    <a:p>
                      <a:pPr algn="ctr" fontAlgn="ctr">
                        <a:lnSpc>
                          <a:spcPct val="115000"/>
                        </a:lnSpc>
                        <a:spcAft>
                          <a:spcPts val="0"/>
                        </a:spcAft>
                      </a:pPr>
                      <a:r>
                        <a:rPr lang="lt-LT" sz="1600" dirty="0">
                          <a:solidFill>
                            <a:srgbClr val="000000"/>
                          </a:solidFill>
                          <a:effectLst/>
                          <a:latin typeface="+mn-lt"/>
                          <a:ea typeface="Times New Roman"/>
                          <a:cs typeface="Times New Roman"/>
                        </a:rPr>
                        <a:t>Egzaminas</a:t>
                      </a:r>
                      <a:endParaRPr lang="lt-LT" sz="14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600">
                          <a:effectLst/>
                          <a:latin typeface="+mn-lt"/>
                          <a:ea typeface="Calibri"/>
                          <a:cs typeface="Times New Roman"/>
                        </a:rPr>
                        <a:t>Vertintojų skaičius </a:t>
                      </a:r>
                      <a:endParaRPr lang="lt-LT" sz="140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t">
                        <a:lnSpc>
                          <a:spcPct val="115000"/>
                        </a:lnSpc>
                        <a:spcAft>
                          <a:spcPts val="0"/>
                        </a:spcAft>
                      </a:pPr>
                      <a:r>
                        <a:rPr lang="lt-LT" sz="1600" dirty="0">
                          <a:solidFill>
                            <a:srgbClr val="000000"/>
                          </a:solidFill>
                          <a:effectLst/>
                          <a:latin typeface="+mn-lt"/>
                          <a:ea typeface="Times New Roman"/>
                          <a:cs typeface="Times New Roman"/>
                        </a:rPr>
                        <a:t>Geografija</a:t>
                      </a:r>
                      <a:endParaRPr lang="lt-LT" sz="14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600">
                          <a:effectLst/>
                          <a:latin typeface="+mn-lt"/>
                          <a:ea typeface="Calibri"/>
                          <a:cs typeface="Times New Roman"/>
                        </a:rPr>
                        <a:t>60</a:t>
                      </a:r>
                      <a:endParaRPr lang="lt-LT" sz="140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t">
                        <a:lnSpc>
                          <a:spcPct val="115000"/>
                        </a:lnSpc>
                        <a:spcAft>
                          <a:spcPts val="0"/>
                        </a:spcAft>
                      </a:pPr>
                      <a:r>
                        <a:rPr lang="lt-LT" sz="1600" dirty="0">
                          <a:solidFill>
                            <a:srgbClr val="000000"/>
                          </a:solidFill>
                          <a:effectLst/>
                          <a:latin typeface="+mn-lt"/>
                          <a:ea typeface="Times New Roman"/>
                          <a:cs typeface="Times New Roman"/>
                        </a:rPr>
                        <a:t>Istorija</a:t>
                      </a:r>
                      <a:endParaRPr lang="lt-LT" sz="14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600" dirty="0">
                          <a:effectLst/>
                          <a:latin typeface="+mn-lt"/>
                          <a:ea typeface="Calibri"/>
                          <a:cs typeface="Times New Roman"/>
                        </a:rPr>
                        <a:t>100</a:t>
                      </a:r>
                      <a:endParaRPr lang="lt-LT" sz="14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t">
                        <a:lnSpc>
                          <a:spcPct val="115000"/>
                        </a:lnSpc>
                        <a:spcAft>
                          <a:spcPts val="0"/>
                        </a:spcAft>
                      </a:pPr>
                      <a:r>
                        <a:rPr lang="lt-LT" sz="1600" dirty="0">
                          <a:solidFill>
                            <a:srgbClr val="000000"/>
                          </a:solidFill>
                          <a:effectLst/>
                          <a:latin typeface="+mn-lt"/>
                          <a:ea typeface="Times New Roman"/>
                          <a:cs typeface="Times New Roman"/>
                        </a:rPr>
                        <a:t>Lietuvių kalba ir literatūra</a:t>
                      </a:r>
                      <a:endParaRPr lang="lt-LT" sz="14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600" dirty="0">
                          <a:effectLst/>
                          <a:latin typeface="+mn-lt"/>
                          <a:ea typeface="Calibri"/>
                          <a:cs typeface="Times New Roman"/>
                        </a:rPr>
                        <a:t>377</a:t>
                      </a:r>
                      <a:endParaRPr lang="lt-LT" sz="14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fontAlgn="t">
                        <a:lnSpc>
                          <a:spcPct val="115000"/>
                        </a:lnSpc>
                        <a:spcAft>
                          <a:spcPts val="0"/>
                        </a:spcAft>
                      </a:pPr>
                      <a:r>
                        <a:rPr lang="lt-LT" sz="1600" b="1" dirty="0">
                          <a:solidFill>
                            <a:srgbClr val="000000"/>
                          </a:solidFill>
                          <a:effectLst/>
                          <a:latin typeface="+mn-lt"/>
                          <a:ea typeface="Times New Roman"/>
                          <a:cs typeface="Times New Roman"/>
                        </a:rPr>
                        <a:t>Iš viso </a:t>
                      </a:r>
                      <a:r>
                        <a:rPr lang="lt-LT" sz="1600" b="1" dirty="0" smtClean="0">
                          <a:solidFill>
                            <a:srgbClr val="000000"/>
                          </a:solidFill>
                          <a:effectLst/>
                          <a:latin typeface="+mn-lt"/>
                          <a:ea typeface="Times New Roman"/>
                          <a:cs typeface="Times New Roman"/>
                        </a:rPr>
                        <a:t>VBE dalims </a:t>
                      </a:r>
                      <a:r>
                        <a:rPr lang="lt-LT" sz="1600" b="1" dirty="0">
                          <a:solidFill>
                            <a:srgbClr val="000000"/>
                          </a:solidFill>
                          <a:effectLst/>
                          <a:latin typeface="+mn-lt"/>
                          <a:ea typeface="Times New Roman"/>
                          <a:cs typeface="Times New Roman"/>
                        </a:rPr>
                        <a:t>raštu</a:t>
                      </a:r>
                      <a:endParaRPr lang="lt-LT" sz="14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600" b="1" dirty="0">
                          <a:effectLst/>
                          <a:latin typeface="+mn-lt"/>
                          <a:ea typeface="Calibri"/>
                          <a:cs typeface="Times New Roman"/>
                        </a:rPr>
                        <a:t>1356</a:t>
                      </a:r>
                      <a:endParaRPr lang="lt-LT" sz="14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0">
                <a:tc>
                  <a:txBody>
                    <a:bodyPr/>
                    <a:lstStyle/>
                    <a:p>
                      <a:pPr algn="r" fontAlgn="t">
                        <a:lnSpc>
                          <a:spcPct val="115000"/>
                        </a:lnSpc>
                        <a:spcAft>
                          <a:spcPts val="0"/>
                        </a:spcAft>
                      </a:pPr>
                      <a:r>
                        <a:rPr lang="lt-LT" sz="1600" b="1" dirty="0">
                          <a:solidFill>
                            <a:srgbClr val="000000"/>
                          </a:solidFill>
                          <a:effectLst/>
                          <a:latin typeface="+mn-lt"/>
                          <a:ea typeface="Times New Roman"/>
                          <a:cs typeface="Times New Roman"/>
                        </a:rPr>
                        <a:t>Iš viso </a:t>
                      </a:r>
                      <a:r>
                        <a:rPr lang="lt-LT" sz="1600" b="1" dirty="0" smtClean="0">
                          <a:solidFill>
                            <a:srgbClr val="000000"/>
                          </a:solidFill>
                          <a:effectLst/>
                          <a:latin typeface="+mn-lt"/>
                          <a:ea typeface="Times New Roman"/>
                          <a:cs typeface="Times New Roman"/>
                        </a:rPr>
                        <a:t>VBE kalbėjimo </a:t>
                      </a:r>
                      <a:r>
                        <a:rPr lang="lt-LT" sz="1600" b="1" dirty="0">
                          <a:solidFill>
                            <a:srgbClr val="000000"/>
                          </a:solidFill>
                          <a:effectLst/>
                          <a:latin typeface="+mn-lt"/>
                          <a:ea typeface="Times New Roman"/>
                          <a:cs typeface="Times New Roman"/>
                        </a:rPr>
                        <a:t>dalims</a:t>
                      </a:r>
                      <a:endParaRPr lang="lt-LT" sz="14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lt-LT" sz="1600" b="1" dirty="0">
                          <a:effectLst/>
                          <a:latin typeface="+mn-lt"/>
                          <a:ea typeface="Calibri"/>
                          <a:cs typeface="Times New Roman"/>
                        </a:rPr>
                        <a:t>1427</a:t>
                      </a:r>
                      <a:endParaRPr lang="lt-LT" sz="14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0">
                <a:tc>
                  <a:txBody>
                    <a:bodyPr/>
                    <a:lstStyle/>
                    <a:p>
                      <a:pPr algn="r" fontAlgn="t">
                        <a:lnSpc>
                          <a:spcPct val="115000"/>
                        </a:lnSpc>
                        <a:spcAft>
                          <a:spcPts val="0"/>
                        </a:spcAft>
                      </a:pPr>
                      <a:r>
                        <a:rPr lang="lt-LT" sz="1600" b="1">
                          <a:solidFill>
                            <a:srgbClr val="000000"/>
                          </a:solidFill>
                          <a:effectLst/>
                          <a:latin typeface="+mn-lt"/>
                          <a:ea typeface="Times New Roman"/>
                          <a:cs typeface="Times New Roman"/>
                        </a:rPr>
                        <a:t>Iš viso</a:t>
                      </a:r>
                      <a:endParaRPr lang="lt-LT" sz="140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lt-LT" sz="1600" b="1" dirty="0">
                          <a:effectLst/>
                          <a:latin typeface="+mn-lt"/>
                          <a:ea typeface="Calibri"/>
                          <a:cs typeface="Times New Roman"/>
                        </a:rPr>
                        <a:t>2783</a:t>
                      </a:r>
                      <a:endParaRPr lang="lt-LT" sz="14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bl>
          </a:graphicData>
        </a:graphic>
      </p:graphicFrame>
      <p:sp>
        <p:nvSpPr>
          <p:cNvPr id="3" name="Rectangle 2"/>
          <p:cNvSpPr/>
          <p:nvPr/>
        </p:nvSpPr>
        <p:spPr>
          <a:xfrm>
            <a:off x="3023320" y="5013176"/>
            <a:ext cx="6120680" cy="1512168"/>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lt-LT" sz="2000" dirty="0" smtClean="0">
                <a:solidFill>
                  <a:schemeClr val="tx1"/>
                </a:solidFill>
              </a:rPr>
              <a:t>2019–2020 m. perspektyva – geografijos VBE vertinimas elektroninėje aplinkoje</a:t>
            </a:r>
          </a:p>
          <a:p>
            <a:pPr algn="just"/>
            <a:r>
              <a:rPr lang="lt-LT" sz="2000" dirty="0" smtClean="0">
                <a:solidFill>
                  <a:schemeClr val="tx1"/>
                </a:solidFill>
              </a:rPr>
              <a:t>2020–2021 </a:t>
            </a:r>
            <a:r>
              <a:rPr lang="lt-LT" sz="2000" dirty="0">
                <a:solidFill>
                  <a:schemeClr val="tx1"/>
                </a:solidFill>
              </a:rPr>
              <a:t>m. </a:t>
            </a:r>
            <a:r>
              <a:rPr lang="lt-LT" sz="2000" dirty="0" smtClean="0">
                <a:solidFill>
                  <a:schemeClr val="tx1"/>
                </a:solidFill>
              </a:rPr>
              <a:t>perspektyva </a:t>
            </a:r>
            <a:r>
              <a:rPr lang="lt-LT" sz="2000" dirty="0">
                <a:solidFill>
                  <a:schemeClr val="tx1"/>
                </a:solidFill>
              </a:rPr>
              <a:t>geografijos VBE </a:t>
            </a:r>
            <a:r>
              <a:rPr lang="lt-LT" sz="2000" dirty="0" smtClean="0">
                <a:solidFill>
                  <a:schemeClr val="tx1"/>
                </a:solidFill>
              </a:rPr>
              <a:t>vykdymas elektroninėje </a:t>
            </a:r>
            <a:r>
              <a:rPr lang="lt-LT" sz="2000" dirty="0">
                <a:solidFill>
                  <a:schemeClr val="tx1"/>
                </a:solidFill>
              </a:rPr>
              <a:t>aplinkoje</a:t>
            </a:r>
          </a:p>
          <a:p>
            <a:pPr algn="just"/>
            <a:r>
              <a:rPr lang="lt-LT" sz="2000" dirty="0" smtClean="0">
                <a:solidFill>
                  <a:schemeClr val="tx1"/>
                </a:solidFill>
              </a:rPr>
              <a:t> </a:t>
            </a:r>
            <a:endParaRPr lang="lt-LT" sz="2000" dirty="0">
              <a:solidFill>
                <a:schemeClr val="tx1"/>
              </a:solidFill>
            </a:endParaRPr>
          </a:p>
        </p:txBody>
      </p:sp>
      <p:graphicFrame>
        <p:nvGraphicFramePr>
          <p:cNvPr id="5" name="Content Placeholder 3"/>
          <p:cNvGraphicFramePr>
            <a:graphicFrameLocks/>
          </p:cNvGraphicFramePr>
          <p:nvPr>
            <p:extLst>
              <p:ext uri="{D42A27DB-BD31-4B8C-83A1-F6EECF244321}">
                <p14:modId xmlns:p14="http://schemas.microsoft.com/office/powerpoint/2010/main" val="3739775523"/>
              </p:ext>
            </p:extLst>
          </p:nvPr>
        </p:nvGraphicFramePr>
        <p:xfrm>
          <a:off x="323528" y="3070112"/>
          <a:ext cx="8280919" cy="1943064"/>
        </p:xfrm>
        <a:graphic>
          <a:graphicData uri="http://schemas.openxmlformats.org/drawingml/2006/table">
            <a:tbl>
              <a:tblPr>
                <a:tableStyleId>{08FB837D-C827-4EFA-A057-4D05807E0F7C}</a:tableStyleId>
              </a:tblPr>
              <a:tblGrid>
                <a:gridCol w="3806994"/>
                <a:gridCol w="1379955"/>
                <a:gridCol w="1546985"/>
                <a:gridCol w="1546985"/>
              </a:tblGrid>
              <a:tr h="720080">
                <a:tc>
                  <a:txBody>
                    <a:bodyPr/>
                    <a:lstStyle/>
                    <a:p>
                      <a:pPr algn="r" fontAlgn="ctr"/>
                      <a:r>
                        <a:rPr lang="lt-LT" sz="1800" b="1" u="none" strike="noStrike" dirty="0" smtClean="0">
                          <a:effectLst/>
                        </a:rPr>
                        <a:t>Gauta apeliacijų</a:t>
                      </a:r>
                    </a:p>
                    <a:p>
                      <a:pPr algn="ctr" fontAlgn="ctr"/>
                      <a:endParaRPr lang="lt-LT" sz="1800" b="1" u="none" strike="noStrike" dirty="0" smtClean="0">
                        <a:effectLst/>
                      </a:endParaRPr>
                    </a:p>
                    <a:p>
                      <a:pPr algn="ctr" fontAlgn="ctr"/>
                      <a:endParaRPr lang="lt-LT" sz="1800" b="1" u="none" strike="noStrike" dirty="0" smtClean="0">
                        <a:effectLst/>
                      </a:endParaRPr>
                    </a:p>
                    <a:p>
                      <a:pPr algn="l" fontAlgn="ctr"/>
                      <a:r>
                        <a:rPr lang="lt-LT" sz="1800" b="1" u="none" strike="noStrike" dirty="0" smtClean="0">
                          <a:effectLst/>
                        </a:rPr>
                        <a:t>Valstybinis </a:t>
                      </a:r>
                    </a:p>
                    <a:p>
                      <a:pPr algn="l" fontAlgn="ctr"/>
                      <a:r>
                        <a:rPr lang="lt-LT" sz="1800" b="1" u="none" strike="noStrike" dirty="0" smtClean="0">
                          <a:effectLst/>
                        </a:rPr>
                        <a:t>brandos </a:t>
                      </a:r>
                      <a:r>
                        <a:rPr lang="lt-LT" sz="1800" b="1" u="none" strike="noStrike" dirty="0">
                          <a:effectLst/>
                        </a:rPr>
                        <a:t>egzaminas</a:t>
                      </a:r>
                      <a:endParaRPr lang="lt-LT" sz="1800" b="1" i="0" u="none" strike="noStrike" dirty="0">
                        <a:solidFill>
                          <a:srgbClr val="000000"/>
                        </a:solidFill>
                        <a:effectLst/>
                        <a:latin typeface="Arial"/>
                      </a:endParaRPr>
                    </a:p>
                  </a:txBody>
                  <a:tcPr marL="7608" marR="7608" marT="7608" marB="0" anchor="ctr"/>
                </a:tc>
                <a:tc>
                  <a:txBody>
                    <a:bodyPr/>
                    <a:lstStyle/>
                    <a:p>
                      <a:pPr algn="ctr" fontAlgn="ctr"/>
                      <a:r>
                        <a:rPr lang="lt-LT" sz="1800" u="none" strike="noStrike" dirty="0" smtClean="0">
                          <a:effectLst/>
                        </a:rPr>
                        <a:t>2017</a:t>
                      </a:r>
                      <a:endParaRPr lang="lt-LT" sz="1800" b="1" i="0" u="none" strike="noStrike" dirty="0">
                        <a:solidFill>
                          <a:srgbClr val="000000"/>
                        </a:solidFill>
                        <a:effectLst/>
                        <a:latin typeface="Arial"/>
                      </a:endParaRPr>
                    </a:p>
                  </a:txBody>
                  <a:tcPr marL="7608" marR="7608" marT="7608" marB="0" anchor="ctr"/>
                </a:tc>
                <a:tc>
                  <a:txBody>
                    <a:bodyPr/>
                    <a:lstStyle/>
                    <a:p>
                      <a:pPr algn="ctr" fontAlgn="ctr"/>
                      <a:r>
                        <a:rPr lang="lt-LT" sz="1800" u="none" strike="noStrike" dirty="0" smtClean="0">
                          <a:effectLst/>
                        </a:rPr>
                        <a:t>2016</a:t>
                      </a:r>
                      <a:endParaRPr lang="lt-LT" sz="1800" b="1" i="0" u="none" strike="noStrike" dirty="0">
                        <a:solidFill>
                          <a:srgbClr val="000000"/>
                        </a:solidFill>
                        <a:effectLst/>
                        <a:latin typeface="Arial"/>
                      </a:endParaRPr>
                    </a:p>
                  </a:txBody>
                  <a:tcPr marL="7608" marR="7608" marT="7608" marB="0" anchor="ctr"/>
                </a:tc>
                <a:tc>
                  <a:txBody>
                    <a:bodyPr/>
                    <a:lstStyle/>
                    <a:p>
                      <a:pPr algn="ctr" fontAlgn="ctr"/>
                      <a:r>
                        <a:rPr lang="lt-LT" sz="1800" u="none" strike="noStrike" dirty="0" smtClean="0">
                          <a:effectLst/>
                        </a:rPr>
                        <a:t>Pokytis</a:t>
                      </a:r>
                      <a:endParaRPr lang="lt-LT" sz="1800" b="1" i="0" u="none" strike="noStrike" dirty="0">
                        <a:solidFill>
                          <a:srgbClr val="000000"/>
                        </a:solidFill>
                        <a:effectLst/>
                        <a:latin typeface="Arial"/>
                      </a:endParaRPr>
                    </a:p>
                  </a:txBody>
                  <a:tcPr marL="7608" marR="7608" marT="7608" marB="0" anchor="ctr"/>
                </a:tc>
              </a:tr>
              <a:tr h="198344">
                <a:tc>
                  <a:txBody>
                    <a:bodyPr/>
                    <a:lstStyle/>
                    <a:p>
                      <a:pPr algn="l" fontAlgn="b"/>
                      <a:r>
                        <a:rPr lang="lt-LT" sz="1800" u="none" strike="noStrike" dirty="0">
                          <a:effectLst/>
                        </a:rPr>
                        <a:t>Istorija</a:t>
                      </a:r>
                      <a:endParaRPr lang="lt-LT" sz="1800" b="0" i="0" u="none" strike="noStrike" dirty="0">
                        <a:solidFill>
                          <a:srgbClr val="000000"/>
                        </a:solidFill>
                        <a:effectLst/>
                        <a:latin typeface="Arial"/>
                      </a:endParaRPr>
                    </a:p>
                  </a:txBody>
                  <a:tcPr marL="7608" marR="7608" marT="7608" marB="0" anchor="b"/>
                </a:tc>
                <a:tc>
                  <a:txBody>
                    <a:bodyPr/>
                    <a:lstStyle/>
                    <a:p>
                      <a:pPr algn="r" fontAlgn="b"/>
                      <a:r>
                        <a:rPr lang="lt-LT" sz="1800" u="none" strike="noStrike" dirty="0">
                          <a:effectLst/>
                        </a:rPr>
                        <a:t>19</a:t>
                      </a:r>
                      <a:endParaRPr lang="lt-LT" sz="1800" b="0" i="0" u="none" strike="noStrike" dirty="0">
                        <a:solidFill>
                          <a:srgbClr val="000000"/>
                        </a:solidFill>
                        <a:effectLst/>
                        <a:latin typeface="Arial"/>
                      </a:endParaRPr>
                    </a:p>
                  </a:txBody>
                  <a:tcPr marL="7608" marR="7608" marT="7608" marB="0" anchor="b">
                    <a:solidFill>
                      <a:schemeClr val="bg1"/>
                    </a:solidFill>
                  </a:tcPr>
                </a:tc>
                <a:tc>
                  <a:txBody>
                    <a:bodyPr/>
                    <a:lstStyle/>
                    <a:p>
                      <a:pPr algn="ctr" fontAlgn="b"/>
                      <a:r>
                        <a:rPr lang="lt-LT" sz="1800" u="none" strike="noStrike">
                          <a:effectLst/>
                        </a:rPr>
                        <a:t>68</a:t>
                      </a:r>
                      <a:endParaRPr lang="lt-LT" sz="1800" b="0" i="0" u="none" strike="noStrike">
                        <a:solidFill>
                          <a:srgbClr val="000000"/>
                        </a:solidFill>
                        <a:effectLst/>
                        <a:latin typeface="Arial"/>
                      </a:endParaRPr>
                    </a:p>
                  </a:txBody>
                  <a:tcPr marL="7608" marR="7608" marT="7608" marB="0" anchor="b">
                    <a:solidFill>
                      <a:schemeClr val="bg1"/>
                    </a:solidFill>
                  </a:tcPr>
                </a:tc>
                <a:tc>
                  <a:txBody>
                    <a:bodyPr/>
                    <a:lstStyle/>
                    <a:p>
                      <a:pPr algn="ctr" fontAlgn="ctr"/>
                      <a:r>
                        <a:rPr lang="lt-LT" sz="1800" u="none" strike="noStrike" dirty="0">
                          <a:effectLst/>
                        </a:rPr>
                        <a:t>-49</a:t>
                      </a:r>
                      <a:endParaRPr lang="lt-LT" sz="1800" b="0" i="0" u="none" strike="noStrike" dirty="0">
                        <a:solidFill>
                          <a:srgbClr val="000000"/>
                        </a:solidFill>
                        <a:effectLst/>
                        <a:latin typeface="Arial"/>
                      </a:endParaRPr>
                    </a:p>
                  </a:txBody>
                  <a:tcPr marL="7608" marR="7608" marT="7608" marB="0" anchor="ctr">
                    <a:solidFill>
                      <a:schemeClr val="bg1"/>
                    </a:solidFill>
                  </a:tcPr>
                </a:tc>
              </a:tr>
              <a:tr h="198344">
                <a:tc>
                  <a:txBody>
                    <a:bodyPr/>
                    <a:lstStyle/>
                    <a:p>
                      <a:pPr algn="l" fontAlgn="b"/>
                      <a:r>
                        <a:rPr lang="lt-LT" sz="1800" u="none" strike="noStrike">
                          <a:effectLst/>
                        </a:rPr>
                        <a:t>Geografija</a:t>
                      </a:r>
                      <a:endParaRPr lang="lt-LT" sz="1800" b="0" i="0" u="none" strike="noStrike">
                        <a:solidFill>
                          <a:srgbClr val="000000"/>
                        </a:solidFill>
                        <a:effectLst/>
                        <a:latin typeface="Arial"/>
                      </a:endParaRPr>
                    </a:p>
                  </a:txBody>
                  <a:tcPr marL="7608" marR="7608" marT="7608" marB="0" anchor="b"/>
                </a:tc>
                <a:tc>
                  <a:txBody>
                    <a:bodyPr/>
                    <a:lstStyle/>
                    <a:p>
                      <a:pPr algn="r" fontAlgn="b"/>
                      <a:r>
                        <a:rPr lang="lt-LT" sz="1800" u="none" strike="noStrike" dirty="0">
                          <a:effectLst/>
                        </a:rPr>
                        <a:t>4</a:t>
                      </a:r>
                      <a:endParaRPr lang="lt-LT" sz="1800" b="0" i="0" u="none" strike="noStrike" dirty="0">
                        <a:solidFill>
                          <a:srgbClr val="000000"/>
                        </a:solidFill>
                        <a:effectLst/>
                        <a:latin typeface="Arial"/>
                      </a:endParaRPr>
                    </a:p>
                  </a:txBody>
                  <a:tcPr marL="7608" marR="7608" marT="7608" marB="0" anchor="b">
                    <a:solidFill>
                      <a:schemeClr val="bg1"/>
                    </a:solidFill>
                  </a:tcPr>
                </a:tc>
                <a:tc>
                  <a:txBody>
                    <a:bodyPr/>
                    <a:lstStyle/>
                    <a:p>
                      <a:pPr algn="ctr" fontAlgn="b"/>
                      <a:r>
                        <a:rPr lang="lt-LT" sz="1800" u="none" strike="noStrike">
                          <a:effectLst/>
                        </a:rPr>
                        <a:t>5</a:t>
                      </a:r>
                      <a:endParaRPr lang="lt-LT" sz="1800" b="0" i="0" u="none" strike="noStrike">
                        <a:solidFill>
                          <a:srgbClr val="000000"/>
                        </a:solidFill>
                        <a:effectLst/>
                        <a:latin typeface="Arial"/>
                      </a:endParaRPr>
                    </a:p>
                  </a:txBody>
                  <a:tcPr marL="7608" marR="7608" marT="7608" marB="0" anchor="b">
                    <a:solidFill>
                      <a:schemeClr val="bg1"/>
                    </a:solidFill>
                  </a:tcPr>
                </a:tc>
                <a:tc>
                  <a:txBody>
                    <a:bodyPr/>
                    <a:lstStyle/>
                    <a:p>
                      <a:pPr algn="ctr" fontAlgn="ctr"/>
                      <a:r>
                        <a:rPr lang="lt-LT" sz="1800" u="none" strike="noStrike" dirty="0">
                          <a:effectLst/>
                        </a:rPr>
                        <a:t>-1</a:t>
                      </a:r>
                      <a:endParaRPr lang="lt-LT" sz="1800" b="0" i="0" u="none" strike="noStrike" dirty="0">
                        <a:solidFill>
                          <a:srgbClr val="000000"/>
                        </a:solidFill>
                        <a:effectLst/>
                        <a:latin typeface="Arial"/>
                      </a:endParaRPr>
                    </a:p>
                  </a:txBody>
                  <a:tcPr marL="7608" marR="7608" marT="7608" marB="0" anchor="ctr">
                    <a:solidFill>
                      <a:schemeClr val="bg1"/>
                    </a:solidFill>
                  </a:tcPr>
                </a:tc>
              </a:tr>
            </a:tbl>
          </a:graphicData>
        </a:graphic>
      </p:graphicFrame>
    </p:spTree>
    <p:extLst>
      <p:ext uri="{BB962C8B-B14F-4D97-AF65-F5344CB8AC3E}">
        <p14:creationId xmlns:p14="http://schemas.microsoft.com/office/powerpoint/2010/main" val="3646778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48550"/>
            <a:ext cx="6121400"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39752" y="371539"/>
            <a:ext cx="1505843" cy="798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83341429"/>
              </p:ext>
            </p:extLst>
          </p:nvPr>
        </p:nvGraphicFramePr>
        <p:xfrm>
          <a:off x="1403648" y="1700808"/>
          <a:ext cx="6257290" cy="3840480"/>
        </p:xfrm>
        <a:graphic>
          <a:graphicData uri="http://schemas.openxmlformats.org/drawingml/2006/table">
            <a:tbl>
              <a:tblPr firstRow="1" firstCol="1" bandRow="1"/>
              <a:tblGrid>
                <a:gridCol w="1042670"/>
                <a:gridCol w="1042670"/>
                <a:gridCol w="1042670"/>
                <a:gridCol w="1042670"/>
                <a:gridCol w="1043305"/>
                <a:gridCol w="1043305"/>
              </a:tblGrid>
              <a:tr h="125095">
                <a:tc>
                  <a:txBody>
                    <a:bodyPr/>
                    <a:lstStyle/>
                    <a:p>
                      <a:pPr>
                        <a:spcAft>
                          <a:spcPts val="0"/>
                        </a:spcAft>
                      </a:pPr>
                      <a:r>
                        <a:rPr lang="lt-LT" sz="1200" b="1" dirty="0">
                          <a:effectLst/>
                          <a:latin typeface="Times New Roman"/>
                          <a:ea typeface="SimSun"/>
                          <a:cs typeface="Times New Roman"/>
                        </a:rPr>
                        <a:t>Balai</a:t>
                      </a:r>
                      <a:endParaRPr lang="lt-LT" sz="1200" dirty="0">
                        <a:effectLst/>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lt-LT" sz="1200" b="1">
                          <a:effectLst/>
                          <a:latin typeface="Times New Roman"/>
                          <a:ea typeface="SimSun"/>
                          <a:cs typeface="Times New Roman"/>
                        </a:rPr>
                        <a:t>0–15</a:t>
                      </a:r>
                      <a:endParaRPr lang="lt-LT" sz="1200">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lt-LT" sz="1200" b="1">
                          <a:effectLst/>
                          <a:latin typeface="Times New Roman"/>
                          <a:ea typeface="SimSun"/>
                          <a:cs typeface="Times New Roman"/>
                        </a:rPr>
                        <a:t>16–35</a:t>
                      </a:r>
                      <a:endParaRPr lang="lt-LT" sz="1200">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lt-LT" sz="1200" b="1">
                          <a:effectLst/>
                          <a:latin typeface="Times New Roman"/>
                          <a:ea typeface="SimSun"/>
                          <a:cs typeface="Times New Roman"/>
                        </a:rPr>
                        <a:t>36–85</a:t>
                      </a:r>
                      <a:endParaRPr lang="lt-LT" sz="1200">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lt-LT" sz="1200" b="1">
                          <a:effectLst/>
                          <a:latin typeface="Times New Roman"/>
                          <a:ea typeface="SimSun"/>
                          <a:cs typeface="Times New Roman"/>
                        </a:rPr>
                        <a:t>86–99</a:t>
                      </a:r>
                      <a:endParaRPr lang="lt-LT" sz="1200">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lt-LT" sz="1200" b="1">
                          <a:effectLst/>
                          <a:latin typeface="Times New Roman"/>
                          <a:ea typeface="SimSun"/>
                          <a:cs typeface="Times New Roman"/>
                        </a:rPr>
                        <a:t>100</a:t>
                      </a:r>
                      <a:endParaRPr lang="lt-LT" sz="1200">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6">
                  <a:txBody>
                    <a:bodyPr/>
                    <a:lstStyle/>
                    <a:p>
                      <a:pPr algn="ctr">
                        <a:spcAft>
                          <a:spcPts val="0"/>
                        </a:spcAft>
                      </a:pPr>
                      <a:r>
                        <a:rPr lang="lt-LT" sz="1200">
                          <a:effectLst/>
                          <a:latin typeface="Times New Roman"/>
                          <a:ea typeface="SimSun"/>
                          <a:cs typeface="Times New Roman"/>
                        </a:rPr>
                        <a:t>Preliminarios ribos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hMerge="1">
                  <a:txBody>
                    <a:bodyPr/>
                    <a:lstStyle/>
                    <a:p>
                      <a:endParaRPr lang="lt-LT"/>
                    </a:p>
                  </a:txBody>
                  <a:tcPr/>
                </a:tc>
                <a:tc hMerge="1">
                  <a:txBody>
                    <a:bodyPr/>
                    <a:lstStyle/>
                    <a:p>
                      <a:endParaRPr lang="lt-LT"/>
                    </a:p>
                  </a:txBody>
                  <a:tcPr/>
                </a:tc>
                <a:tc hMerge="1">
                  <a:txBody>
                    <a:bodyPr/>
                    <a:lstStyle/>
                    <a:p>
                      <a:endParaRPr lang="lt-LT"/>
                    </a:p>
                  </a:txBody>
                  <a:tcPr/>
                </a:tc>
              </a:tr>
              <a:tr h="0">
                <a:tc>
                  <a:txBody>
                    <a:bodyPr/>
                    <a:lstStyle/>
                    <a:p>
                      <a:pPr>
                        <a:spcAft>
                          <a:spcPts val="0"/>
                        </a:spcAft>
                      </a:pPr>
                      <a:r>
                        <a:rPr lang="lt-LT" sz="1200">
                          <a:effectLst/>
                          <a:latin typeface="Times New Roman"/>
                          <a:ea typeface="SimSun"/>
                          <a:cs typeface="Times New Roman"/>
                        </a:rPr>
                        <a:t>Lietuvių k. ir literatūra</a:t>
                      </a:r>
                    </a:p>
                    <a:p>
                      <a:pPr>
                        <a:spcAft>
                          <a:spcPts val="0"/>
                        </a:spcAft>
                      </a:pPr>
                      <a:r>
                        <a:rPr lang="lt-LT" sz="1200">
                          <a:effectLst/>
                          <a:latin typeface="Times New Roman"/>
                          <a:ea typeface="SimSun"/>
                          <a:cs typeface="Times New Roman"/>
                        </a:rPr>
                        <a:t>Taškų procentinė dalis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lt-LT" sz="1200" b="1">
                          <a:effectLst/>
                          <a:latin typeface="Times New Roman"/>
                          <a:ea typeface="SimSun"/>
                          <a:cs typeface="Times New Roman"/>
                        </a:rPr>
                        <a:t>0–29</a:t>
                      </a:r>
                      <a:endParaRPr lang="lt-LT" sz="1200">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spcAft>
                          <a:spcPts val="0"/>
                        </a:spcAft>
                      </a:pPr>
                      <a:r>
                        <a:rPr lang="lt-LT" sz="1200" dirty="0">
                          <a:effectLst/>
                          <a:latin typeface="Times New Roman"/>
                          <a:ea typeface="SimSun"/>
                          <a:cs typeface="Times New Roman"/>
                        </a:rPr>
                        <a:t>30–50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algn="ctr">
                        <a:spcAft>
                          <a:spcPts val="0"/>
                        </a:spcAft>
                      </a:pPr>
                      <a:r>
                        <a:rPr lang="lt-LT" sz="1200">
                          <a:effectLst/>
                          <a:latin typeface="Times New Roman"/>
                          <a:ea typeface="SimSun"/>
                          <a:cs typeface="Times New Roman"/>
                        </a:rPr>
                        <a:t>51–77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lt-LT" sz="1200">
                          <a:effectLst/>
                          <a:latin typeface="Times New Roman"/>
                          <a:ea typeface="SimSun"/>
                          <a:cs typeface="Times New Roman"/>
                        </a:rPr>
                        <a:t>78–92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CC"/>
                    </a:solidFill>
                  </a:tcPr>
                </a:tc>
                <a:tc>
                  <a:txBody>
                    <a:bodyPr/>
                    <a:lstStyle/>
                    <a:p>
                      <a:pPr algn="ctr">
                        <a:spcAft>
                          <a:spcPts val="0"/>
                        </a:spcAft>
                      </a:pPr>
                      <a:r>
                        <a:rPr lang="lt-LT" sz="1200" b="1">
                          <a:solidFill>
                            <a:srgbClr val="FFFFFF"/>
                          </a:solidFill>
                          <a:effectLst/>
                          <a:latin typeface="Times New Roman"/>
                          <a:ea typeface="SimSun"/>
                          <a:cs typeface="Times New Roman"/>
                        </a:rPr>
                        <a:t>93–100</a:t>
                      </a:r>
                      <a:endParaRPr lang="lt-LT" sz="1200">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0">
                <a:tc>
                  <a:txBody>
                    <a:bodyPr/>
                    <a:lstStyle/>
                    <a:p>
                      <a:pPr>
                        <a:spcAft>
                          <a:spcPts val="0"/>
                        </a:spcAft>
                      </a:pPr>
                      <a:r>
                        <a:rPr lang="lt-LT" sz="1200">
                          <a:solidFill>
                            <a:schemeClr val="bg1"/>
                          </a:solidFill>
                          <a:effectLst/>
                          <a:latin typeface="Times New Roman"/>
                          <a:ea typeface="SimSun"/>
                          <a:cs typeface="Times New Roman"/>
                        </a:rPr>
                        <a:t>Informacinės technologijos</a:t>
                      </a:r>
                    </a:p>
                    <a:p>
                      <a:pPr>
                        <a:spcAft>
                          <a:spcPts val="0"/>
                        </a:spcAft>
                      </a:pPr>
                      <a:r>
                        <a:rPr lang="lt-LT" sz="1200">
                          <a:solidFill>
                            <a:schemeClr val="bg1"/>
                          </a:solidFill>
                          <a:effectLst/>
                          <a:latin typeface="Times New Roman"/>
                          <a:ea typeface="SimSun"/>
                          <a:cs typeface="Times New Roman"/>
                        </a:rPr>
                        <a:t>Taškų procentinė dalis /taškai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2626"/>
                    </a:solidFill>
                  </a:tcPr>
                </a:tc>
                <a:tc>
                  <a:txBody>
                    <a:bodyPr/>
                    <a:lstStyle/>
                    <a:p>
                      <a:pPr algn="ctr">
                        <a:spcAft>
                          <a:spcPts val="0"/>
                        </a:spcAft>
                      </a:pPr>
                      <a:r>
                        <a:rPr lang="lt-LT" sz="1200" b="1">
                          <a:solidFill>
                            <a:schemeClr val="bg1"/>
                          </a:solidFill>
                          <a:effectLst/>
                          <a:latin typeface="Times New Roman"/>
                          <a:ea typeface="SimSun"/>
                          <a:cs typeface="Times New Roman"/>
                        </a:rPr>
                        <a:t>0–19</a:t>
                      </a:r>
                      <a:endParaRPr lang="lt-LT" sz="1200">
                        <a:solidFill>
                          <a:schemeClr val="bg1"/>
                        </a:solidFill>
                        <a:effectLst/>
                        <a:latin typeface="Times New Roman"/>
                        <a:ea typeface="SimSun"/>
                        <a:cs typeface="Times New Roman"/>
                      </a:endParaRPr>
                    </a:p>
                    <a:p>
                      <a:pPr algn="ctr">
                        <a:spcAft>
                          <a:spcPts val="0"/>
                        </a:spcAft>
                      </a:pPr>
                      <a:r>
                        <a:rPr lang="lt-LT" sz="1200" b="1">
                          <a:solidFill>
                            <a:schemeClr val="bg1"/>
                          </a:solidFill>
                          <a:effectLst/>
                          <a:latin typeface="Times New Roman"/>
                          <a:ea typeface="SimSun"/>
                          <a:cs typeface="Times New Roman"/>
                        </a:rPr>
                        <a:t>/</a:t>
                      </a:r>
                      <a:endParaRPr lang="lt-LT" sz="1200">
                        <a:solidFill>
                          <a:schemeClr val="bg1"/>
                        </a:solidFill>
                        <a:effectLst/>
                        <a:latin typeface="Times New Roman"/>
                        <a:ea typeface="SimSun"/>
                        <a:cs typeface="Times New Roman"/>
                      </a:endParaRPr>
                    </a:p>
                    <a:p>
                      <a:pPr algn="ctr">
                        <a:spcAft>
                          <a:spcPts val="0"/>
                        </a:spcAft>
                      </a:pPr>
                      <a:r>
                        <a:rPr lang="lt-LT" sz="1200" b="1">
                          <a:solidFill>
                            <a:schemeClr val="bg1"/>
                          </a:solidFill>
                          <a:effectLst/>
                          <a:latin typeface="Times New Roman"/>
                          <a:ea typeface="SimSun"/>
                          <a:cs typeface="Times New Roman"/>
                        </a:rPr>
                        <a:t>0–19</a:t>
                      </a:r>
                      <a:endParaRPr lang="lt-LT" sz="1200">
                        <a:solidFill>
                          <a:schemeClr val="bg1"/>
                        </a:solidFill>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2626"/>
                    </a:solidFill>
                  </a:tcPr>
                </a:tc>
                <a:tc>
                  <a:txBody>
                    <a:bodyPr/>
                    <a:lstStyle/>
                    <a:p>
                      <a:pPr algn="ctr">
                        <a:spcAft>
                          <a:spcPts val="0"/>
                        </a:spcAft>
                      </a:pPr>
                      <a:r>
                        <a:rPr lang="lt-LT" sz="1200" b="1">
                          <a:solidFill>
                            <a:schemeClr val="bg1"/>
                          </a:solidFill>
                          <a:effectLst/>
                          <a:latin typeface="Times New Roman"/>
                          <a:ea typeface="SimSun"/>
                          <a:cs typeface="Times New Roman"/>
                        </a:rPr>
                        <a:t>20–50</a:t>
                      </a:r>
                      <a:endParaRPr lang="lt-LT" sz="1200">
                        <a:solidFill>
                          <a:schemeClr val="bg1"/>
                        </a:solidFill>
                        <a:effectLst/>
                        <a:latin typeface="Times New Roman"/>
                        <a:ea typeface="SimSun"/>
                        <a:cs typeface="Times New Roman"/>
                      </a:endParaRPr>
                    </a:p>
                    <a:p>
                      <a:pPr algn="ctr">
                        <a:spcAft>
                          <a:spcPts val="0"/>
                        </a:spcAft>
                      </a:pPr>
                      <a:r>
                        <a:rPr lang="lt-LT" sz="1200" b="1">
                          <a:solidFill>
                            <a:schemeClr val="bg1"/>
                          </a:solidFill>
                          <a:effectLst/>
                          <a:latin typeface="Times New Roman"/>
                          <a:ea typeface="SimSun"/>
                          <a:cs typeface="Times New Roman"/>
                        </a:rPr>
                        <a:t>/</a:t>
                      </a:r>
                      <a:endParaRPr lang="lt-LT" sz="1200">
                        <a:solidFill>
                          <a:schemeClr val="bg1"/>
                        </a:solidFill>
                        <a:effectLst/>
                        <a:latin typeface="Times New Roman"/>
                        <a:ea typeface="SimSun"/>
                        <a:cs typeface="Times New Roman"/>
                      </a:endParaRPr>
                    </a:p>
                    <a:p>
                      <a:pPr algn="ctr">
                        <a:spcAft>
                          <a:spcPts val="0"/>
                        </a:spcAft>
                      </a:pPr>
                      <a:r>
                        <a:rPr lang="lt-LT" sz="1200" b="1">
                          <a:solidFill>
                            <a:schemeClr val="bg1"/>
                          </a:solidFill>
                          <a:effectLst/>
                          <a:latin typeface="Times New Roman"/>
                          <a:ea typeface="SimSun"/>
                          <a:cs typeface="Times New Roman"/>
                        </a:rPr>
                        <a:t>20–50</a:t>
                      </a:r>
                      <a:endParaRPr lang="lt-LT" sz="1200">
                        <a:solidFill>
                          <a:schemeClr val="bg1"/>
                        </a:solidFill>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2626"/>
                    </a:solidFill>
                  </a:tcPr>
                </a:tc>
                <a:tc>
                  <a:txBody>
                    <a:bodyPr/>
                    <a:lstStyle/>
                    <a:p>
                      <a:pPr algn="ctr">
                        <a:spcAft>
                          <a:spcPts val="0"/>
                        </a:spcAft>
                      </a:pPr>
                      <a:r>
                        <a:rPr lang="lt-LT" sz="1200" b="1">
                          <a:solidFill>
                            <a:schemeClr val="bg1"/>
                          </a:solidFill>
                          <a:effectLst/>
                          <a:latin typeface="Times New Roman"/>
                          <a:ea typeface="SimSun"/>
                          <a:cs typeface="Times New Roman"/>
                        </a:rPr>
                        <a:t>51–77</a:t>
                      </a:r>
                      <a:endParaRPr lang="lt-LT" sz="1200">
                        <a:solidFill>
                          <a:schemeClr val="bg1"/>
                        </a:solidFill>
                        <a:effectLst/>
                        <a:latin typeface="Times New Roman"/>
                        <a:ea typeface="SimSun"/>
                        <a:cs typeface="Times New Roman"/>
                      </a:endParaRPr>
                    </a:p>
                    <a:p>
                      <a:pPr algn="ctr">
                        <a:spcAft>
                          <a:spcPts val="0"/>
                        </a:spcAft>
                      </a:pPr>
                      <a:r>
                        <a:rPr lang="lt-LT" sz="1200" b="1">
                          <a:solidFill>
                            <a:schemeClr val="bg1"/>
                          </a:solidFill>
                          <a:effectLst/>
                          <a:latin typeface="Times New Roman"/>
                          <a:ea typeface="SimSun"/>
                          <a:cs typeface="Times New Roman"/>
                        </a:rPr>
                        <a:t>/</a:t>
                      </a:r>
                      <a:endParaRPr lang="lt-LT" sz="1200">
                        <a:solidFill>
                          <a:schemeClr val="bg1"/>
                        </a:solidFill>
                        <a:effectLst/>
                        <a:latin typeface="Times New Roman"/>
                        <a:ea typeface="SimSun"/>
                        <a:cs typeface="Times New Roman"/>
                      </a:endParaRPr>
                    </a:p>
                    <a:p>
                      <a:pPr algn="ctr">
                        <a:spcAft>
                          <a:spcPts val="0"/>
                        </a:spcAft>
                      </a:pPr>
                      <a:r>
                        <a:rPr lang="lt-LT" sz="1200" b="1">
                          <a:solidFill>
                            <a:schemeClr val="bg1"/>
                          </a:solidFill>
                          <a:effectLst/>
                          <a:latin typeface="Times New Roman"/>
                          <a:ea typeface="SimSun"/>
                          <a:cs typeface="Times New Roman"/>
                        </a:rPr>
                        <a:t>51–77</a:t>
                      </a:r>
                      <a:endParaRPr lang="lt-LT" sz="1200">
                        <a:solidFill>
                          <a:schemeClr val="bg1"/>
                        </a:solidFill>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2626"/>
                    </a:solidFill>
                  </a:tcPr>
                </a:tc>
                <a:tc>
                  <a:txBody>
                    <a:bodyPr/>
                    <a:lstStyle/>
                    <a:p>
                      <a:pPr algn="ctr">
                        <a:spcAft>
                          <a:spcPts val="0"/>
                        </a:spcAft>
                      </a:pPr>
                      <a:r>
                        <a:rPr lang="lt-LT" sz="1200" b="1">
                          <a:solidFill>
                            <a:schemeClr val="bg1"/>
                          </a:solidFill>
                          <a:effectLst/>
                          <a:latin typeface="Times New Roman"/>
                          <a:ea typeface="SimSun"/>
                          <a:cs typeface="Times New Roman"/>
                        </a:rPr>
                        <a:t>78–92</a:t>
                      </a:r>
                      <a:endParaRPr lang="lt-LT" sz="1200">
                        <a:solidFill>
                          <a:schemeClr val="bg1"/>
                        </a:solidFill>
                        <a:effectLst/>
                        <a:latin typeface="Times New Roman"/>
                        <a:ea typeface="SimSun"/>
                        <a:cs typeface="Times New Roman"/>
                      </a:endParaRPr>
                    </a:p>
                    <a:p>
                      <a:pPr algn="ctr">
                        <a:spcAft>
                          <a:spcPts val="0"/>
                        </a:spcAft>
                      </a:pPr>
                      <a:r>
                        <a:rPr lang="lt-LT" sz="1200" b="1">
                          <a:solidFill>
                            <a:schemeClr val="bg1"/>
                          </a:solidFill>
                          <a:effectLst/>
                          <a:latin typeface="Times New Roman"/>
                          <a:ea typeface="SimSun"/>
                          <a:cs typeface="Times New Roman"/>
                        </a:rPr>
                        <a:t>/</a:t>
                      </a:r>
                      <a:endParaRPr lang="lt-LT" sz="1200">
                        <a:solidFill>
                          <a:schemeClr val="bg1"/>
                        </a:solidFill>
                        <a:effectLst/>
                        <a:latin typeface="Times New Roman"/>
                        <a:ea typeface="SimSun"/>
                        <a:cs typeface="Times New Roman"/>
                      </a:endParaRPr>
                    </a:p>
                    <a:p>
                      <a:pPr algn="ctr">
                        <a:spcAft>
                          <a:spcPts val="0"/>
                        </a:spcAft>
                      </a:pPr>
                      <a:r>
                        <a:rPr lang="lt-LT" sz="1200" b="1">
                          <a:solidFill>
                            <a:schemeClr val="bg1"/>
                          </a:solidFill>
                          <a:effectLst/>
                          <a:latin typeface="Times New Roman"/>
                          <a:ea typeface="SimSun"/>
                          <a:cs typeface="Times New Roman"/>
                        </a:rPr>
                        <a:t>78–92</a:t>
                      </a:r>
                      <a:endParaRPr lang="lt-LT" sz="1200">
                        <a:solidFill>
                          <a:schemeClr val="bg1"/>
                        </a:solidFill>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2626"/>
                    </a:solidFill>
                  </a:tcPr>
                </a:tc>
                <a:tc>
                  <a:txBody>
                    <a:bodyPr/>
                    <a:lstStyle/>
                    <a:p>
                      <a:pPr algn="ctr">
                        <a:spcAft>
                          <a:spcPts val="0"/>
                        </a:spcAft>
                      </a:pPr>
                      <a:r>
                        <a:rPr lang="lt-LT" sz="1200" b="1" dirty="0">
                          <a:solidFill>
                            <a:schemeClr val="bg1"/>
                          </a:solidFill>
                          <a:effectLst/>
                          <a:latin typeface="Times New Roman"/>
                          <a:ea typeface="SimSun"/>
                          <a:cs typeface="Times New Roman"/>
                        </a:rPr>
                        <a:t>93–100</a:t>
                      </a:r>
                      <a:endParaRPr lang="lt-LT" sz="1200" dirty="0">
                        <a:solidFill>
                          <a:schemeClr val="bg1"/>
                        </a:solidFill>
                        <a:effectLst/>
                        <a:latin typeface="Times New Roman"/>
                        <a:ea typeface="SimSun"/>
                        <a:cs typeface="Times New Roman"/>
                      </a:endParaRPr>
                    </a:p>
                    <a:p>
                      <a:pPr algn="ctr">
                        <a:spcAft>
                          <a:spcPts val="0"/>
                        </a:spcAft>
                      </a:pPr>
                      <a:r>
                        <a:rPr lang="lt-LT" sz="1200" b="1" dirty="0">
                          <a:solidFill>
                            <a:schemeClr val="bg1"/>
                          </a:solidFill>
                          <a:effectLst/>
                          <a:latin typeface="Times New Roman"/>
                          <a:ea typeface="SimSun"/>
                          <a:cs typeface="Times New Roman"/>
                        </a:rPr>
                        <a:t>/</a:t>
                      </a:r>
                      <a:endParaRPr lang="lt-LT" sz="1200" dirty="0">
                        <a:solidFill>
                          <a:schemeClr val="bg1"/>
                        </a:solidFill>
                        <a:effectLst/>
                        <a:latin typeface="Times New Roman"/>
                        <a:ea typeface="SimSun"/>
                        <a:cs typeface="Times New Roman"/>
                      </a:endParaRPr>
                    </a:p>
                    <a:p>
                      <a:pPr algn="ctr">
                        <a:spcAft>
                          <a:spcPts val="0"/>
                        </a:spcAft>
                      </a:pPr>
                      <a:r>
                        <a:rPr lang="lt-LT" sz="1200" b="1" dirty="0">
                          <a:solidFill>
                            <a:schemeClr val="bg1"/>
                          </a:solidFill>
                          <a:effectLst/>
                          <a:latin typeface="Times New Roman"/>
                          <a:ea typeface="SimSun"/>
                          <a:cs typeface="Times New Roman"/>
                        </a:rPr>
                        <a:t>93–100</a:t>
                      </a:r>
                      <a:endParaRPr lang="lt-LT" sz="1200" dirty="0">
                        <a:solidFill>
                          <a:schemeClr val="bg1"/>
                        </a:solidFill>
                        <a:effectLst/>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2626"/>
                    </a:solidFill>
                  </a:tcPr>
                </a:tc>
              </a:tr>
              <a:tr h="0">
                <a:tc>
                  <a:txBody>
                    <a:bodyPr/>
                    <a:lstStyle/>
                    <a:p>
                      <a:pPr>
                        <a:spcAft>
                          <a:spcPts val="0"/>
                        </a:spcAft>
                      </a:pPr>
                      <a:r>
                        <a:rPr lang="lt-LT" sz="1200" dirty="0">
                          <a:effectLst/>
                          <a:latin typeface="Times New Roman"/>
                          <a:ea typeface="SimSun"/>
                          <a:cs typeface="Times New Roman"/>
                        </a:rPr>
                        <a:t>Matematika</a:t>
                      </a:r>
                    </a:p>
                    <a:p>
                      <a:pPr>
                        <a:spcAft>
                          <a:spcPts val="0"/>
                        </a:spcAft>
                      </a:pPr>
                      <a:r>
                        <a:rPr lang="lt-LT" sz="1200" dirty="0">
                          <a:effectLst/>
                          <a:latin typeface="Times New Roman"/>
                          <a:ea typeface="SimSun"/>
                          <a:cs typeface="Times New Roman"/>
                        </a:rPr>
                        <a:t>Taškų procentinė dalis /taškai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a:effectLst/>
                          <a:latin typeface="Times New Roman"/>
                          <a:ea typeface="SimSun"/>
                          <a:cs typeface="Times New Roman"/>
                        </a:rPr>
                        <a:t>0–15</a:t>
                      </a:r>
                    </a:p>
                    <a:p>
                      <a:pPr algn="ctr">
                        <a:spcAft>
                          <a:spcPts val="0"/>
                        </a:spcAft>
                      </a:pPr>
                      <a:r>
                        <a:rPr lang="lt-LT" sz="1200">
                          <a:effectLst/>
                          <a:latin typeface="Times New Roman"/>
                          <a:ea typeface="SimSun"/>
                          <a:cs typeface="Times New Roman"/>
                        </a:rPr>
                        <a:t>/</a:t>
                      </a:r>
                    </a:p>
                    <a:p>
                      <a:pPr algn="ctr">
                        <a:spcAft>
                          <a:spcPts val="0"/>
                        </a:spcAft>
                      </a:pPr>
                      <a:r>
                        <a:rPr lang="lt-LT" sz="1200">
                          <a:effectLst/>
                          <a:latin typeface="Times New Roman"/>
                          <a:ea typeface="SimSun"/>
                          <a:cs typeface="Times New Roman"/>
                        </a:rPr>
                        <a:t>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a:effectLst/>
                          <a:latin typeface="Times New Roman"/>
                          <a:ea typeface="SimSun"/>
                          <a:cs typeface="Times New Roman"/>
                        </a:rPr>
                        <a:t>16–40</a:t>
                      </a:r>
                    </a:p>
                    <a:p>
                      <a:pPr algn="ctr">
                        <a:spcAft>
                          <a:spcPts val="0"/>
                        </a:spcAft>
                      </a:pPr>
                      <a:r>
                        <a:rPr lang="lt-LT" sz="1200">
                          <a:effectLst/>
                          <a:latin typeface="Times New Roman"/>
                          <a:ea typeface="SimSun"/>
                          <a:cs typeface="Times New Roman"/>
                        </a:rPr>
                        <a:t>/</a:t>
                      </a:r>
                    </a:p>
                    <a:p>
                      <a:pPr algn="ctr">
                        <a:spcAft>
                          <a:spcPts val="0"/>
                        </a:spcAft>
                      </a:pPr>
                      <a:r>
                        <a:rPr lang="lt-LT" sz="1200">
                          <a:effectLst/>
                          <a:latin typeface="Times New Roman"/>
                          <a:ea typeface="SimSun"/>
                          <a:cs typeface="Times New Roman"/>
                        </a:rPr>
                        <a:t>10–24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a:effectLst/>
                          <a:latin typeface="Times New Roman"/>
                          <a:ea typeface="SimSun"/>
                          <a:cs typeface="Times New Roman"/>
                        </a:rPr>
                        <a:t>41–77</a:t>
                      </a:r>
                    </a:p>
                    <a:p>
                      <a:pPr algn="ctr">
                        <a:spcAft>
                          <a:spcPts val="0"/>
                        </a:spcAft>
                      </a:pPr>
                      <a:r>
                        <a:rPr lang="lt-LT" sz="1200">
                          <a:effectLst/>
                          <a:latin typeface="Times New Roman"/>
                          <a:ea typeface="SimSun"/>
                          <a:cs typeface="Times New Roman"/>
                        </a:rPr>
                        <a:t>/</a:t>
                      </a:r>
                    </a:p>
                    <a:p>
                      <a:pPr algn="ctr">
                        <a:spcAft>
                          <a:spcPts val="0"/>
                        </a:spcAft>
                      </a:pPr>
                      <a:r>
                        <a:rPr lang="lt-LT" sz="1200">
                          <a:effectLst/>
                          <a:latin typeface="Times New Roman"/>
                          <a:ea typeface="SimSun"/>
                          <a:cs typeface="Times New Roman"/>
                        </a:rPr>
                        <a:t>25–46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a:effectLst/>
                          <a:latin typeface="Times New Roman"/>
                          <a:ea typeface="SimSun"/>
                          <a:cs typeface="Times New Roman"/>
                        </a:rPr>
                        <a:t>78–92</a:t>
                      </a:r>
                    </a:p>
                    <a:p>
                      <a:pPr algn="ctr">
                        <a:spcAft>
                          <a:spcPts val="0"/>
                        </a:spcAft>
                      </a:pPr>
                      <a:r>
                        <a:rPr lang="lt-LT" sz="1200">
                          <a:effectLst/>
                          <a:latin typeface="Times New Roman"/>
                          <a:ea typeface="SimSun"/>
                          <a:cs typeface="Times New Roman"/>
                        </a:rPr>
                        <a:t>/</a:t>
                      </a:r>
                    </a:p>
                    <a:p>
                      <a:pPr algn="ctr">
                        <a:spcAft>
                          <a:spcPts val="0"/>
                        </a:spcAft>
                      </a:pPr>
                      <a:r>
                        <a:rPr lang="lt-LT" sz="1200">
                          <a:effectLst/>
                          <a:latin typeface="Times New Roman"/>
                          <a:ea typeface="SimSun"/>
                          <a:cs typeface="Times New Roman"/>
                        </a:rPr>
                        <a:t>47–55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a:effectLst/>
                          <a:latin typeface="Times New Roman"/>
                          <a:ea typeface="SimSun"/>
                          <a:cs typeface="Times New Roman"/>
                        </a:rPr>
                        <a:t>93–100</a:t>
                      </a:r>
                    </a:p>
                    <a:p>
                      <a:pPr algn="ctr">
                        <a:spcAft>
                          <a:spcPts val="0"/>
                        </a:spcAft>
                      </a:pPr>
                      <a:r>
                        <a:rPr lang="lt-LT" sz="1200">
                          <a:effectLst/>
                          <a:latin typeface="Times New Roman"/>
                          <a:ea typeface="SimSun"/>
                          <a:cs typeface="Times New Roman"/>
                        </a:rPr>
                        <a:t>/</a:t>
                      </a:r>
                    </a:p>
                    <a:p>
                      <a:pPr algn="ctr">
                        <a:spcAft>
                          <a:spcPts val="0"/>
                        </a:spcAft>
                      </a:pPr>
                      <a:r>
                        <a:rPr lang="lt-LT" sz="1200">
                          <a:effectLst/>
                          <a:latin typeface="Times New Roman"/>
                          <a:ea typeface="SimSun"/>
                          <a:cs typeface="Times New Roman"/>
                        </a:rPr>
                        <a:t>56–60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r>
              <a:tr h="0">
                <a:tc>
                  <a:txBody>
                    <a:bodyPr/>
                    <a:lstStyle/>
                    <a:p>
                      <a:pPr>
                        <a:spcAft>
                          <a:spcPts val="0"/>
                        </a:spcAft>
                      </a:pPr>
                      <a:r>
                        <a:rPr lang="lt-LT" sz="1200">
                          <a:effectLst/>
                          <a:latin typeface="Times New Roman"/>
                          <a:ea typeface="SimSun"/>
                          <a:cs typeface="Times New Roman"/>
                        </a:rPr>
                        <a:t>Likę egzaminai</a:t>
                      </a:r>
                    </a:p>
                    <a:p>
                      <a:pPr>
                        <a:spcAft>
                          <a:spcPts val="0"/>
                        </a:spcAft>
                      </a:pPr>
                      <a:r>
                        <a:rPr lang="lt-LT" sz="1200">
                          <a:effectLst/>
                          <a:latin typeface="Times New Roman"/>
                          <a:ea typeface="SimSun"/>
                          <a:cs typeface="Times New Roman"/>
                        </a:rPr>
                        <a:t>Taškų procentinė dalis /taškai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a:effectLst/>
                          <a:latin typeface="Times New Roman"/>
                          <a:ea typeface="SimSun"/>
                          <a:cs typeface="Times New Roman"/>
                        </a:rPr>
                        <a:t>0–15</a:t>
                      </a:r>
                    </a:p>
                    <a:p>
                      <a:pPr algn="ctr">
                        <a:spcAft>
                          <a:spcPts val="0"/>
                        </a:spcAft>
                      </a:pPr>
                      <a:r>
                        <a:rPr lang="lt-LT" sz="1200">
                          <a:effectLst/>
                          <a:latin typeface="Times New Roman"/>
                          <a:ea typeface="SimSun"/>
                          <a:cs typeface="Times New Roman"/>
                        </a:rPr>
                        <a:t>/</a:t>
                      </a:r>
                    </a:p>
                    <a:p>
                      <a:pPr algn="ctr">
                        <a:spcAft>
                          <a:spcPts val="0"/>
                        </a:spcAft>
                      </a:pPr>
                      <a:r>
                        <a:rPr lang="lt-LT" sz="1200">
                          <a:effectLst/>
                          <a:latin typeface="Times New Roman"/>
                          <a:ea typeface="SimSun"/>
                          <a:cs typeface="Times New Roman"/>
                        </a:rPr>
                        <a:t>0–15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a:effectLst/>
                          <a:latin typeface="Times New Roman"/>
                          <a:ea typeface="SimSun"/>
                          <a:cs typeface="Times New Roman"/>
                        </a:rPr>
                        <a:t>16–40</a:t>
                      </a:r>
                    </a:p>
                    <a:p>
                      <a:pPr algn="ctr">
                        <a:spcAft>
                          <a:spcPts val="0"/>
                        </a:spcAft>
                      </a:pPr>
                      <a:r>
                        <a:rPr lang="lt-LT" sz="1200">
                          <a:effectLst/>
                          <a:latin typeface="Times New Roman"/>
                          <a:ea typeface="SimSun"/>
                          <a:cs typeface="Times New Roman"/>
                        </a:rPr>
                        <a:t>/</a:t>
                      </a:r>
                    </a:p>
                    <a:p>
                      <a:pPr algn="ctr">
                        <a:spcAft>
                          <a:spcPts val="0"/>
                        </a:spcAft>
                      </a:pPr>
                      <a:r>
                        <a:rPr lang="lt-LT" sz="1200">
                          <a:effectLst/>
                          <a:latin typeface="Times New Roman"/>
                          <a:ea typeface="SimSun"/>
                          <a:cs typeface="Times New Roman"/>
                        </a:rPr>
                        <a:t>16–40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a:effectLst/>
                          <a:latin typeface="Times New Roman"/>
                          <a:ea typeface="SimSun"/>
                          <a:cs typeface="Times New Roman"/>
                        </a:rPr>
                        <a:t>41–77</a:t>
                      </a:r>
                    </a:p>
                    <a:p>
                      <a:pPr algn="ctr">
                        <a:spcAft>
                          <a:spcPts val="0"/>
                        </a:spcAft>
                      </a:pPr>
                      <a:r>
                        <a:rPr lang="lt-LT" sz="1200">
                          <a:effectLst/>
                          <a:latin typeface="Times New Roman"/>
                          <a:ea typeface="SimSun"/>
                          <a:cs typeface="Times New Roman"/>
                        </a:rPr>
                        <a:t>/</a:t>
                      </a:r>
                    </a:p>
                    <a:p>
                      <a:pPr algn="ctr">
                        <a:spcAft>
                          <a:spcPts val="0"/>
                        </a:spcAft>
                      </a:pPr>
                      <a:r>
                        <a:rPr lang="lt-LT" sz="1200">
                          <a:effectLst/>
                          <a:latin typeface="Times New Roman"/>
                          <a:ea typeface="SimSun"/>
                          <a:cs typeface="Times New Roman"/>
                        </a:rPr>
                        <a:t>41–77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a:effectLst/>
                          <a:latin typeface="Times New Roman"/>
                          <a:ea typeface="SimSun"/>
                          <a:cs typeface="Times New Roman"/>
                        </a:rPr>
                        <a:t>78–92</a:t>
                      </a:r>
                    </a:p>
                    <a:p>
                      <a:pPr algn="ctr">
                        <a:spcAft>
                          <a:spcPts val="0"/>
                        </a:spcAft>
                      </a:pPr>
                      <a:r>
                        <a:rPr lang="lt-LT" sz="1200">
                          <a:effectLst/>
                          <a:latin typeface="Times New Roman"/>
                          <a:ea typeface="SimSun"/>
                          <a:cs typeface="Times New Roman"/>
                        </a:rPr>
                        <a:t>/</a:t>
                      </a:r>
                    </a:p>
                    <a:p>
                      <a:pPr algn="ctr">
                        <a:spcAft>
                          <a:spcPts val="0"/>
                        </a:spcAft>
                      </a:pPr>
                      <a:r>
                        <a:rPr lang="lt-LT" sz="1200">
                          <a:effectLst/>
                          <a:latin typeface="Times New Roman"/>
                          <a:ea typeface="SimSun"/>
                          <a:cs typeface="Times New Roman"/>
                        </a:rPr>
                        <a:t>78–92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ctr">
                        <a:spcAft>
                          <a:spcPts val="0"/>
                        </a:spcAft>
                      </a:pPr>
                      <a:r>
                        <a:rPr lang="lt-LT" sz="1200" dirty="0">
                          <a:effectLst/>
                          <a:latin typeface="Times New Roman"/>
                          <a:ea typeface="SimSun"/>
                          <a:cs typeface="Times New Roman"/>
                        </a:rPr>
                        <a:t>93–100</a:t>
                      </a:r>
                    </a:p>
                    <a:p>
                      <a:pPr algn="ctr">
                        <a:spcAft>
                          <a:spcPts val="0"/>
                        </a:spcAft>
                      </a:pPr>
                      <a:r>
                        <a:rPr lang="lt-LT" sz="1200" dirty="0">
                          <a:effectLst/>
                          <a:latin typeface="Times New Roman"/>
                          <a:ea typeface="SimSun"/>
                          <a:cs typeface="Times New Roman"/>
                        </a:rPr>
                        <a:t>/</a:t>
                      </a:r>
                    </a:p>
                    <a:p>
                      <a:pPr algn="ctr">
                        <a:spcAft>
                          <a:spcPts val="0"/>
                        </a:spcAft>
                      </a:pPr>
                      <a:r>
                        <a:rPr lang="lt-LT" sz="1200" dirty="0">
                          <a:effectLst/>
                          <a:latin typeface="Times New Roman"/>
                          <a:ea typeface="SimSun"/>
                          <a:cs typeface="Times New Roman"/>
                        </a:rPr>
                        <a:t>93–100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r>
            </a:tbl>
          </a:graphicData>
        </a:graphic>
      </p:graphicFrame>
    </p:spTree>
    <p:extLst>
      <p:ext uri="{BB962C8B-B14F-4D97-AF65-F5344CB8AC3E}">
        <p14:creationId xmlns:p14="http://schemas.microsoft.com/office/powerpoint/2010/main" val="4148099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5522302"/>
              </p:ext>
            </p:extLst>
          </p:nvPr>
        </p:nvGraphicFramePr>
        <p:xfrm>
          <a:off x="251520" y="116632"/>
          <a:ext cx="8568952" cy="6741360"/>
        </p:xfrm>
        <a:graphic>
          <a:graphicData uri="http://schemas.openxmlformats.org/drawingml/2006/table">
            <a:tbl>
              <a:tblPr firstRow="1" firstCol="1" bandRow="1"/>
              <a:tblGrid>
                <a:gridCol w="2905911"/>
                <a:gridCol w="1367202"/>
                <a:gridCol w="2820856"/>
                <a:gridCol w="1474983"/>
              </a:tblGrid>
              <a:tr h="187260">
                <a:tc gridSpan="2">
                  <a:txBody>
                    <a:bodyPr/>
                    <a:lstStyle/>
                    <a:p>
                      <a:pPr algn="ctr">
                        <a:lnSpc>
                          <a:spcPct val="115000"/>
                        </a:lnSpc>
                        <a:spcAft>
                          <a:spcPts val="0"/>
                        </a:spcAft>
                      </a:pPr>
                      <a:r>
                        <a:rPr lang="lt-LT" sz="1100" b="1" dirty="0">
                          <a:effectLst/>
                          <a:latin typeface="Times New Roman"/>
                          <a:ea typeface="Calibri"/>
                          <a:cs typeface="Times New Roman"/>
                        </a:rPr>
                        <a:t>2017 m. </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lt-LT"/>
                    </a:p>
                  </a:txBody>
                  <a:tcPr/>
                </a:tc>
                <a:tc gridSpan="2">
                  <a:txBody>
                    <a:bodyPr/>
                    <a:lstStyle/>
                    <a:p>
                      <a:pPr algn="ctr">
                        <a:lnSpc>
                          <a:spcPct val="115000"/>
                        </a:lnSpc>
                        <a:spcAft>
                          <a:spcPts val="0"/>
                        </a:spcAft>
                      </a:pPr>
                      <a:r>
                        <a:rPr lang="lt-LT" sz="1100" b="1">
                          <a:effectLst/>
                          <a:latin typeface="Times New Roman"/>
                          <a:ea typeface="Calibri"/>
                          <a:cs typeface="Times New Roman"/>
                        </a:rPr>
                        <a:t>2018 m. </a:t>
                      </a:r>
                      <a:endParaRPr lang="lt-LT" sz="1100">
                        <a:effectLst/>
                        <a:latin typeface="Calibri"/>
                        <a:ea typeface="Calibri"/>
                        <a:cs typeface="Times New Roman"/>
                      </a:endParaRPr>
                    </a:p>
                  </a:txBody>
                  <a:tcPr marL="43514" marR="43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lt-LT"/>
                    </a:p>
                  </a:txBody>
                  <a:tcPr/>
                </a:tc>
              </a:tr>
              <a:tr h="187260">
                <a:tc>
                  <a:txBody>
                    <a:bodyPr/>
                    <a:lstStyle/>
                    <a:p>
                      <a:pPr algn="ctr">
                        <a:lnSpc>
                          <a:spcPct val="115000"/>
                        </a:lnSpc>
                        <a:spcAft>
                          <a:spcPts val="0"/>
                        </a:spcAft>
                      </a:pPr>
                      <a:r>
                        <a:rPr lang="lt-LT" sz="1100" b="1" dirty="0">
                          <a:effectLst/>
                          <a:latin typeface="Times New Roman"/>
                          <a:ea typeface="Calibri"/>
                          <a:cs typeface="Times New Roman"/>
                        </a:rPr>
                        <a:t>Egzaminas</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b="1">
                          <a:effectLst/>
                          <a:latin typeface="Times New Roman"/>
                          <a:ea typeface="Calibri"/>
                          <a:cs typeface="Times New Roman"/>
                        </a:rPr>
                        <a:t>Data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b="1">
                          <a:effectLst/>
                          <a:latin typeface="Times New Roman"/>
                          <a:ea typeface="Calibri"/>
                          <a:cs typeface="Times New Roman"/>
                        </a:rPr>
                        <a:t>Egzaminas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b="1">
                          <a:effectLst/>
                          <a:latin typeface="Times New Roman"/>
                          <a:ea typeface="Calibri"/>
                          <a:cs typeface="Times New Roman"/>
                        </a:rPr>
                        <a:t>Data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520">
                <a:tc>
                  <a:txBody>
                    <a:bodyPr/>
                    <a:lstStyle/>
                    <a:p>
                      <a:pPr algn="ctr">
                        <a:lnSpc>
                          <a:spcPct val="115000"/>
                        </a:lnSpc>
                        <a:spcAft>
                          <a:spcPts val="0"/>
                        </a:spcAft>
                      </a:pPr>
                      <a:r>
                        <a:rPr lang="lt-LT" sz="1100" dirty="0">
                          <a:effectLst/>
                          <a:latin typeface="Times New Roman"/>
                          <a:ea typeface="Calibri"/>
                          <a:cs typeface="Times New Roman"/>
                        </a:rPr>
                        <a:t> </a:t>
                      </a:r>
                      <a:endParaRPr lang="lt-LT" sz="1100" dirty="0">
                        <a:effectLst/>
                        <a:latin typeface="Calibri"/>
                        <a:ea typeface="Calibri"/>
                        <a:cs typeface="Times New Roman"/>
                      </a:endParaRPr>
                    </a:p>
                  </a:txBody>
                  <a:tcPr marL="43514" marR="43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b="1" dirty="0">
                          <a:effectLst/>
                          <a:latin typeface="Times New Roman"/>
                          <a:ea typeface="Calibri"/>
                          <a:cs typeface="Times New Roman"/>
                        </a:rPr>
                        <a:t> </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solidFill>
                            <a:srgbClr val="000000"/>
                          </a:solidFill>
                          <a:effectLst/>
                          <a:latin typeface="Times New Roman"/>
                          <a:ea typeface="Calibri"/>
                          <a:cs typeface="Times New Roman"/>
                        </a:rPr>
                        <a:t>Brandos darbas</a:t>
                      </a:r>
                      <a:endParaRPr lang="lt-LT" sz="1100">
                        <a:effectLst/>
                        <a:latin typeface="Calibri"/>
                        <a:ea typeface="Calibri"/>
                        <a:cs typeface="Times New Roman"/>
                      </a:endParaRPr>
                    </a:p>
                  </a:txBody>
                  <a:tcPr marL="43514" marR="43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solidFill>
                            <a:srgbClr val="000000"/>
                          </a:solidFill>
                          <a:effectLst/>
                          <a:latin typeface="Times New Roman"/>
                          <a:ea typeface="Calibri"/>
                          <a:cs typeface="Times New Roman"/>
                        </a:rPr>
                        <a:t>2017 m. rugsėjo 18 d. – 2018 m. kovo 16 d.</a:t>
                      </a:r>
                      <a:endParaRPr lang="lt-LT" sz="1100">
                        <a:effectLst/>
                        <a:latin typeface="Calibri"/>
                        <a:ea typeface="Calibri"/>
                        <a:cs typeface="Times New Roman"/>
                      </a:endParaRPr>
                    </a:p>
                  </a:txBody>
                  <a:tcPr marL="43514" marR="43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520">
                <a:tc>
                  <a:txBody>
                    <a:bodyPr/>
                    <a:lstStyle/>
                    <a:p>
                      <a:pPr>
                        <a:lnSpc>
                          <a:spcPct val="115000"/>
                        </a:lnSpc>
                        <a:spcAft>
                          <a:spcPts val="0"/>
                        </a:spcAft>
                      </a:pPr>
                      <a:r>
                        <a:rPr lang="lt-LT" sz="1100" dirty="0">
                          <a:effectLst/>
                          <a:latin typeface="Times New Roman"/>
                          <a:ea typeface="Calibri"/>
                          <a:cs typeface="Times New Roman"/>
                        </a:rPr>
                        <a:t>2.5. Užsienio kalbos (anglų) kalbėjimo dalis</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dirty="0">
                          <a:solidFill>
                            <a:srgbClr val="000000"/>
                          </a:solidFill>
                          <a:effectLst/>
                          <a:latin typeface="Times New Roman"/>
                          <a:ea typeface="Calibri"/>
                          <a:cs typeface="Times New Roman"/>
                        </a:rPr>
                        <a:t>Balandžio 10, 11, 12  d.  (P, A, T)</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lt-LT" sz="1100">
                          <a:effectLst/>
                          <a:latin typeface="Times New Roman"/>
                          <a:ea typeface="Calibri"/>
                          <a:cs typeface="Times New Roman"/>
                        </a:rPr>
                        <a:t>12. Užsienio kalbos (anglų) kalbėjimo dalis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solidFill>
                            <a:srgbClr val="000000"/>
                          </a:solidFill>
                          <a:effectLst/>
                          <a:latin typeface="Times New Roman"/>
                          <a:ea typeface="Calibri"/>
                          <a:cs typeface="Times New Roman"/>
                        </a:rPr>
                        <a:t>Balandžio 4, 5, 6 d. (T, K, Pt)</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520">
                <a:tc>
                  <a:txBody>
                    <a:bodyPr/>
                    <a:lstStyle/>
                    <a:p>
                      <a:pPr>
                        <a:lnSpc>
                          <a:spcPct val="115000"/>
                        </a:lnSpc>
                        <a:spcAft>
                          <a:spcPts val="0"/>
                        </a:spcAft>
                      </a:pPr>
                      <a:r>
                        <a:rPr lang="lt-LT" sz="1100" dirty="0">
                          <a:effectLst/>
                          <a:latin typeface="Times New Roman"/>
                          <a:ea typeface="Calibri"/>
                          <a:cs typeface="Times New Roman"/>
                        </a:rPr>
                        <a:t>2.6. Užsienio kalbos (rusų) kalbėjimo dalis </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dirty="0">
                          <a:solidFill>
                            <a:srgbClr val="000000"/>
                          </a:solidFill>
                          <a:effectLst/>
                          <a:latin typeface="Times New Roman"/>
                          <a:ea typeface="Calibri"/>
                          <a:cs typeface="Times New Roman"/>
                        </a:rPr>
                        <a:t>Balandžio 11, 12 d.  (A, T)</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lt-LT" sz="1100">
                          <a:effectLst/>
                          <a:latin typeface="Times New Roman"/>
                          <a:ea typeface="Calibri"/>
                          <a:cs typeface="Times New Roman"/>
                        </a:rPr>
                        <a:t>13. Užsienio kalbos (rusų) kalbėjimo dalis </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solidFill>
                            <a:srgbClr val="000000"/>
                          </a:solidFill>
                          <a:effectLst/>
                          <a:latin typeface="Times New Roman"/>
                          <a:ea typeface="Calibri"/>
                          <a:cs typeface="Times New Roman"/>
                        </a:rPr>
                        <a:t>Balandžio 5, 6 d. (K, Pt)</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520">
                <a:tc>
                  <a:txBody>
                    <a:bodyPr/>
                    <a:lstStyle/>
                    <a:p>
                      <a:pPr>
                        <a:lnSpc>
                          <a:spcPct val="115000"/>
                        </a:lnSpc>
                        <a:spcAft>
                          <a:spcPts val="0"/>
                        </a:spcAft>
                      </a:pPr>
                      <a:r>
                        <a:rPr lang="lt-LT" sz="1100">
                          <a:effectLst/>
                          <a:latin typeface="Times New Roman"/>
                          <a:ea typeface="Calibri"/>
                          <a:cs typeface="Times New Roman"/>
                        </a:rPr>
                        <a:t>2.7. Užsienio kalbos (prancūzų, vokiečių) kalbėjimo dalis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dirty="0">
                          <a:solidFill>
                            <a:srgbClr val="000000"/>
                          </a:solidFill>
                          <a:effectLst/>
                          <a:latin typeface="Times New Roman"/>
                          <a:ea typeface="Calibri"/>
                          <a:cs typeface="Times New Roman"/>
                        </a:rPr>
                        <a:t>Balandžio 12 d.  (T)</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lt-LT" sz="1100">
                          <a:effectLst/>
                          <a:latin typeface="Times New Roman"/>
                          <a:ea typeface="Calibri"/>
                          <a:cs typeface="Times New Roman"/>
                        </a:rPr>
                        <a:t>14. Užsienio kalbos (prancūzų, vokiečių) kalbėjimo dalis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solidFill>
                            <a:srgbClr val="000000"/>
                          </a:solidFill>
                          <a:effectLst/>
                          <a:latin typeface="Times New Roman"/>
                          <a:ea typeface="Calibri"/>
                          <a:cs typeface="Times New Roman"/>
                        </a:rPr>
                        <a:t>Balandžio 6 d. (Pt)</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520">
                <a:tc>
                  <a:txBody>
                    <a:bodyPr/>
                    <a:lstStyle/>
                    <a:p>
                      <a:pPr>
                        <a:lnSpc>
                          <a:spcPct val="115000"/>
                        </a:lnSpc>
                        <a:spcAft>
                          <a:spcPts val="0"/>
                        </a:spcAft>
                      </a:pPr>
                      <a:r>
                        <a:rPr lang="lt-LT" sz="1100">
                          <a:effectLst/>
                          <a:latin typeface="Times New Roman"/>
                          <a:ea typeface="Calibri"/>
                          <a:cs typeface="Times New Roman"/>
                        </a:rPr>
                        <a:t>2.8. Muzikologija (I dalis) </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dirty="0">
                          <a:effectLst/>
                          <a:latin typeface="Times New Roman"/>
                          <a:ea typeface="Calibri"/>
                          <a:cs typeface="Times New Roman"/>
                        </a:rPr>
                        <a:t>Balandžio 29 d. (Š)</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lt-LT" sz="1100" dirty="0">
                          <a:effectLst/>
                          <a:latin typeface="Times New Roman"/>
                          <a:ea typeface="Calibri"/>
                          <a:cs typeface="Times New Roman"/>
                        </a:rPr>
                        <a:t>15. Užsienio kalbos  (prancūzų) klausymo, skaitymo ir rašymo dalys </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effectLst/>
                          <a:latin typeface="Times New Roman"/>
                          <a:ea typeface="Calibri"/>
                          <a:cs typeface="Times New Roman"/>
                        </a:rPr>
                        <a:t>Balandžio 21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520">
                <a:tc>
                  <a:txBody>
                    <a:bodyPr/>
                    <a:lstStyle/>
                    <a:p>
                      <a:pPr>
                        <a:lnSpc>
                          <a:spcPct val="115000"/>
                        </a:lnSpc>
                        <a:spcAft>
                          <a:spcPts val="0"/>
                        </a:spcAft>
                      </a:pPr>
                      <a:r>
                        <a:rPr lang="lt-LT" sz="1100">
                          <a:effectLst/>
                          <a:latin typeface="Times New Roman"/>
                          <a:ea typeface="Calibri"/>
                          <a:cs typeface="Times New Roman"/>
                        </a:rPr>
                        <a:t>2.9. Užsienio kalbos  (prancūzų) klausymo, skaitymo, rašymo dalys </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effectLst/>
                          <a:latin typeface="Times New Roman"/>
                          <a:ea typeface="Calibri"/>
                          <a:cs typeface="Times New Roman"/>
                        </a:rPr>
                        <a:t>Gegužės 6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lt-LT" sz="1100" dirty="0">
                          <a:effectLst/>
                          <a:latin typeface="Times New Roman"/>
                          <a:ea typeface="Calibri"/>
                          <a:cs typeface="Times New Roman"/>
                        </a:rPr>
                        <a:t>16. Užsienio kalbos  (vokiečių) klausymo, skaitymo ir rašymo dalys </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effectLst/>
                          <a:latin typeface="Times New Roman"/>
                          <a:ea typeface="Calibri"/>
                          <a:cs typeface="Times New Roman"/>
                        </a:rPr>
                        <a:t>Balandžio 28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520">
                <a:tc>
                  <a:txBody>
                    <a:bodyPr/>
                    <a:lstStyle/>
                    <a:p>
                      <a:pPr>
                        <a:lnSpc>
                          <a:spcPct val="115000"/>
                        </a:lnSpc>
                        <a:spcAft>
                          <a:spcPts val="0"/>
                        </a:spcAft>
                      </a:pPr>
                      <a:r>
                        <a:rPr lang="lt-LT" sz="1100">
                          <a:effectLst/>
                          <a:latin typeface="Times New Roman"/>
                          <a:ea typeface="Calibri"/>
                          <a:cs typeface="Times New Roman"/>
                        </a:rPr>
                        <a:t>2.10. Užsienio kalbos (vokiečių) klausymo, skaitymo, rašymo dalys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effectLst/>
                          <a:latin typeface="Times New Roman"/>
                          <a:ea typeface="Calibri"/>
                          <a:cs typeface="Times New Roman"/>
                        </a:rPr>
                        <a:t>Gegužės 13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lt-LT" sz="1100" dirty="0">
                          <a:effectLst/>
                          <a:latin typeface="Times New Roman"/>
                          <a:ea typeface="Calibri"/>
                          <a:cs typeface="Times New Roman"/>
                        </a:rPr>
                        <a:t>17. Užsienio kalbos (rusų) klausymo, skaitymo ir rašymo dalys</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effectLst/>
                          <a:latin typeface="Times New Roman"/>
                          <a:ea typeface="Calibri"/>
                          <a:cs typeface="Times New Roman"/>
                        </a:rPr>
                        <a:t>Gegužės 5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520">
                <a:tc>
                  <a:txBody>
                    <a:bodyPr/>
                    <a:lstStyle/>
                    <a:p>
                      <a:pPr>
                        <a:lnSpc>
                          <a:spcPct val="115000"/>
                        </a:lnSpc>
                        <a:spcAft>
                          <a:spcPts val="0"/>
                        </a:spcAft>
                      </a:pPr>
                      <a:r>
                        <a:rPr lang="lt-LT" sz="1100">
                          <a:effectLst/>
                          <a:latin typeface="Times New Roman"/>
                          <a:ea typeface="Calibri"/>
                          <a:cs typeface="Times New Roman"/>
                        </a:rPr>
                        <a:t>2.11. Užsienio kalbos (anglų) klausymo, skaitymo, rašymo dalys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dirty="0">
                          <a:effectLst/>
                          <a:latin typeface="Times New Roman"/>
                          <a:ea typeface="Calibri"/>
                          <a:cs typeface="Times New Roman"/>
                        </a:rPr>
                        <a:t>Gegužės 20 d. (Š)</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lt-LT" sz="1100" dirty="0">
                          <a:effectLst/>
                          <a:latin typeface="Times New Roman"/>
                          <a:ea typeface="Calibri"/>
                          <a:cs typeface="Times New Roman"/>
                        </a:rPr>
                        <a:t>18. Užsienio kalbos (anglų) klausymo, skaitymo ir rašymo dalys</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effectLst/>
                          <a:latin typeface="Times New Roman"/>
                          <a:ea typeface="Calibri"/>
                          <a:cs typeface="Times New Roman"/>
                        </a:rPr>
                        <a:t>Gegužės 12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520">
                <a:tc>
                  <a:txBody>
                    <a:bodyPr/>
                    <a:lstStyle/>
                    <a:p>
                      <a:pPr>
                        <a:lnSpc>
                          <a:spcPct val="115000"/>
                        </a:lnSpc>
                        <a:spcAft>
                          <a:spcPts val="0"/>
                        </a:spcAft>
                      </a:pPr>
                      <a:r>
                        <a:rPr lang="lt-LT" sz="1100">
                          <a:effectLst/>
                          <a:latin typeface="Times New Roman"/>
                          <a:ea typeface="Calibri"/>
                          <a:cs typeface="Times New Roman"/>
                        </a:rPr>
                        <a:t>2.12. Užsienio kalbos (rusų) klausymo, skaitymo, rašymo dalys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effectLst/>
                          <a:latin typeface="Times New Roman"/>
                          <a:ea typeface="Calibri"/>
                          <a:cs typeface="Times New Roman"/>
                        </a:rPr>
                        <a:t>Gegužės 27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lt-LT" sz="1100" dirty="0">
                          <a:effectLst/>
                          <a:latin typeface="Times New Roman"/>
                          <a:ea typeface="Calibri"/>
                          <a:cs typeface="Times New Roman"/>
                        </a:rPr>
                        <a:t>19. Geografija</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lt-LT" sz="1100">
                          <a:effectLst/>
                          <a:latin typeface="Times New Roman"/>
                          <a:ea typeface="Calibri"/>
                          <a:cs typeface="Times New Roman"/>
                        </a:rPr>
                        <a:t>Gegužės 19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260">
                <a:tc>
                  <a:txBody>
                    <a:bodyPr/>
                    <a:lstStyle/>
                    <a:p>
                      <a:pPr>
                        <a:lnSpc>
                          <a:spcPct val="115000"/>
                        </a:lnSpc>
                        <a:spcAft>
                          <a:spcPts val="0"/>
                        </a:spcAft>
                      </a:pPr>
                      <a:r>
                        <a:rPr lang="lt-LT" sz="1100">
                          <a:effectLst/>
                          <a:latin typeface="Times New Roman"/>
                          <a:ea typeface="Calibri"/>
                          <a:cs typeface="Times New Roman"/>
                        </a:rPr>
                        <a:t>2.13. Geografija </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3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20. Matematika</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lt-LT" sz="1100">
                          <a:effectLst/>
                          <a:latin typeface="Times New Roman"/>
                          <a:ea typeface="Calibri"/>
                          <a:cs typeface="Times New Roman"/>
                        </a:rPr>
                        <a:t>Gegužės 26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260">
                <a:tc>
                  <a:txBody>
                    <a:bodyPr/>
                    <a:lstStyle/>
                    <a:p>
                      <a:pPr>
                        <a:lnSpc>
                          <a:spcPct val="115000"/>
                        </a:lnSpc>
                        <a:spcAft>
                          <a:spcPts val="0"/>
                        </a:spcAft>
                      </a:pPr>
                      <a:r>
                        <a:rPr lang="lt-LT" sz="1100">
                          <a:effectLst/>
                          <a:latin typeface="Times New Roman"/>
                          <a:ea typeface="Calibri"/>
                          <a:cs typeface="Times New Roman"/>
                        </a:rPr>
                        <a:t>2.14. Lietuvių kalba ir literatūra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5 d. (P)</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21. Lietuvių kalba ir literatūra</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lt-LT" sz="1100">
                          <a:effectLst/>
                          <a:latin typeface="Times New Roman"/>
                          <a:ea typeface="Calibri"/>
                          <a:cs typeface="Times New Roman"/>
                        </a:rPr>
                        <a:t>Birželio 2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260">
                <a:tc>
                  <a:txBody>
                    <a:bodyPr/>
                    <a:lstStyle/>
                    <a:p>
                      <a:pPr>
                        <a:lnSpc>
                          <a:spcPct val="115000"/>
                        </a:lnSpc>
                        <a:spcAft>
                          <a:spcPts val="0"/>
                        </a:spcAft>
                      </a:pPr>
                      <a:r>
                        <a:rPr lang="lt-LT" sz="1100">
                          <a:effectLst/>
                          <a:latin typeface="Times New Roman"/>
                          <a:ea typeface="Calibri"/>
                          <a:cs typeface="Times New Roman"/>
                        </a:rPr>
                        <a:t>2.15. Fizika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7 d. (T)</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22. Muzikologija (I dalis) </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lt-LT" sz="1100">
                          <a:effectLst/>
                          <a:latin typeface="Times New Roman"/>
                          <a:ea typeface="Calibri"/>
                          <a:cs typeface="Times New Roman"/>
                        </a:rPr>
                        <a:t>Birželio 5 d. (A)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260">
                <a:tc>
                  <a:txBody>
                    <a:bodyPr/>
                    <a:lstStyle/>
                    <a:p>
                      <a:pPr>
                        <a:lnSpc>
                          <a:spcPct val="115000"/>
                        </a:lnSpc>
                        <a:spcAft>
                          <a:spcPts val="0"/>
                        </a:spcAft>
                      </a:pPr>
                      <a:r>
                        <a:rPr lang="lt-LT" sz="1100">
                          <a:effectLst/>
                          <a:latin typeface="Times New Roman"/>
                          <a:ea typeface="Calibri"/>
                          <a:cs typeface="Times New Roman"/>
                        </a:rPr>
                        <a:t>2.16. Matematika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9 d. (Pt)</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23. Biologija</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lt-LT" sz="1100">
                          <a:effectLst/>
                          <a:latin typeface="Times New Roman"/>
                          <a:ea typeface="Calibri"/>
                          <a:cs typeface="Times New Roman"/>
                        </a:rPr>
                        <a:t>Birželio 9 d. (Š)</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74520">
                <a:tc>
                  <a:txBody>
                    <a:bodyPr/>
                    <a:lstStyle/>
                    <a:p>
                      <a:pPr>
                        <a:lnSpc>
                          <a:spcPct val="115000"/>
                        </a:lnSpc>
                        <a:spcAft>
                          <a:spcPts val="0"/>
                        </a:spcAft>
                      </a:pPr>
                      <a:r>
                        <a:rPr lang="lt-LT" sz="1100">
                          <a:effectLst/>
                          <a:latin typeface="Times New Roman"/>
                          <a:ea typeface="Calibri"/>
                          <a:cs typeface="Times New Roman"/>
                        </a:rPr>
                        <a:t>2.17. Istorija </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dirty="0">
                          <a:effectLst/>
                          <a:latin typeface="Times New Roman"/>
                          <a:ea typeface="Calibri"/>
                          <a:cs typeface="Times New Roman"/>
                        </a:rPr>
                        <a:t>Birželio 12 d. (P)</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24. Gimtoji kalba (baltarusių, lenkų, rusų, vokiečių)  (II, III dalys)</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lt-LT" sz="1100">
                          <a:effectLst/>
                          <a:latin typeface="Times New Roman"/>
                          <a:ea typeface="Calibri"/>
                          <a:cs typeface="Times New Roman"/>
                        </a:rPr>
                        <a:t>Birželio 12 d. (A)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260">
                <a:tc>
                  <a:txBody>
                    <a:bodyPr/>
                    <a:lstStyle/>
                    <a:p>
                      <a:pPr>
                        <a:lnSpc>
                          <a:spcPct val="115000"/>
                        </a:lnSpc>
                        <a:spcAft>
                          <a:spcPts val="0"/>
                        </a:spcAft>
                      </a:pPr>
                      <a:r>
                        <a:rPr lang="lt-LT" sz="1100">
                          <a:effectLst/>
                          <a:latin typeface="Times New Roman"/>
                          <a:ea typeface="Calibri"/>
                          <a:cs typeface="Times New Roman"/>
                        </a:rPr>
                        <a:t>2.18. Biologija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14 d. (T)</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25. Muzikologija (II dalis)</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14 d. (K)</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87260">
                <a:tc>
                  <a:txBody>
                    <a:bodyPr/>
                    <a:lstStyle/>
                    <a:p>
                      <a:pPr>
                        <a:lnSpc>
                          <a:spcPct val="115000"/>
                        </a:lnSpc>
                        <a:spcAft>
                          <a:spcPts val="0"/>
                        </a:spcAft>
                      </a:pPr>
                      <a:r>
                        <a:rPr lang="lt-LT" sz="1100">
                          <a:effectLst/>
                          <a:latin typeface="Times New Roman"/>
                          <a:ea typeface="Calibri"/>
                          <a:cs typeface="Times New Roman"/>
                        </a:rPr>
                        <a:t>2.19. Chemija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16 d. (Pt)</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26. Istorija</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18 d. (P)</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87260">
                <a:tc>
                  <a:txBody>
                    <a:bodyPr/>
                    <a:lstStyle/>
                    <a:p>
                      <a:pPr>
                        <a:lnSpc>
                          <a:spcPct val="115000"/>
                        </a:lnSpc>
                        <a:spcAft>
                          <a:spcPts val="0"/>
                        </a:spcAft>
                      </a:pPr>
                      <a:r>
                        <a:rPr lang="lt-LT" sz="1100">
                          <a:effectLst/>
                          <a:latin typeface="Times New Roman"/>
                          <a:ea typeface="Calibri"/>
                          <a:cs typeface="Times New Roman"/>
                        </a:rPr>
                        <a:t>2.20. Informacinės technologijos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19 d. (P)</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27. Chemija</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19 d. (A)</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87260">
                <a:tc>
                  <a:txBody>
                    <a:bodyPr/>
                    <a:lstStyle/>
                    <a:p>
                      <a:pPr>
                        <a:lnSpc>
                          <a:spcPct val="115000"/>
                        </a:lnSpc>
                        <a:spcAft>
                          <a:spcPts val="0"/>
                        </a:spcAft>
                      </a:pPr>
                      <a:r>
                        <a:rPr lang="lt-LT" sz="1100">
                          <a:effectLst/>
                          <a:latin typeface="Times New Roman"/>
                          <a:ea typeface="Calibri"/>
                          <a:cs typeface="Times New Roman"/>
                        </a:rPr>
                        <a:t>2.21. Muzikologija (II dalis)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20 d. (A) </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28. Informacinės technologijos</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dirty="0">
                          <a:effectLst/>
                          <a:latin typeface="Times New Roman"/>
                          <a:ea typeface="Calibri"/>
                          <a:cs typeface="Times New Roman"/>
                        </a:rPr>
                        <a:t>Birželio 20 d. (T)</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74520">
                <a:tc>
                  <a:txBody>
                    <a:bodyPr/>
                    <a:lstStyle/>
                    <a:p>
                      <a:pPr>
                        <a:lnSpc>
                          <a:spcPct val="115000"/>
                        </a:lnSpc>
                        <a:spcAft>
                          <a:spcPts val="0"/>
                        </a:spcAft>
                      </a:pPr>
                      <a:r>
                        <a:rPr lang="lt-LT" sz="1100">
                          <a:effectLst/>
                          <a:latin typeface="Times New Roman"/>
                          <a:ea typeface="Calibri"/>
                          <a:cs typeface="Times New Roman"/>
                        </a:rPr>
                        <a:t>2.22. Gimtoji kalba (baltarusių, lenkų, rusų, vokiečių)  (II, III dalys)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Birželio 21 d. (T)</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a:effectLst/>
                          <a:latin typeface="Times New Roman"/>
                          <a:ea typeface="Calibri"/>
                          <a:cs typeface="Times New Roman"/>
                        </a:rPr>
                        <a:t>29. Fizika </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dirty="0">
                          <a:effectLst/>
                          <a:latin typeface="Times New Roman"/>
                          <a:ea typeface="Calibri"/>
                          <a:cs typeface="Times New Roman"/>
                        </a:rPr>
                        <a:t>Birželio 22 d. (</a:t>
                      </a:r>
                      <a:r>
                        <a:rPr lang="lt-LT" sz="1100" dirty="0" err="1">
                          <a:effectLst/>
                          <a:latin typeface="Times New Roman"/>
                          <a:ea typeface="Calibri"/>
                          <a:cs typeface="Times New Roman"/>
                        </a:rPr>
                        <a:t>Pt</a:t>
                      </a:r>
                      <a:r>
                        <a:rPr lang="lt-LT" sz="1100" dirty="0">
                          <a:effectLst/>
                          <a:latin typeface="Times New Roman"/>
                          <a:ea typeface="Calibri"/>
                          <a:cs typeface="Times New Roman"/>
                        </a:rPr>
                        <a:t>)</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87260">
                <a:tc>
                  <a:txBody>
                    <a:bodyPr/>
                    <a:lstStyle/>
                    <a:p>
                      <a:pPr>
                        <a:lnSpc>
                          <a:spcPct val="115000"/>
                        </a:lnSpc>
                        <a:spcAft>
                          <a:spcPts val="0"/>
                        </a:spcAft>
                      </a:pPr>
                      <a:r>
                        <a:rPr lang="lt-LT" sz="1100">
                          <a:effectLst/>
                          <a:latin typeface="Times New Roman"/>
                          <a:ea typeface="Calibri"/>
                          <a:cs typeface="Times New Roman"/>
                        </a:rPr>
                        <a:t>&lt;...&gt;</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&lt;...&gt;</a:t>
                      </a:r>
                      <a:endParaRPr lang="lt-LT" sz="1100" dirty="0">
                        <a:effectLst/>
                        <a:latin typeface="Calibri"/>
                        <a:ea typeface="Calibri"/>
                        <a:cs typeface="Times New Roman"/>
                      </a:endParaRPr>
                    </a:p>
                  </a:txBody>
                  <a:tcPr marL="43514" marR="43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a:effectLst/>
                          <a:latin typeface="Times New Roman"/>
                          <a:ea typeface="Calibri"/>
                          <a:cs typeface="Times New Roman"/>
                        </a:rPr>
                        <a:t>&lt;...&gt;</a:t>
                      </a:r>
                      <a:endParaRPr lang="lt-LT" sz="1100">
                        <a:effectLst/>
                        <a:latin typeface="Calibri"/>
                        <a:ea typeface="Calibri"/>
                        <a:cs typeface="Times New Roman"/>
                      </a:endParaRPr>
                    </a:p>
                  </a:txBody>
                  <a:tcPr marL="43514" marR="43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&lt;...&gt;</a:t>
                      </a:r>
                      <a:endParaRPr lang="lt-LT" sz="1100" dirty="0">
                        <a:effectLst/>
                        <a:latin typeface="Calibri"/>
                        <a:ea typeface="Calibri"/>
                        <a:cs typeface="Times New Roman"/>
                      </a:endParaRPr>
                    </a:p>
                  </a:txBody>
                  <a:tcPr marL="43514" marR="43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74520">
                <a:tc>
                  <a:txBody>
                    <a:bodyPr/>
                    <a:lstStyle/>
                    <a:p>
                      <a:pPr>
                        <a:lnSpc>
                          <a:spcPct val="115000"/>
                        </a:lnSpc>
                        <a:spcAft>
                          <a:spcPts val="0"/>
                        </a:spcAft>
                      </a:pPr>
                      <a:r>
                        <a:rPr lang="lt-LT" sz="1100">
                          <a:effectLst/>
                          <a:latin typeface="Times New Roman"/>
                          <a:ea typeface="Calibri"/>
                          <a:cs typeface="Times New Roman"/>
                        </a:rPr>
                        <a:t>Lietuvių kalbos ir literatūros VBE rezultatų skelbimas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a:effectLst/>
                          <a:latin typeface="Times New Roman"/>
                          <a:ea typeface="Calibri"/>
                          <a:cs typeface="Times New Roman"/>
                        </a:rPr>
                        <a:t>Liepos 3 d. </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a:effectLst/>
                          <a:latin typeface="Times New Roman"/>
                          <a:ea typeface="Calibri"/>
                          <a:cs typeface="Times New Roman"/>
                        </a:rPr>
                        <a:t>Lietuvių kalbos ir literatūros VBE rezultatų skelbimas</a:t>
                      </a:r>
                      <a:endParaRPr lang="lt-LT" sz="110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dirty="0">
                          <a:effectLst/>
                          <a:latin typeface="Times New Roman"/>
                          <a:ea typeface="Calibri"/>
                          <a:cs typeface="Times New Roman"/>
                        </a:rPr>
                        <a:t>Liepos 2 d. / 5 d.</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87260">
                <a:tc>
                  <a:txBody>
                    <a:bodyPr/>
                    <a:lstStyle/>
                    <a:p>
                      <a:pPr>
                        <a:lnSpc>
                          <a:spcPct val="115000"/>
                        </a:lnSpc>
                        <a:spcAft>
                          <a:spcPts val="0"/>
                        </a:spcAft>
                      </a:pPr>
                      <a:r>
                        <a:rPr lang="lt-LT" sz="1100" dirty="0">
                          <a:effectLst/>
                          <a:latin typeface="Times New Roman"/>
                          <a:ea typeface="Calibri"/>
                          <a:cs typeface="Times New Roman"/>
                        </a:rPr>
                        <a:t>Lietuvių kalba ir literatūra (MBE)</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dirty="0">
                          <a:effectLst/>
                          <a:latin typeface="Times New Roman"/>
                          <a:ea typeface="Calibri"/>
                          <a:cs typeface="Times New Roman"/>
                        </a:rPr>
                        <a:t>Liepos 7 d. </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lt-LT" sz="1100" dirty="0">
                          <a:effectLst/>
                          <a:latin typeface="Times New Roman"/>
                          <a:ea typeface="Calibri"/>
                          <a:cs typeface="Times New Roman"/>
                        </a:rPr>
                        <a:t>Lietuvių kalba ir literatūra (MBE)</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lt-LT" sz="1100" dirty="0">
                          <a:effectLst/>
                          <a:latin typeface="Times New Roman"/>
                          <a:ea typeface="Calibri"/>
                          <a:cs typeface="Times New Roman"/>
                        </a:rPr>
                        <a:t>Liepos 9 d. </a:t>
                      </a:r>
                      <a:endParaRPr lang="lt-LT" sz="1100" dirty="0">
                        <a:effectLst/>
                        <a:latin typeface="Calibri"/>
                        <a:ea typeface="Calibri"/>
                        <a:cs typeface="Times New Roman"/>
                      </a:endParaRPr>
                    </a:p>
                  </a:txBody>
                  <a:tcPr marL="43514" marR="43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8372455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t>Brandos darbas</a:t>
            </a:r>
            <a:endParaRPr lang="lt-LT" dirty="0"/>
          </a:p>
        </p:txBody>
      </p:sp>
      <p:sp>
        <p:nvSpPr>
          <p:cNvPr id="3" name="Content Placeholder 2"/>
          <p:cNvSpPr>
            <a:spLocks noGrp="1"/>
          </p:cNvSpPr>
          <p:nvPr>
            <p:ph idx="1"/>
          </p:nvPr>
        </p:nvSpPr>
        <p:spPr>
          <a:xfrm>
            <a:off x="457200" y="1268760"/>
            <a:ext cx="8229600" cy="4857403"/>
          </a:xfrm>
        </p:spPr>
        <p:txBody>
          <a:bodyPr>
            <a:normAutofit lnSpcReduction="10000"/>
          </a:bodyPr>
          <a:lstStyle/>
          <a:p>
            <a:r>
              <a:rPr lang="lt-LT" b="1" dirty="0" smtClean="0"/>
              <a:t>Įrankis</a:t>
            </a:r>
            <a:r>
              <a:rPr lang="lt-LT" dirty="0" smtClean="0"/>
              <a:t>, kuris turėtų padėti išsilavinimo įgijimą perkelti ant paties mokinio pečių (</a:t>
            </a:r>
            <a:r>
              <a:rPr lang="lt-LT" dirty="0" err="1" smtClean="0"/>
              <a:t>Gardneris</a:t>
            </a:r>
            <a:r>
              <a:rPr lang="lt-LT" dirty="0" smtClean="0"/>
              <a:t>).</a:t>
            </a:r>
          </a:p>
          <a:p>
            <a:r>
              <a:rPr lang="lt-LT" b="1" dirty="0" smtClean="0"/>
              <a:t>Įrankis</a:t>
            </a:r>
            <a:r>
              <a:rPr lang="lt-LT" dirty="0" smtClean="0"/>
              <a:t>, kuris iliustruotų ilgalaikius vidurinio ugdymo rezultatus – ugdyti aktyvų, kūrybingą, atsakingą pilietį, įgijusį bendrųjų ir dalykinių kompetencijų.</a:t>
            </a:r>
          </a:p>
          <a:p>
            <a:r>
              <a:rPr lang="lt-LT" b="1" dirty="0"/>
              <a:t>Įrankis</a:t>
            </a:r>
            <a:r>
              <a:rPr lang="lt-LT" dirty="0"/>
              <a:t>, kuris turi vykdymo ir vertinimo analogą viduriniame ugdyme – menų ir technologijų MBE (dalyvauja apie 25 proc. einamųjų metų abiturientų</a:t>
            </a:r>
            <a:r>
              <a:rPr lang="lt-LT" dirty="0" smtClean="0"/>
              <a:t>).</a:t>
            </a:r>
            <a:endParaRPr lang="lt-LT" dirty="0"/>
          </a:p>
          <a:p>
            <a:endParaRPr lang="lt-LT" dirty="0"/>
          </a:p>
        </p:txBody>
      </p:sp>
    </p:spTree>
    <p:extLst>
      <p:ext uri="{BB962C8B-B14F-4D97-AF65-F5344CB8AC3E}">
        <p14:creationId xmlns:p14="http://schemas.microsoft.com/office/powerpoint/2010/main" val="3518227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4042"/>
          </a:xfrm>
        </p:spPr>
        <p:txBody>
          <a:bodyPr>
            <a:normAutofit fontScale="90000"/>
          </a:bodyPr>
          <a:lstStyle/>
          <a:p>
            <a:endParaRPr lang="lt-LT" dirty="0"/>
          </a:p>
        </p:txBody>
      </p:sp>
      <p:sp>
        <p:nvSpPr>
          <p:cNvPr id="3" name="Content Placeholder 2"/>
          <p:cNvSpPr>
            <a:spLocks noGrp="1"/>
          </p:cNvSpPr>
          <p:nvPr>
            <p:ph idx="1"/>
          </p:nvPr>
        </p:nvSpPr>
        <p:spPr>
          <a:xfrm>
            <a:off x="457200" y="548680"/>
            <a:ext cx="8229600" cy="5577483"/>
          </a:xfrm>
        </p:spPr>
        <p:txBody>
          <a:bodyPr>
            <a:normAutofit lnSpcReduction="10000"/>
          </a:bodyPr>
          <a:lstStyle/>
          <a:p>
            <a:r>
              <a:rPr lang="lt-LT" b="1" dirty="0"/>
              <a:t>BD charakteristika:</a:t>
            </a:r>
          </a:p>
          <a:p>
            <a:r>
              <a:rPr lang="lt-LT" b="1" dirty="0"/>
              <a:t>Mokinys renkasi pats </a:t>
            </a:r>
            <a:r>
              <a:rPr lang="lt-LT" dirty="0"/>
              <a:t>– mokomąjį dalyką, kryptį, idėją ir jos įgyvendinimo strategiją;</a:t>
            </a:r>
          </a:p>
          <a:p>
            <a:r>
              <a:rPr lang="lt-LT" b="1" dirty="0"/>
              <a:t>Mokinys rengia brandos darbą ugdymo procese </a:t>
            </a:r>
            <a:r>
              <a:rPr lang="lt-LT" dirty="0"/>
              <a:t>– pažįstamoje aplinkoje, pats planuodamas laiką ir organizuodamas savo veiklas, prisiimdamas atsakomybę už siekiamą rezultatą;</a:t>
            </a:r>
          </a:p>
          <a:p>
            <a:r>
              <a:rPr lang="lt-LT" dirty="0"/>
              <a:t>Brandos darbo </a:t>
            </a:r>
            <a:r>
              <a:rPr lang="lt-LT" b="1" dirty="0"/>
              <a:t>rengimo ir vertinimo procese numatyti saugikliai</a:t>
            </a:r>
            <a:r>
              <a:rPr lang="lt-LT" dirty="0"/>
              <a:t>, kurie turi užtikrinti vertinimo patikimumą ir kokybę.</a:t>
            </a:r>
          </a:p>
          <a:p>
            <a:endParaRPr lang="lt-LT" dirty="0"/>
          </a:p>
        </p:txBody>
      </p:sp>
    </p:spTree>
    <p:extLst>
      <p:ext uri="{BB962C8B-B14F-4D97-AF65-F5344CB8AC3E}">
        <p14:creationId xmlns:p14="http://schemas.microsoft.com/office/powerpoint/2010/main" val="1469826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idx="1"/>
          </p:nvPr>
        </p:nvSpPr>
        <p:spPr/>
        <p:txBody>
          <a:bodyPr>
            <a:normAutofit fontScale="92500" lnSpcReduction="20000"/>
          </a:bodyPr>
          <a:lstStyle/>
          <a:p>
            <a:pPr marL="0" indent="0">
              <a:lnSpc>
                <a:spcPct val="120000"/>
              </a:lnSpc>
              <a:spcBef>
                <a:spcPts val="0"/>
              </a:spcBef>
              <a:buNone/>
            </a:pPr>
            <a:r>
              <a:rPr lang="lt-LT" b="1" dirty="0">
                <a:solidFill>
                  <a:srgbClr val="FF0000"/>
                </a:solidFill>
              </a:rPr>
              <a:t>Brandos darbo uždaviniai:</a:t>
            </a:r>
          </a:p>
          <a:p>
            <a:pPr>
              <a:lnSpc>
                <a:spcPct val="120000"/>
              </a:lnSpc>
              <a:spcBef>
                <a:spcPts val="0"/>
              </a:spcBef>
            </a:pPr>
            <a:r>
              <a:rPr lang="lt-LT" b="1" dirty="0"/>
              <a:t>Sudaryti mokiniui galimybę </a:t>
            </a:r>
            <a:r>
              <a:rPr lang="lt-LT" dirty="0"/>
              <a:t>laisvai pasirinkti geriausiai jo gebėjimus, poreikius ir interesus atitinkančią brandos darbo idėją (problemą, objektą, sumanymą), savarankiškai tyrinėti, analizuoti, sukurti ir pristatyti savo veiklos rezultatus;</a:t>
            </a:r>
          </a:p>
          <a:p>
            <a:pPr>
              <a:lnSpc>
                <a:spcPct val="120000"/>
              </a:lnSpc>
              <a:spcBef>
                <a:spcPts val="0"/>
              </a:spcBef>
            </a:pPr>
            <a:r>
              <a:rPr lang="lt-LT" b="1" dirty="0"/>
              <a:t>Suteikti informacijos mokiniui</a:t>
            </a:r>
            <a:r>
              <a:rPr lang="lt-LT" dirty="0"/>
              <a:t>, planuojant tolesnį mokymąsi ir profesinę karjerą. </a:t>
            </a:r>
          </a:p>
          <a:p>
            <a:endParaRPr lang="lt-LT" dirty="0"/>
          </a:p>
        </p:txBody>
      </p:sp>
    </p:spTree>
    <p:extLst>
      <p:ext uri="{BB962C8B-B14F-4D97-AF65-F5344CB8AC3E}">
        <p14:creationId xmlns:p14="http://schemas.microsoft.com/office/powerpoint/2010/main" val="804495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endParaRPr lang="lt-LT"/>
          </a:p>
        </p:txBody>
      </p:sp>
      <p:sp>
        <p:nvSpPr>
          <p:cNvPr id="3" name="Content Placeholder 2"/>
          <p:cNvSpPr>
            <a:spLocks noGrp="1"/>
          </p:cNvSpPr>
          <p:nvPr>
            <p:ph idx="1"/>
          </p:nvPr>
        </p:nvSpPr>
        <p:spPr>
          <a:xfrm>
            <a:off x="457200" y="764704"/>
            <a:ext cx="8229600" cy="5361459"/>
          </a:xfrm>
        </p:spPr>
        <p:txBody>
          <a:bodyPr>
            <a:normAutofit fontScale="92500" lnSpcReduction="20000"/>
          </a:bodyPr>
          <a:lstStyle/>
          <a:p>
            <a:r>
              <a:rPr lang="lt-LT" dirty="0"/>
              <a:t>Brandos darbui įgyvendinti mokykla gali pasitelkti mokslo ir studijų institucijas, profesinio mokymo įstaigas, kitas įmones, įstaigas, organizacijas</a:t>
            </a:r>
            <a:r>
              <a:rPr lang="lt-LT" dirty="0" smtClean="0"/>
              <a:t>.</a:t>
            </a:r>
          </a:p>
          <a:p>
            <a:r>
              <a:rPr lang="lt-LT" dirty="0">
                <a:solidFill>
                  <a:srgbClr val="0070C0"/>
                </a:solidFill>
              </a:rPr>
              <a:t>Atvirumas, pereinamumas iš vidurinio ugdymo į aukštąjį mokslą, sudaro sąlygas pasinaudoti ne tik mokslo baze (laboratorijomis (STEAM), priemonėmis), bet ir konsultacijomis. </a:t>
            </a:r>
            <a:endParaRPr lang="lt-LT" dirty="0" smtClean="0">
              <a:solidFill>
                <a:srgbClr val="0070C0"/>
              </a:solidFill>
            </a:endParaRPr>
          </a:p>
          <a:p>
            <a:r>
              <a:rPr lang="lt-LT" dirty="0"/>
              <a:t>Brandos darbą galima rengti </a:t>
            </a:r>
            <a:r>
              <a:rPr lang="lt-LT" b="1" dirty="0"/>
              <a:t>iš visų individualaus ugdymo plano vidurinio ugdymo programos dalykų</a:t>
            </a:r>
            <a:r>
              <a:rPr lang="lt-LT" dirty="0" smtClean="0"/>
              <a:t>.</a:t>
            </a:r>
          </a:p>
          <a:p>
            <a:r>
              <a:rPr lang="lt-LT" dirty="0">
                <a:solidFill>
                  <a:srgbClr val="0070C0"/>
                </a:solidFill>
              </a:rPr>
              <a:t>Nėra diskriminacijos kurio nors dalyko atžvilgiu, nėra skirstoma į </a:t>
            </a:r>
            <a:r>
              <a:rPr lang="lt-LT" dirty="0" err="1">
                <a:solidFill>
                  <a:srgbClr val="0070C0"/>
                </a:solidFill>
              </a:rPr>
              <a:t>egzamininius</a:t>
            </a:r>
            <a:r>
              <a:rPr lang="lt-LT" dirty="0">
                <a:solidFill>
                  <a:srgbClr val="0070C0"/>
                </a:solidFill>
              </a:rPr>
              <a:t> ir </a:t>
            </a:r>
            <a:r>
              <a:rPr lang="lt-LT" dirty="0" err="1">
                <a:solidFill>
                  <a:srgbClr val="0070C0"/>
                </a:solidFill>
              </a:rPr>
              <a:t>neegzamininius</a:t>
            </a:r>
            <a:r>
              <a:rPr lang="lt-LT" dirty="0">
                <a:solidFill>
                  <a:srgbClr val="0070C0"/>
                </a:solidFill>
              </a:rPr>
              <a:t> dalykus, lengvus ir </a:t>
            </a:r>
            <a:r>
              <a:rPr lang="lt-LT" dirty="0" smtClean="0">
                <a:solidFill>
                  <a:srgbClr val="0070C0"/>
                </a:solidFill>
              </a:rPr>
              <a:t>sunkius.</a:t>
            </a:r>
            <a:endParaRPr lang="lt-LT" dirty="0"/>
          </a:p>
          <a:p>
            <a:endParaRPr lang="lt-LT" dirty="0">
              <a:solidFill>
                <a:srgbClr val="0070C0"/>
              </a:solidFill>
            </a:endParaRPr>
          </a:p>
          <a:p>
            <a:endParaRPr lang="lt-LT" dirty="0"/>
          </a:p>
        </p:txBody>
      </p:sp>
    </p:spTree>
    <p:extLst>
      <p:ext uri="{BB962C8B-B14F-4D97-AF65-F5344CB8AC3E}">
        <p14:creationId xmlns:p14="http://schemas.microsoft.com/office/powerpoint/2010/main" val="3749125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dirty="0"/>
          </a:p>
        </p:txBody>
      </p:sp>
      <p:sp>
        <p:nvSpPr>
          <p:cNvPr id="3" name="Content Placeholder 2"/>
          <p:cNvSpPr>
            <a:spLocks noGrp="1"/>
          </p:cNvSpPr>
          <p:nvPr>
            <p:ph idx="1"/>
          </p:nvPr>
        </p:nvSpPr>
        <p:spPr/>
        <p:txBody>
          <a:bodyPr/>
          <a:lstStyle/>
          <a:p>
            <a:r>
              <a:rPr lang="lt-LT" dirty="0" smtClean="0"/>
              <a:t>Brandos darbą vertina darbo vadovas ir vertinimo komisija:</a:t>
            </a:r>
          </a:p>
          <a:p>
            <a:r>
              <a:rPr lang="lt-LT" dirty="0" smtClean="0"/>
              <a:t>Vadovas vertina brandos darbo procesą ir rezultatą</a:t>
            </a:r>
          </a:p>
          <a:p>
            <a:r>
              <a:rPr lang="lt-LT" dirty="0" smtClean="0"/>
              <a:t>Vertinimo komisija vertina rezultatą ir pristatymą.</a:t>
            </a:r>
          </a:p>
          <a:p>
            <a:r>
              <a:rPr lang="lt-LT" dirty="0" smtClean="0"/>
              <a:t>Vertinimo komisija išorinė (savivaldybės lygmenyje).</a:t>
            </a:r>
            <a:endParaRPr lang="lt-LT" dirty="0"/>
          </a:p>
          <a:p>
            <a:endParaRPr lang="lt-LT" dirty="0"/>
          </a:p>
        </p:txBody>
      </p:sp>
    </p:spTree>
    <p:extLst>
      <p:ext uri="{BB962C8B-B14F-4D97-AF65-F5344CB8AC3E}">
        <p14:creationId xmlns:p14="http://schemas.microsoft.com/office/powerpoint/2010/main" val="3819570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290164155"/>
              </p:ext>
            </p:extLst>
          </p:nvPr>
        </p:nvGraphicFramePr>
        <p:xfrm>
          <a:off x="179511" y="130629"/>
          <a:ext cx="8856984" cy="6676911"/>
        </p:xfrm>
        <a:graphic>
          <a:graphicData uri="http://schemas.openxmlformats.org/drawingml/2006/table">
            <a:tbl>
              <a:tblPr/>
              <a:tblGrid>
                <a:gridCol w="6648304"/>
                <a:gridCol w="2208680"/>
              </a:tblGrid>
              <a:tr h="365113">
                <a:tc>
                  <a:txBody>
                    <a:bodyPr/>
                    <a:lstStyle/>
                    <a:p>
                      <a:pPr algn="ctr"/>
                      <a:r>
                        <a:rPr lang="lt-LT" sz="1200" b="1" dirty="0" smtClean="0">
                          <a:effectLst/>
                        </a:rPr>
                        <a:t>kriterijus</a:t>
                      </a:r>
                      <a:endParaRPr lang="lt-LT" sz="1200" dirty="0">
                        <a:effectLst/>
                      </a:endParaRPr>
                    </a:p>
                  </a:txBody>
                  <a:tcPr marL="0" marR="0" marT="0" marB="0" anchor="ctr">
                    <a:lnL>
                      <a:noFill/>
                    </a:lnL>
                    <a:lnR>
                      <a:noFill/>
                    </a:lnR>
                    <a:lnT>
                      <a:noFill/>
                    </a:lnT>
                    <a:lnB>
                      <a:noFill/>
                    </a:lnB>
                  </a:tcPr>
                </a:tc>
                <a:tc>
                  <a:txBody>
                    <a:bodyPr/>
                    <a:lstStyle/>
                    <a:p>
                      <a:r>
                        <a:rPr lang="lt-LT" sz="1200" b="1">
                          <a:effectLst/>
                        </a:rPr>
                        <a:t> </a:t>
                      </a:r>
                      <a:br>
                        <a:rPr lang="lt-LT" sz="1200" b="1">
                          <a:effectLst/>
                        </a:rPr>
                      </a:br>
                      <a:r>
                        <a:rPr lang="lt-LT" sz="1200" b="1">
                          <a:effectLst/>
                        </a:rPr>
                        <a:t>  Kriterijaus vertė</a:t>
                      </a:r>
                      <a:endParaRPr lang="lt-LT" sz="1200">
                        <a:effectLst/>
                      </a:endParaRPr>
                    </a:p>
                  </a:txBody>
                  <a:tcPr marL="0" marR="0" marT="0" marB="0" anchor="ctr">
                    <a:lnL>
                      <a:noFill/>
                    </a:lnL>
                    <a:lnR>
                      <a:noFill/>
                    </a:lnR>
                    <a:lnT>
                      <a:noFill/>
                    </a:lnT>
                    <a:lnB>
                      <a:noFill/>
                    </a:lnB>
                  </a:tcPr>
                </a:tc>
              </a:tr>
              <a:tr h="202748">
                <a:tc>
                  <a:txBody>
                    <a:bodyPr/>
                    <a:lstStyle/>
                    <a:p>
                      <a:r>
                        <a:rPr lang="lt-LT" sz="1200" b="1" dirty="0">
                          <a:effectLst/>
                        </a:rPr>
                        <a:t>Pirmojo arba antrojo dalyko brandos darbo ne žemesnis nei 9 įvertinimas</a:t>
                      </a:r>
                    </a:p>
                  </a:txBody>
                  <a:tcPr marL="0" marR="0" marT="0" marB="0" anchor="ctr">
                    <a:lnL>
                      <a:noFill/>
                    </a:lnL>
                    <a:lnR>
                      <a:noFill/>
                    </a:lnR>
                    <a:lnT>
                      <a:noFill/>
                    </a:lnT>
                    <a:lnB>
                      <a:noFill/>
                    </a:lnB>
                    <a:solidFill>
                      <a:srgbClr val="FFFF00"/>
                    </a:solidFill>
                  </a:tcPr>
                </a:tc>
                <a:tc>
                  <a:txBody>
                    <a:bodyPr/>
                    <a:lstStyle/>
                    <a:p>
                      <a:r>
                        <a:rPr lang="lt-LT" sz="1200" b="1" dirty="0">
                          <a:effectLst/>
                        </a:rPr>
                        <a:t>   0,25 balo</a:t>
                      </a:r>
                    </a:p>
                  </a:txBody>
                  <a:tcPr marL="0" marR="0" marT="0" marB="0" anchor="ctr">
                    <a:lnL>
                      <a:noFill/>
                    </a:lnL>
                    <a:lnR>
                      <a:noFill/>
                    </a:lnR>
                    <a:lnT>
                      <a:noFill/>
                    </a:lnT>
                    <a:lnB>
                      <a:noFill/>
                    </a:lnB>
                    <a:solidFill>
                      <a:srgbClr val="FFFF00"/>
                    </a:solidFill>
                  </a:tcPr>
                </a:tc>
              </a:tr>
              <a:tr h="405495">
                <a:tc>
                  <a:txBody>
                    <a:bodyPr/>
                    <a:lstStyle/>
                    <a:p>
                      <a:r>
                        <a:rPr lang="lt-LT" sz="1200">
                          <a:effectLst/>
                        </a:rPr>
                        <a:t>Baigti baziniai kariniai mokymai arba atlikta privalomoji pradinė karo tarnyba (į aukštųjų mokyklų priėmimo taisyklėse nurodytas studijų programas)</a:t>
                      </a:r>
                    </a:p>
                  </a:txBody>
                  <a:tcPr marL="0" marR="0" marT="0" marB="0" anchor="ctr">
                    <a:lnL>
                      <a:noFill/>
                    </a:lnL>
                    <a:lnR>
                      <a:noFill/>
                    </a:lnR>
                    <a:lnT>
                      <a:noFill/>
                    </a:lnT>
                    <a:lnB>
                      <a:noFill/>
                    </a:lnB>
                  </a:tcPr>
                </a:tc>
                <a:tc>
                  <a:txBody>
                    <a:bodyPr/>
                    <a:lstStyle/>
                    <a:p>
                      <a:r>
                        <a:rPr lang="lt-LT" sz="1200" b="1" dirty="0">
                          <a:effectLst/>
                        </a:rPr>
                        <a:t> </a:t>
                      </a:r>
                      <a:br>
                        <a:rPr lang="lt-LT" sz="1200" b="1" dirty="0">
                          <a:effectLst/>
                        </a:rPr>
                      </a:br>
                      <a:r>
                        <a:rPr lang="lt-LT" sz="1200" b="1" dirty="0">
                          <a:effectLst/>
                        </a:rPr>
                        <a:t>   0,5 balo</a:t>
                      </a:r>
                    </a:p>
                  </a:txBody>
                  <a:tcPr marL="0" marR="0" marT="0" marB="0" anchor="ctr">
                    <a:lnL>
                      <a:noFill/>
                    </a:lnL>
                    <a:lnR>
                      <a:noFill/>
                    </a:lnR>
                    <a:lnT>
                      <a:noFill/>
                    </a:lnT>
                    <a:lnB>
                      <a:noFill/>
                    </a:lnB>
                  </a:tcPr>
                </a:tc>
              </a:tr>
              <a:tr h="1095338">
                <a:tc>
                  <a:txBody>
                    <a:bodyPr/>
                    <a:lstStyle/>
                    <a:p>
                      <a:r>
                        <a:rPr lang="lt-LT" sz="1200" dirty="0">
                          <a:effectLst/>
                        </a:rPr>
                        <a:t>Tarptautinių olimpiadų, konkursų prizinės vietos.</a:t>
                      </a:r>
                      <a:br>
                        <a:rPr lang="lt-LT" sz="1200" dirty="0">
                          <a:effectLst/>
                        </a:rPr>
                      </a:br>
                      <a:r>
                        <a:rPr lang="lt-LT" sz="1200" dirty="0">
                          <a:effectLst/>
                        </a:rPr>
                        <a:t> </a:t>
                      </a:r>
                      <a:br>
                        <a:rPr lang="lt-LT" sz="1200" dirty="0">
                          <a:effectLst/>
                        </a:rPr>
                      </a:br>
                      <a:r>
                        <a:rPr lang="lt-LT" sz="1200" dirty="0">
                          <a:effectLst/>
                        </a:rPr>
                        <a:t>Vertinami tik 10–12 klasių (gimnazijos II–IV klasių) olimpiadų ir konkursų laimėjimai. Už to paties dalyko olimpiadą ar konkursą balas (didžiausias) skaičiuojamas tik vieną kartą, už skirtingų dalykų olimpiadas skirti papildomi balai sumuojami</a:t>
                      </a:r>
                    </a:p>
                  </a:txBody>
                  <a:tcPr marL="0" marR="0" marT="0" marB="0" anchor="ctr">
                    <a:lnL>
                      <a:noFill/>
                    </a:lnL>
                    <a:lnR>
                      <a:noFill/>
                    </a:lnR>
                    <a:lnT>
                      <a:noFill/>
                    </a:lnT>
                    <a:lnB>
                      <a:noFill/>
                    </a:lnB>
                  </a:tcPr>
                </a:tc>
                <a:tc>
                  <a:txBody>
                    <a:bodyPr/>
                    <a:lstStyle/>
                    <a:p>
                      <a:r>
                        <a:rPr lang="lt-LT" sz="1200" b="1" dirty="0">
                          <a:effectLst/>
                        </a:rPr>
                        <a:t> </a:t>
                      </a:r>
                      <a:br>
                        <a:rPr lang="lt-LT" sz="1200" b="1" dirty="0">
                          <a:effectLst/>
                        </a:rPr>
                      </a:br>
                      <a:r>
                        <a:rPr lang="lt-LT" sz="1200" b="1" dirty="0">
                          <a:effectLst/>
                        </a:rPr>
                        <a:t>   1 vieta – 2,5 balo;</a:t>
                      </a:r>
                      <a:br>
                        <a:rPr lang="lt-LT" sz="1200" b="1" dirty="0">
                          <a:effectLst/>
                        </a:rPr>
                      </a:br>
                      <a:r>
                        <a:rPr lang="lt-LT" sz="1200" b="1" dirty="0">
                          <a:effectLst/>
                        </a:rPr>
                        <a:t> </a:t>
                      </a:r>
                      <a:br>
                        <a:rPr lang="lt-LT" sz="1200" b="1" dirty="0">
                          <a:effectLst/>
                        </a:rPr>
                      </a:br>
                      <a:r>
                        <a:rPr lang="lt-LT" sz="1200" b="1" dirty="0">
                          <a:effectLst/>
                        </a:rPr>
                        <a:t>   2 vieta – 1,5 balo;</a:t>
                      </a:r>
                      <a:br>
                        <a:rPr lang="lt-LT" sz="1200" b="1" dirty="0">
                          <a:effectLst/>
                        </a:rPr>
                      </a:br>
                      <a:r>
                        <a:rPr lang="lt-LT" sz="1200" b="1" dirty="0">
                          <a:effectLst/>
                        </a:rPr>
                        <a:t> </a:t>
                      </a:r>
                      <a:br>
                        <a:rPr lang="lt-LT" sz="1200" b="1" dirty="0">
                          <a:effectLst/>
                        </a:rPr>
                      </a:br>
                      <a:r>
                        <a:rPr lang="lt-LT" sz="1200" b="1" dirty="0">
                          <a:effectLst/>
                        </a:rPr>
                        <a:t>   3 vieta – 1 balas</a:t>
                      </a:r>
                    </a:p>
                  </a:txBody>
                  <a:tcPr marL="0" marR="0" marT="0" marB="0" anchor="ctr">
                    <a:lnL>
                      <a:noFill/>
                    </a:lnL>
                    <a:lnR>
                      <a:noFill/>
                    </a:lnR>
                    <a:lnT>
                      <a:noFill/>
                    </a:lnT>
                    <a:lnB>
                      <a:noFill/>
                    </a:lnB>
                  </a:tcPr>
                </a:tc>
              </a:tr>
              <a:tr h="1095338">
                <a:tc>
                  <a:txBody>
                    <a:bodyPr/>
                    <a:lstStyle/>
                    <a:p>
                      <a:r>
                        <a:rPr lang="lt-LT" sz="1200" dirty="0">
                          <a:effectLst/>
                        </a:rPr>
                        <a:t>Šalies olimpiadų ir konkursų prizinės vietos.</a:t>
                      </a:r>
                      <a:br>
                        <a:rPr lang="lt-LT" sz="1200" dirty="0">
                          <a:effectLst/>
                        </a:rPr>
                      </a:br>
                      <a:r>
                        <a:rPr lang="lt-LT" sz="1200" dirty="0">
                          <a:effectLst/>
                        </a:rPr>
                        <a:t> </a:t>
                      </a:r>
                      <a:br>
                        <a:rPr lang="lt-LT" sz="1200" dirty="0">
                          <a:effectLst/>
                        </a:rPr>
                      </a:br>
                      <a:r>
                        <a:rPr lang="lt-LT" sz="1200" dirty="0">
                          <a:effectLst/>
                        </a:rPr>
                        <a:t>Vertinami tik 10–12 klasių (gimnazijos II–IV klasių) olimpiadų ir konkursų laimėjimai. Už to paties dalyko olimpiadą ar konkursą balas (didžiausias) skaičiuojamas tik vieną kartą, už skirtingų dalykų olimpiadas skirti papildomi balai sumuojami.</a:t>
                      </a:r>
                    </a:p>
                  </a:txBody>
                  <a:tcPr marL="0" marR="0" marT="0" marB="0" anchor="ctr">
                    <a:lnL>
                      <a:noFill/>
                    </a:lnL>
                    <a:lnR>
                      <a:noFill/>
                    </a:lnR>
                    <a:lnT>
                      <a:noFill/>
                    </a:lnT>
                    <a:lnB>
                      <a:noFill/>
                    </a:lnB>
                  </a:tcPr>
                </a:tc>
                <a:tc>
                  <a:txBody>
                    <a:bodyPr/>
                    <a:lstStyle/>
                    <a:p>
                      <a:r>
                        <a:rPr lang="lt-LT" sz="1200" b="1" dirty="0">
                          <a:effectLst/>
                        </a:rPr>
                        <a:t> </a:t>
                      </a:r>
                      <a:br>
                        <a:rPr lang="lt-LT" sz="1200" b="1" dirty="0">
                          <a:effectLst/>
                        </a:rPr>
                      </a:br>
                      <a:r>
                        <a:rPr lang="lt-LT" sz="1200" b="1" dirty="0">
                          <a:effectLst/>
                        </a:rPr>
                        <a:t>   1 vieta – 1,5 balo;</a:t>
                      </a:r>
                      <a:br>
                        <a:rPr lang="lt-LT" sz="1200" b="1" dirty="0">
                          <a:effectLst/>
                        </a:rPr>
                      </a:br>
                      <a:r>
                        <a:rPr lang="lt-LT" sz="1200" b="1" dirty="0">
                          <a:effectLst/>
                        </a:rPr>
                        <a:t> </a:t>
                      </a:r>
                      <a:br>
                        <a:rPr lang="lt-LT" sz="1200" b="1" dirty="0">
                          <a:effectLst/>
                        </a:rPr>
                      </a:br>
                      <a:r>
                        <a:rPr lang="lt-LT" sz="1200" b="1" dirty="0">
                          <a:effectLst/>
                        </a:rPr>
                        <a:t>   2 vieta – 1 balas;</a:t>
                      </a:r>
                      <a:br>
                        <a:rPr lang="lt-LT" sz="1200" b="1" dirty="0">
                          <a:effectLst/>
                        </a:rPr>
                      </a:br>
                      <a:r>
                        <a:rPr lang="lt-LT" sz="1200" b="1" dirty="0">
                          <a:effectLst/>
                        </a:rPr>
                        <a:t> </a:t>
                      </a:r>
                      <a:br>
                        <a:rPr lang="lt-LT" sz="1200" b="1" dirty="0">
                          <a:effectLst/>
                        </a:rPr>
                      </a:br>
                      <a:r>
                        <a:rPr lang="lt-LT" sz="1200" b="1" dirty="0">
                          <a:effectLst/>
                        </a:rPr>
                        <a:t>   3 vieta – 0,5 balo</a:t>
                      </a:r>
                    </a:p>
                  </a:txBody>
                  <a:tcPr marL="0" marR="0" marT="0" marB="0" anchor="ctr">
                    <a:lnL>
                      <a:noFill/>
                    </a:lnL>
                    <a:lnR>
                      <a:noFill/>
                    </a:lnR>
                    <a:lnT>
                      <a:noFill/>
                    </a:lnT>
                    <a:lnB>
                      <a:noFill/>
                    </a:lnB>
                  </a:tcPr>
                </a:tc>
              </a:tr>
              <a:tr h="405495">
                <a:tc>
                  <a:txBody>
                    <a:bodyPr/>
                    <a:lstStyle/>
                    <a:p>
                      <a:r>
                        <a:rPr lang="lt-LT" sz="1200" dirty="0">
                          <a:effectLst/>
                        </a:rPr>
                        <a:t>Stojantiesiems į universitetinių studijų programas ir baigusiesiems tos pačios švietimo srities profesinio mokymo programas su pagyrimu</a:t>
                      </a:r>
                    </a:p>
                  </a:txBody>
                  <a:tcPr marL="0" marR="0" marT="0" marB="0" anchor="ctr">
                    <a:lnL>
                      <a:noFill/>
                    </a:lnL>
                    <a:lnR>
                      <a:noFill/>
                    </a:lnR>
                    <a:lnT>
                      <a:noFill/>
                    </a:lnT>
                    <a:lnB>
                      <a:noFill/>
                    </a:lnB>
                  </a:tcPr>
                </a:tc>
                <a:tc>
                  <a:txBody>
                    <a:bodyPr/>
                    <a:lstStyle/>
                    <a:p>
                      <a:r>
                        <a:rPr lang="lt-LT" sz="1200" b="1" dirty="0">
                          <a:effectLst/>
                        </a:rPr>
                        <a:t> </a:t>
                      </a:r>
                      <a:br>
                        <a:rPr lang="lt-LT" sz="1200" b="1" dirty="0">
                          <a:effectLst/>
                        </a:rPr>
                      </a:br>
                      <a:r>
                        <a:rPr lang="lt-LT" sz="1200" b="1" dirty="0">
                          <a:effectLst/>
                        </a:rPr>
                        <a:t>   1 balas</a:t>
                      </a:r>
                    </a:p>
                  </a:txBody>
                  <a:tcPr marL="0" marR="0" marT="0" marB="0" anchor="ctr">
                    <a:lnL>
                      <a:noFill/>
                    </a:lnL>
                    <a:lnR>
                      <a:noFill/>
                    </a:lnR>
                    <a:lnT>
                      <a:noFill/>
                    </a:lnT>
                    <a:lnB>
                      <a:noFill/>
                    </a:lnB>
                  </a:tcPr>
                </a:tc>
              </a:tr>
              <a:tr h="709617">
                <a:tc>
                  <a:txBody>
                    <a:bodyPr/>
                    <a:lstStyle/>
                    <a:p>
                      <a:r>
                        <a:rPr lang="lt-LT" sz="1200">
                          <a:effectLst/>
                        </a:rPr>
                        <a:t>Stojantiesiems į koleginių studijų programas ir baigusiems tos pačios švietimo srities profesinio mokymo programas su pagyrimu arba baigusiesiems tos pačios švietimo srities profesinio mokymo programas ir turintiems ne mažesnį kaip vienerių metų darbo stažą pagal įgytą kvalifikaciją</a:t>
                      </a:r>
                    </a:p>
                  </a:txBody>
                  <a:tcPr marL="0" marR="0" marT="0" marB="0" anchor="ctr">
                    <a:lnL>
                      <a:noFill/>
                    </a:lnL>
                    <a:lnR>
                      <a:noFill/>
                    </a:lnR>
                    <a:lnT>
                      <a:noFill/>
                    </a:lnT>
                    <a:lnB>
                      <a:noFill/>
                    </a:lnB>
                  </a:tcPr>
                </a:tc>
                <a:tc>
                  <a:txBody>
                    <a:bodyPr/>
                    <a:lstStyle/>
                    <a:p>
                      <a:r>
                        <a:rPr lang="lt-LT" sz="1200" b="1" dirty="0">
                          <a:effectLst/>
                        </a:rPr>
                        <a:t> </a:t>
                      </a:r>
                      <a:br>
                        <a:rPr lang="lt-LT" sz="1200" b="1" dirty="0">
                          <a:effectLst/>
                        </a:rPr>
                      </a:br>
                      <a:r>
                        <a:rPr lang="lt-LT" sz="1200" b="1" dirty="0">
                          <a:effectLst/>
                        </a:rPr>
                        <a:t>   1 balas</a:t>
                      </a:r>
                    </a:p>
                  </a:txBody>
                  <a:tcPr marL="0" marR="0" marT="0" marB="0" anchor="ctr">
                    <a:lnL>
                      <a:noFill/>
                    </a:lnL>
                    <a:lnR>
                      <a:noFill/>
                    </a:lnR>
                    <a:lnT>
                      <a:noFill/>
                    </a:lnT>
                    <a:lnB>
                      <a:noFill/>
                    </a:lnB>
                  </a:tcPr>
                </a:tc>
              </a:tr>
              <a:tr h="405495">
                <a:tc>
                  <a:txBody>
                    <a:bodyPr/>
                    <a:lstStyle/>
                    <a:p>
                      <a:r>
                        <a:rPr lang="lt-LT" sz="1200">
                          <a:effectLst/>
                        </a:rPr>
                        <a:t>Stojantiesiems į švietimo ir ugdymo studijų krypčių grupės programas, kurias baigus suteikiama pedagogo kvalifikacija, ir turintiems motyvacijos įvertinimą</a:t>
                      </a:r>
                    </a:p>
                  </a:txBody>
                  <a:tcPr marL="0" marR="0" marT="0" marB="0" anchor="ctr">
                    <a:lnL>
                      <a:noFill/>
                    </a:lnL>
                    <a:lnR>
                      <a:noFill/>
                    </a:lnR>
                    <a:lnT>
                      <a:noFill/>
                    </a:lnT>
                    <a:lnB>
                      <a:noFill/>
                    </a:lnB>
                  </a:tcPr>
                </a:tc>
                <a:tc>
                  <a:txBody>
                    <a:bodyPr/>
                    <a:lstStyle/>
                    <a:p>
                      <a:r>
                        <a:rPr lang="lt-LT" sz="1200" b="1" dirty="0">
                          <a:effectLst/>
                        </a:rPr>
                        <a:t>   1 arba 2 balai</a:t>
                      </a:r>
                    </a:p>
                  </a:txBody>
                  <a:tcPr marL="0" marR="0" marT="0" marB="0" anchor="ctr">
                    <a:lnL>
                      <a:noFill/>
                    </a:lnL>
                    <a:lnR>
                      <a:noFill/>
                    </a:lnR>
                    <a:lnT>
                      <a:noFill/>
                    </a:lnT>
                    <a:lnB>
                      <a:noFill/>
                    </a:lnB>
                  </a:tcPr>
                </a:tc>
              </a:tr>
              <a:tr h="1013738">
                <a:tc>
                  <a:txBody>
                    <a:bodyPr/>
                    <a:lstStyle/>
                    <a:p>
                      <a:r>
                        <a:rPr lang="lt-LT" sz="1200" dirty="0">
                          <a:effectLst/>
                        </a:rPr>
                        <a:t>Stojantiesiems į visuomenės saugumo studijų krypties programas, kurių balas ne žemesnis kaip 40 procentų už aukščiausią balą toje programoje turinčio stojančiojo, ir turintiems Lietuvos Respublikos vidaus reikalų ministro 2016 m. vasario 1 d. įsakymo Nr. 1V-72 „Dėl priėmimo į vidaus tarnybą, vidaus tarnybos sistemos pareigūnų rengimo ir kvalifikacijos tobulinimo tvarkos aprašo patvirtinimo“ nustatyta tvarka išduotą siuntimą</a:t>
                      </a:r>
                    </a:p>
                  </a:txBody>
                  <a:tcPr marL="0" marR="0" marT="0" marB="0" anchor="ctr">
                    <a:lnL>
                      <a:noFill/>
                    </a:lnL>
                    <a:lnR>
                      <a:noFill/>
                    </a:lnR>
                    <a:lnT>
                      <a:noFill/>
                    </a:lnT>
                    <a:lnB>
                      <a:noFill/>
                    </a:lnB>
                  </a:tcPr>
                </a:tc>
                <a:tc>
                  <a:txBody>
                    <a:bodyPr/>
                    <a:lstStyle/>
                    <a:p>
                      <a:r>
                        <a:rPr lang="lt-LT" sz="1200" b="1" dirty="0">
                          <a:effectLst/>
                        </a:rPr>
                        <a:t> </a:t>
                      </a:r>
                      <a:br>
                        <a:rPr lang="lt-LT" sz="1200" b="1" dirty="0">
                          <a:effectLst/>
                        </a:rPr>
                      </a:br>
                      <a:r>
                        <a:rPr lang="lt-LT" sz="1200" b="1" dirty="0">
                          <a:effectLst/>
                        </a:rPr>
                        <a:t>   1,5 balo</a:t>
                      </a:r>
                    </a:p>
                  </a:txBody>
                  <a:tcPr marL="0" marR="0" marT="0" marB="0" anchor="ctr">
                    <a:lnL>
                      <a:noFill/>
                    </a:lnL>
                    <a:lnR>
                      <a:noFill/>
                    </a:lnR>
                    <a:lnT>
                      <a:noFill/>
                    </a:lnT>
                    <a:lnB>
                      <a:noFill/>
                    </a:lnB>
                  </a:tcPr>
                </a:tc>
              </a:tr>
              <a:tr h="304122">
                <a:tc>
                  <a:txBody>
                    <a:bodyPr/>
                    <a:lstStyle/>
                    <a:p>
                      <a:r>
                        <a:rPr lang="lt-LT" sz="1200">
                          <a:effectLst/>
                        </a:rPr>
                        <a:t>Dalyvavimas tarptautinėje arba nacionalinėje jaunimo savanoriškoje veikloje, kuri yra ne trumpesnė negu 3 mėnesiai</a:t>
                      </a:r>
                    </a:p>
                  </a:txBody>
                  <a:tcPr marL="0" marR="0" marT="0" marB="0" anchor="ctr">
                    <a:lnL>
                      <a:noFill/>
                    </a:lnL>
                    <a:lnR>
                      <a:noFill/>
                    </a:lnR>
                    <a:lnT>
                      <a:noFill/>
                    </a:lnT>
                    <a:lnB>
                      <a:noFill/>
                    </a:lnB>
                  </a:tcPr>
                </a:tc>
                <a:tc>
                  <a:txBody>
                    <a:bodyPr/>
                    <a:lstStyle/>
                    <a:p>
                      <a:r>
                        <a:rPr lang="lt-LT" sz="1200" b="1" dirty="0">
                          <a:effectLst/>
                        </a:rPr>
                        <a:t>    0,25 balo</a:t>
                      </a:r>
                    </a:p>
                  </a:txBody>
                  <a:tcPr marL="0" marR="0" marT="0" marB="0" anchor="ctr">
                    <a:lnL>
                      <a:noFill/>
                    </a:lnL>
                    <a:lnR>
                      <a:noFill/>
                    </a:lnR>
                    <a:lnT>
                      <a:noFill/>
                    </a:lnT>
                    <a:lnB>
                      <a:noFill/>
                    </a:lnB>
                  </a:tcPr>
                </a:tc>
              </a:tr>
              <a:tr h="608243">
                <a:tc>
                  <a:txBody>
                    <a:bodyPr/>
                    <a:lstStyle/>
                    <a:p>
                      <a:r>
                        <a:rPr lang="lt-LT" sz="1200">
                          <a:effectLst/>
                        </a:rPr>
                        <a:t>Stojantiesiems į universitetinių studijų muzikos krypties programas</a:t>
                      </a:r>
                    </a:p>
                  </a:txBody>
                  <a:tcPr marL="0" marR="0" marT="0" marB="0" anchor="ctr">
                    <a:lnL>
                      <a:noFill/>
                    </a:lnL>
                    <a:lnR>
                      <a:noFill/>
                    </a:lnR>
                    <a:lnT>
                      <a:noFill/>
                    </a:lnT>
                    <a:lnB>
                      <a:noFill/>
                    </a:lnB>
                  </a:tcPr>
                </a:tc>
                <a:tc>
                  <a:txBody>
                    <a:bodyPr/>
                    <a:lstStyle/>
                    <a:p>
                      <a:r>
                        <a:rPr lang="pt-BR" sz="1200" b="1" dirty="0">
                          <a:effectLst/>
                        </a:rPr>
                        <a:t> 0,15×A, čia A – muzikologijos mokyklinio brandos egzamino įvertinimas</a:t>
                      </a:r>
                    </a:p>
                  </a:txBody>
                  <a:tcPr marL="0" marR="0" marT="0" marB="0" anchor="ctr">
                    <a:lnL>
                      <a:noFill/>
                    </a:lnL>
                    <a:lnR>
                      <a:noFill/>
                    </a:lnR>
                    <a:lnT>
                      <a:noFill/>
                    </a:lnT>
                    <a:lnB>
                      <a:noFill/>
                    </a:lnB>
                  </a:tcPr>
                </a:tc>
              </a:tr>
            </a:tbl>
          </a:graphicData>
        </a:graphic>
      </p:graphicFrame>
    </p:spTree>
    <p:extLst>
      <p:ext uri="{BB962C8B-B14F-4D97-AF65-F5344CB8AC3E}">
        <p14:creationId xmlns:p14="http://schemas.microsoft.com/office/powerpoint/2010/main" val="192290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t>Egzaminai skaičiais</a:t>
            </a:r>
            <a:endParaRPr lang="lt-LT" dirty="0"/>
          </a:p>
        </p:txBody>
      </p:sp>
      <p:sp>
        <p:nvSpPr>
          <p:cNvPr id="3" name="Content Placeholder 2"/>
          <p:cNvSpPr>
            <a:spLocks noGrp="1"/>
          </p:cNvSpPr>
          <p:nvPr>
            <p:ph idx="1"/>
          </p:nvPr>
        </p:nvSpPr>
        <p:spPr>
          <a:xfrm>
            <a:off x="539552" y="1412776"/>
            <a:ext cx="8229600" cy="3877891"/>
          </a:xfrm>
        </p:spPr>
        <p:txBody>
          <a:bodyPr>
            <a:normAutofit fontScale="85000" lnSpcReduction="10000"/>
          </a:bodyPr>
          <a:lstStyle/>
          <a:p>
            <a:r>
              <a:rPr lang="lt-LT" dirty="0" smtClean="0"/>
              <a:t>Egzaminus laikė 32572 kandidatai.</a:t>
            </a:r>
            <a:endParaRPr lang="lt-LT" dirty="0"/>
          </a:p>
          <a:p>
            <a:r>
              <a:rPr lang="lt-LT" dirty="0"/>
              <a:t>2017 metais laikyti 84 675 valstybiniai brandos egzaminai (2016 </a:t>
            </a:r>
            <a:r>
              <a:rPr lang="lt-LT" dirty="0" err="1"/>
              <a:t>m</a:t>
            </a:r>
            <a:r>
              <a:rPr lang="lt-LT" dirty="0"/>
              <a:t>. – 87 619). </a:t>
            </a:r>
            <a:endParaRPr lang="lt-LT" dirty="0" smtClean="0"/>
          </a:p>
          <a:p>
            <a:r>
              <a:rPr lang="lt-LT" dirty="0"/>
              <a:t>2017 metais egzaminų neišlaikymų skaičius sumažėjo – neišlaikyta 4,54 proc. valstybinių brandos egzaminų. 2016 metais egzaminų neišlaikymų skaičius buvo 5,75 proc., 2015 m. 4,8 proc</a:t>
            </a:r>
            <a:r>
              <a:rPr lang="lt-LT" dirty="0" smtClean="0"/>
              <a:t>.</a:t>
            </a:r>
          </a:p>
          <a:p>
            <a:r>
              <a:rPr lang="lt-LT" dirty="0" smtClean="0"/>
              <a:t>1739 kandidatai gavo bent po vieną 100 balų įvertinimą (5 proc. iš visų laikiusiųjų egzaminus).</a:t>
            </a:r>
            <a:endParaRPr lang="lt-LT" dirty="0"/>
          </a:p>
          <a:p>
            <a:endParaRPr lang="lt-LT" dirty="0" smtClean="0"/>
          </a:p>
          <a:p>
            <a:endParaRPr lang="lt-LT" dirty="0"/>
          </a:p>
          <a:p>
            <a:endParaRPr lang="lt-LT" dirty="0"/>
          </a:p>
        </p:txBody>
      </p:sp>
    </p:spTree>
    <p:extLst>
      <p:ext uri="{BB962C8B-B14F-4D97-AF65-F5344CB8AC3E}">
        <p14:creationId xmlns:p14="http://schemas.microsoft.com/office/powerpoint/2010/main" val="1419469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Brandos darbas. Kur ieškoti informacijos?</a:t>
            </a:r>
          </a:p>
        </p:txBody>
      </p:sp>
      <p:sp>
        <p:nvSpPr>
          <p:cNvPr id="3" name="Content Placeholder 2"/>
          <p:cNvSpPr>
            <a:spLocks noGrp="1"/>
          </p:cNvSpPr>
          <p:nvPr>
            <p:ph idx="1"/>
          </p:nvPr>
        </p:nvSpPr>
        <p:spPr/>
        <p:txBody>
          <a:bodyPr/>
          <a:lstStyle/>
          <a:p>
            <a:pPr marL="0" indent="0">
              <a:buNone/>
            </a:pPr>
            <a:r>
              <a:rPr lang="lt-LT" dirty="0"/>
              <a:t>NEC tinklalapyje:</a:t>
            </a:r>
          </a:p>
          <a:p>
            <a:pPr marL="0" indent="0">
              <a:buNone/>
            </a:pPr>
            <a:r>
              <a:rPr lang="lt-LT" dirty="0">
                <a:hlinkClick r:id="rId2"/>
              </a:rPr>
              <a:t>http://www.nec.lt/532/</a:t>
            </a:r>
            <a:endParaRPr lang="lt-LT" dirty="0"/>
          </a:p>
          <a:p>
            <a:endParaRPr lang="lt-LT" dirty="0"/>
          </a:p>
        </p:txBody>
      </p:sp>
      <p:sp>
        <p:nvSpPr>
          <p:cNvPr id="5" name="Rectangle 4"/>
          <p:cNvSpPr/>
          <p:nvPr/>
        </p:nvSpPr>
        <p:spPr>
          <a:xfrm>
            <a:off x="467544" y="2708920"/>
            <a:ext cx="1584176" cy="7200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lt-LT" dirty="0" smtClean="0"/>
              <a:t>Brandos darbo pobūdis</a:t>
            </a:r>
            <a:endParaRPr lang="lt-LT" dirty="0"/>
          </a:p>
        </p:txBody>
      </p:sp>
      <p:sp>
        <p:nvSpPr>
          <p:cNvPr id="6" name="Rectangle 5"/>
          <p:cNvSpPr/>
          <p:nvPr/>
        </p:nvSpPr>
        <p:spPr>
          <a:xfrm>
            <a:off x="755576" y="3356992"/>
            <a:ext cx="2376264" cy="100811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lt-LT" dirty="0"/>
              <a:t>Brandos darbą rengiančio mokinio ir jo darbo vadovo atsakomybės</a:t>
            </a:r>
          </a:p>
        </p:txBody>
      </p:sp>
      <p:sp>
        <p:nvSpPr>
          <p:cNvPr id="7" name="Rectangle 6"/>
          <p:cNvSpPr/>
          <p:nvPr/>
        </p:nvSpPr>
        <p:spPr>
          <a:xfrm>
            <a:off x="168890" y="4365104"/>
            <a:ext cx="1980220" cy="914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lt-LT" dirty="0" smtClean="0"/>
              <a:t>Brandos darbo rengimo eiga</a:t>
            </a:r>
            <a:endParaRPr lang="lt-LT" dirty="0"/>
          </a:p>
        </p:txBody>
      </p:sp>
      <p:sp>
        <p:nvSpPr>
          <p:cNvPr id="9" name="Rectangle 8"/>
          <p:cNvSpPr/>
          <p:nvPr/>
        </p:nvSpPr>
        <p:spPr>
          <a:xfrm>
            <a:off x="338897" y="5085184"/>
            <a:ext cx="2088232" cy="936104"/>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lt-LT" sz="1800" b="0" i="0" u="none" strike="noStrike" kern="0" cap="none" spc="0" normalizeH="0" baseline="0" noProof="0" dirty="0" smtClean="0">
                <a:ln>
                  <a:noFill/>
                </a:ln>
                <a:solidFill>
                  <a:prstClr val="black"/>
                </a:solidFill>
                <a:effectLst/>
                <a:uLnTx/>
                <a:uFillTx/>
                <a:latin typeface="Calibri"/>
                <a:ea typeface="+mn-ea"/>
                <a:cs typeface="+mn-cs"/>
              </a:rPr>
              <a:t>Brandos darbo temos formulavimas</a:t>
            </a:r>
          </a:p>
        </p:txBody>
      </p:sp>
      <p:sp>
        <p:nvSpPr>
          <p:cNvPr id="10" name="Rectangle 9"/>
          <p:cNvSpPr/>
          <p:nvPr/>
        </p:nvSpPr>
        <p:spPr>
          <a:xfrm>
            <a:off x="467543" y="5941963"/>
            <a:ext cx="2546081" cy="77571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lt-LT" dirty="0" smtClean="0"/>
              <a:t>Brandos darbo tikslo ir uždavinių formulavimas</a:t>
            </a:r>
            <a:endParaRPr lang="lt-LT" dirty="0"/>
          </a:p>
        </p:txBody>
      </p:sp>
      <p:sp>
        <p:nvSpPr>
          <p:cNvPr id="11" name="Rectangle 10"/>
          <p:cNvSpPr/>
          <p:nvPr/>
        </p:nvSpPr>
        <p:spPr>
          <a:xfrm>
            <a:off x="2133972" y="5046705"/>
            <a:ext cx="2664804" cy="90841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lt-LT" dirty="0" smtClean="0"/>
              <a:t>Rekomenduotina brandos darbo aprašo struktūra ir aprašo rengimas</a:t>
            </a:r>
            <a:endParaRPr lang="lt-LT" dirty="0"/>
          </a:p>
        </p:txBody>
      </p:sp>
      <p:sp>
        <p:nvSpPr>
          <p:cNvPr id="12" name="Rectangle 11"/>
          <p:cNvSpPr/>
          <p:nvPr/>
        </p:nvSpPr>
        <p:spPr>
          <a:xfrm>
            <a:off x="1835696" y="4328737"/>
            <a:ext cx="2232248" cy="77038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lt-LT" dirty="0" smtClean="0"/>
              <a:t>Brandos darbo pristatymo rengimas</a:t>
            </a:r>
            <a:endParaRPr lang="lt-LT" dirty="0"/>
          </a:p>
        </p:txBody>
      </p:sp>
      <p:sp>
        <p:nvSpPr>
          <p:cNvPr id="13" name="Rectangle 12"/>
          <p:cNvSpPr/>
          <p:nvPr/>
        </p:nvSpPr>
        <p:spPr>
          <a:xfrm>
            <a:off x="2627784" y="2780928"/>
            <a:ext cx="2016224" cy="77038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lt-LT" dirty="0" smtClean="0"/>
              <a:t>Brandos darbo atlikimo planas</a:t>
            </a:r>
            <a:endParaRPr lang="lt-LT" dirty="0"/>
          </a:p>
        </p:txBody>
      </p:sp>
      <p:sp>
        <p:nvSpPr>
          <p:cNvPr id="14" name="Rectangle 13"/>
          <p:cNvSpPr/>
          <p:nvPr/>
        </p:nvSpPr>
        <p:spPr>
          <a:xfrm>
            <a:off x="3131840" y="3430342"/>
            <a:ext cx="2160240" cy="57606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lt-LT" dirty="0" smtClean="0">
                <a:solidFill>
                  <a:schemeClr val="tx1"/>
                </a:solidFill>
              </a:rPr>
              <a:t>Tarpinis įvertinimas</a:t>
            </a:r>
            <a:endParaRPr lang="lt-LT" dirty="0">
              <a:solidFill>
                <a:schemeClr val="tx1"/>
              </a:solidFill>
            </a:endParaRPr>
          </a:p>
        </p:txBody>
      </p:sp>
      <p:sp>
        <p:nvSpPr>
          <p:cNvPr id="15" name="Rectangle 14"/>
          <p:cNvSpPr/>
          <p:nvPr/>
        </p:nvSpPr>
        <p:spPr>
          <a:xfrm>
            <a:off x="3667956" y="3861226"/>
            <a:ext cx="2520280" cy="86409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lt-LT" dirty="0" smtClean="0"/>
              <a:t>Reikalavimai brandos darbo aprašo maketui ir turinio struktūra</a:t>
            </a:r>
            <a:endParaRPr lang="lt-LT" dirty="0"/>
          </a:p>
        </p:txBody>
      </p:sp>
      <p:sp>
        <p:nvSpPr>
          <p:cNvPr id="16" name="Rectangle 15"/>
          <p:cNvSpPr/>
          <p:nvPr/>
        </p:nvSpPr>
        <p:spPr>
          <a:xfrm>
            <a:off x="2843808" y="5955123"/>
            <a:ext cx="2592288" cy="57606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lt-LT" dirty="0" smtClean="0"/>
              <a:t>Reikalavimai dėl autorių teisių ir citavimo</a:t>
            </a:r>
            <a:endParaRPr lang="lt-LT" dirty="0"/>
          </a:p>
        </p:txBody>
      </p:sp>
    </p:spTree>
    <p:extLst>
      <p:ext uri="{BB962C8B-B14F-4D97-AF65-F5344CB8AC3E}">
        <p14:creationId xmlns:p14="http://schemas.microsoft.com/office/powerpoint/2010/main" val="1209207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idx="1"/>
          </p:nvPr>
        </p:nvSpPr>
        <p:spPr/>
        <p:txBody>
          <a:bodyPr/>
          <a:lstStyle/>
          <a:p>
            <a:endParaRPr lang="lt-LT"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2656"/>
            <a:ext cx="8784976" cy="502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own Arrow 5"/>
          <p:cNvSpPr/>
          <p:nvPr/>
        </p:nvSpPr>
        <p:spPr>
          <a:xfrm>
            <a:off x="6804248" y="692696"/>
            <a:ext cx="336850" cy="835040"/>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7" name="Down Arrow 6"/>
          <p:cNvSpPr/>
          <p:nvPr/>
        </p:nvSpPr>
        <p:spPr>
          <a:xfrm>
            <a:off x="7336309" y="1448780"/>
            <a:ext cx="386332" cy="79208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8" name="Rectangle 7"/>
          <p:cNvSpPr/>
          <p:nvPr/>
        </p:nvSpPr>
        <p:spPr>
          <a:xfrm>
            <a:off x="6156176" y="4005064"/>
            <a:ext cx="2592288" cy="1224136"/>
          </a:xfrm>
          <a:prstGeom prst="rect">
            <a:avLst/>
          </a:prstGeom>
          <a:solidFill>
            <a:schemeClr val="bg1">
              <a:lumMod val="8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smtClean="0">
                <a:solidFill>
                  <a:schemeClr val="tx1"/>
                </a:solidFill>
              </a:rPr>
              <a:t>Laikė:</a:t>
            </a:r>
          </a:p>
          <a:p>
            <a:pPr algn="ctr"/>
            <a:r>
              <a:rPr lang="lt-LT" dirty="0" smtClean="0">
                <a:solidFill>
                  <a:schemeClr val="tx1"/>
                </a:solidFill>
              </a:rPr>
              <a:t>Geografija </a:t>
            </a:r>
            <a:r>
              <a:rPr lang="lt-LT" dirty="0">
                <a:solidFill>
                  <a:schemeClr val="tx1"/>
                </a:solidFill>
              </a:rPr>
              <a:t>–</a:t>
            </a:r>
            <a:r>
              <a:rPr lang="lt-LT" dirty="0" smtClean="0">
                <a:solidFill>
                  <a:schemeClr val="tx1"/>
                </a:solidFill>
              </a:rPr>
              <a:t> 3926</a:t>
            </a:r>
          </a:p>
          <a:p>
            <a:pPr algn="ctr"/>
            <a:r>
              <a:rPr lang="lt-LT" dirty="0" smtClean="0">
                <a:solidFill>
                  <a:schemeClr val="tx1"/>
                </a:solidFill>
              </a:rPr>
              <a:t>Istorija – 9640</a:t>
            </a:r>
          </a:p>
        </p:txBody>
      </p:sp>
    </p:spTree>
    <p:extLst>
      <p:ext uri="{BB962C8B-B14F-4D97-AF65-F5344CB8AC3E}">
        <p14:creationId xmlns:p14="http://schemas.microsoft.com/office/powerpoint/2010/main" val="3820665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lt-LT" dirty="0" smtClean="0"/>
              <a:t>VBE išlaikymas</a:t>
            </a:r>
            <a:endParaRPr lang="lt-LT" dirty="0"/>
          </a:p>
        </p:txBody>
      </p:sp>
      <p:sp>
        <p:nvSpPr>
          <p:cNvPr id="3" name="Content Placeholder 2"/>
          <p:cNvSpPr>
            <a:spLocks noGrp="1"/>
          </p:cNvSpPr>
          <p:nvPr>
            <p:ph idx="1"/>
          </p:nvPr>
        </p:nvSpPr>
        <p:spPr/>
        <p:txBody>
          <a:bodyPr/>
          <a:lstStyle/>
          <a:p>
            <a:endParaRPr lang="lt-LT"/>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36712"/>
            <a:ext cx="8712968" cy="4835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own Arrow 4"/>
          <p:cNvSpPr/>
          <p:nvPr/>
        </p:nvSpPr>
        <p:spPr>
          <a:xfrm>
            <a:off x="6611607" y="557064"/>
            <a:ext cx="216024" cy="576064"/>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Down Arrow 5"/>
          <p:cNvSpPr/>
          <p:nvPr/>
        </p:nvSpPr>
        <p:spPr>
          <a:xfrm>
            <a:off x="7092280" y="692696"/>
            <a:ext cx="130656" cy="495672"/>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7" name="Rectangle 6"/>
          <p:cNvSpPr/>
          <p:nvPr/>
        </p:nvSpPr>
        <p:spPr>
          <a:xfrm>
            <a:off x="6156176" y="4005064"/>
            <a:ext cx="2592288" cy="1224136"/>
          </a:xfrm>
          <a:prstGeom prst="rect">
            <a:avLst/>
          </a:prstGeom>
          <a:solidFill>
            <a:schemeClr val="bg1">
              <a:lumMod val="8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dirty="0" smtClean="0">
              <a:solidFill>
                <a:schemeClr val="tx1"/>
              </a:solidFill>
            </a:endParaRPr>
          </a:p>
          <a:p>
            <a:pPr algn="ctr"/>
            <a:r>
              <a:rPr lang="lt-LT" dirty="0" smtClean="0">
                <a:solidFill>
                  <a:schemeClr val="tx1"/>
                </a:solidFill>
              </a:rPr>
              <a:t>Geografija </a:t>
            </a:r>
            <a:r>
              <a:rPr lang="lt-LT" dirty="0">
                <a:solidFill>
                  <a:schemeClr val="tx1"/>
                </a:solidFill>
              </a:rPr>
              <a:t>–</a:t>
            </a:r>
            <a:r>
              <a:rPr lang="lt-LT" dirty="0" smtClean="0">
                <a:solidFill>
                  <a:schemeClr val="tx1"/>
                </a:solidFill>
              </a:rPr>
              <a:t> 98,42 proc.</a:t>
            </a:r>
          </a:p>
          <a:p>
            <a:pPr algn="ctr"/>
            <a:r>
              <a:rPr lang="lt-LT" dirty="0" smtClean="0">
                <a:solidFill>
                  <a:schemeClr val="tx1"/>
                </a:solidFill>
              </a:rPr>
              <a:t>Istorija – 98,11 proc.</a:t>
            </a:r>
          </a:p>
        </p:txBody>
      </p:sp>
    </p:spTree>
    <p:extLst>
      <p:ext uri="{BB962C8B-B14F-4D97-AF65-F5344CB8AC3E}">
        <p14:creationId xmlns:p14="http://schemas.microsoft.com/office/powerpoint/2010/main" val="3830047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 y="188640"/>
            <a:ext cx="8229600" cy="346050"/>
          </a:xfrm>
        </p:spPr>
        <p:txBody>
          <a:bodyPr>
            <a:normAutofit fontScale="90000"/>
          </a:bodyPr>
          <a:lstStyle/>
          <a:p>
            <a:r>
              <a:rPr lang="lt-LT" dirty="0" smtClean="0"/>
              <a:t>Šimtukai</a:t>
            </a:r>
            <a:endParaRPr lang="lt-LT"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908720"/>
            <a:ext cx="8496944" cy="42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own Arrow 4"/>
          <p:cNvSpPr/>
          <p:nvPr/>
        </p:nvSpPr>
        <p:spPr>
          <a:xfrm>
            <a:off x="6588224" y="2132856"/>
            <a:ext cx="264842" cy="763032"/>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Down Arrow 5"/>
          <p:cNvSpPr/>
          <p:nvPr/>
        </p:nvSpPr>
        <p:spPr>
          <a:xfrm>
            <a:off x="7001700" y="2132856"/>
            <a:ext cx="306604" cy="763032"/>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7" name="Rectangle 6"/>
          <p:cNvSpPr/>
          <p:nvPr/>
        </p:nvSpPr>
        <p:spPr>
          <a:xfrm>
            <a:off x="6156176" y="4005064"/>
            <a:ext cx="2592288" cy="1224136"/>
          </a:xfrm>
          <a:prstGeom prst="rect">
            <a:avLst/>
          </a:prstGeom>
          <a:solidFill>
            <a:schemeClr val="bg1">
              <a:lumMod val="8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dirty="0" smtClean="0">
              <a:solidFill>
                <a:schemeClr val="tx1"/>
              </a:solidFill>
            </a:endParaRPr>
          </a:p>
          <a:p>
            <a:pPr algn="ctr"/>
            <a:r>
              <a:rPr lang="lt-LT" dirty="0" smtClean="0">
                <a:solidFill>
                  <a:schemeClr val="tx1"/>
                </a:solidFill>
              </a:rPr>
              <a:t>Geografija </a:t>
            </a:r>
            <a:r>
              <a:rPr lang="lt-LT" dirty="0">
                <a:solidFill>
                  <a:schemeClr val="tx1"/>
                </a:solidFill>
              </a:rPr>
              <a:t>–</a:t>
            </a:r>
            <a:r>
              <a:rPr lang="lt-LT" dirty="0" smtClean="0">
                <a:solidFill>
                  <a:schemeClr val="tx1"/>
                </a:solidFill>
              </a:rPr>
              <a:t> 15</a:t>
            </a:r>
          </a:p>
          <a:p>
            <a:pPr algn="ctr"/>
            <a:r>
              <a:rPr lang="lt-LT" dirty="0" smtClean="0">
                <a:solidFill>
                  <a:schemeClr val="tx1"/>
                </a:solidFill>
              </a:rPr>
              <a:t>Istorija – 70</a:t>
            </a:r>
          </a:p>
        </p:txBody>
      </p:sp>
      <p:pic>
        <p:nvPicPr>
          <p:cNvPr id="1025" name="Picture 1"/>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661977" y="5733256"/>
            <a:ext cx="7482023" cy="830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48356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t>Kas mokiniams, laikiusiems geografijos ir istorijos VBE TIKRAI pavyko (I)?</a:t>
            </a:r>
            <a:endParaRPr lang="lt-LT" dirty="0"/>
          </a:p>
        </p:txBody>
      </p:sp>
      <p:sp>
        <p:nvSpPr>
          <p:cNvPr id="6" name="Content Placeholder 5"/>
          <p:cNvSpPr>
            <a:spLocks noGrp="1"/>
          </p:cNvSpPr>
          <p:nvPr>
            <p:ph idx="1"/>
          </p:nvPr>
        </p:nvSpPr>
        <p:spPr/>
        <p:txBody>
          <a:bodyPr>
            <a:normAutofit fontScale="70000" lnSpcReduction="20000"/>
          </a:bodyPr>
          <a:lstStyle/>
          <a:p>
            <a:r>
              <a:rPr lang="lt-LT" i="1" dirty="0" smtClean="0"/>
              <a:t>Geografij</a:t>
            </a:r>
            <a:r>
              <a:rPr lang="lt-LT" i="1" dirty="0"/>
              <a:t>a</a:t>
            </a:r>
            <a:endParaRPr lang="lt-LT" i="1" dirty="0" smtClean="0"/>
          </a:p>
          <a:p>
            <a:r>
              <a:rPr lang="lt-LT" dirty="0">
                <a:solidFill>
                  <a:srgbClr val="FF0000"/>
                </a:solidFill>
              </a:rPr>
              <a:t>Žino</a:t>
            </a:r>
            <a:r>
              <a:rPr lang="lt-LT" dirty="0"/>
              <a:t> GIS sluoksnius (93,3 proc.)</a:t>
            </a:r>
          </a:p>
          <a:p>
            <a:r>
              <a:rPr lang="lt-LT" dirty="0" smtClean="0">
                <a:solidFill>
                  <a:srgbClr val="FF0000"/>
                </a:solidFill>
              </a:rPr>
              <a:t>Žino</a:t>
            </a:r>
            <a:r>
              <a:rPr lang="lt-LT" dirty="0"/>
              <a:t>, kur iš Nigerijos eksportuojama nafta (91,6 proc.)</a:t>
            </a:r>
          </a:p>
          <a:p>
            <a:r>
              <a:rPr lang="lt-LT" dirty="0"/>
              <a:t>Iš diagramos </a:t>
            </a:r>
            <a:r>
              <a:rPr lang="lt-LT" dirty="0">
                <a:solidFill>
                  <a:srgbClr val="FF0000"/>
                </a:solidFill>
              </a:rPr>
              <a:t>įvardija</a:t>
            </a:r>
            <a:r>
              <a:rPr lang="lt-LT" dirty="0"/>
              <a:t>, kur Lietuvoje daugiausia turistų, kokios jie </a:t>
            </a:r>
            <a:r>
              <a:rPr lang="lt-LT" i="1" dirty="0"/>
              <a:t>rūšies </a:t>
            </a:r>
            <a:r>
              <a:rPr lang="lt-LT" dirty="0"/>
              <a:t>(70,3 proc.), </a:t>
            </a:r>
            <a:r>
              <a:rPr lang="lt-LT" dirty="0">
                <a:solidFill>
                  <a:srgbClr val="FF0000"/>
                </a:solidFill>
              </a:rPr>
              <a:t>žino</a:t>
            </a:r>
            <a:r>
              <a:rPr lang="lt-LT" dirty="0"/>
              <a:t>, kad į Palangą atvažiuoja daugiau vasarą, o žiemą mažiau (</a:t>
            </a:r>
            <a:r>
              <a:rPr lang="lt-LT" dirty="0" smtClean="0"/>
              <a:t>83,2 proc.)</a:t>
            </a:r>
            <a:endParaRPr lang="lt-LT" dirty="0"/>
          </a:p>
          <a:p>
            <a:r>
              <a:rPr lang="lt-LT" dirty="0">
                <a:solidFill>
                  <a:srgbClr val="FF0000"/>
                </a:solidFill>
              </a:rPr>
              <a:t>Žino</a:t>
            </a:r>
            <a:r>
              <a:rPr lang="lt-LT" dirty="0"/>
              <a:t>, kur lietuvių daugiausia yra emigravusių (78 proc.)</a:t>
            </a:r>
          </a:p>
          <a:p>
            <a:r>
              <a:rPr lang="lt-LT" dirty="0">
                <a:solidFill>
                  <a:srgbClr val="FF0000"/>
                </a:solidFill>
              </a:rPr>
              <a:t>Moka apskaičiuoti </a:t>
            </a:r>
            <a:r>
              <a:rPr lang="lt-LT" dirty="0"/>
              <a:t>anglies dioksido išsiskyrimo į aplinką pokytį (76,5 proc.)</a:t>
            </a:r>
          </a:p>
          <a:p>
            <a:r>
              <a:rPr lang="lt-LT" dirty="0">
                <a:solidFill>
                  <a:srgbClr val="FF0000"/>
                </a:solidFill>
              </a:rPr>
              <a:t>Gali pasiūlyti du būdus </a:t>
            </a:r>
            <a:r>
              <a:rPr lang="lt-LT" dirty="0"/>
              <a:t>kaip sumažinti taršą (72,8 proc.)</a:t>
            </a:r>
          </a:p>
          <a:p>
            <a:r>
              <a:rPr lang="lt-LT" dirty="0">
                <a:solidFill>
                  <a:srgbClr val="FF0000"/>
                </a:solidFill>
              </a:rPr>
              <a:t>Žino</a:t>
            </a:r>
            <a:r>
              <a:rPr lang="lt-LT" dirty="0"/>
              <a:t>, kur yra Lietuvos šiaurė, pietvakariai, šiaurės vakarai (70,2 proc.)</a:t>
            </a:r>
          </a:p>
          <a:p>
            <a:r>
              <a:rPr lang="lt-LT" dirty="0" smtClean="0">
                <a:solidFill>
                  <a:srgbClr val="FF0000"/>
                </a:solidFill>
              </a:rPr>
              <a:t>Žino</a:t>
            </a:r>
            <a:r>
              <a:rPr lang="lt-LT" dirty="0" smtClean="0"/>
              <a:t>, kur teka Reinas ir Dunojus Europos žemėlapyje (69,6 proc.)</a:t>
            </a:r>
          </a:p>
          <a:p>
            <a:endParaRPr lang="lt-LT" dirty="0"/>
          </a:p>
        </p:txBody>
      </p:sp>
    </p:spTree>
    <p:extLst>
      <p:ext uri="{BB962C8B-B14F-4D97-AF65-F5344CB8AC3E}">
        <p14:creationId xmlns:p14="http://schemas.microsoft.com/office/powerpoint/2010/main" val="2907910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Kas mokiniams, laikiusiems geografijos ir istorijos VBE TIKRAI pavyko </a:t>
            </a:r>
            <a:r>
              <a:rPr lang="lt-LT" dirty="0" smtClean="0"/>
              <a:t>(II</a:t>
            </a:r>
            <a:r>
              <a:rPr lang="lt-LT" dirty="0"/>
              <a:t>)?</a:t>
            </a:r>
          </a:p>
        </p:txBody>
      </p:sp>
      <p:sp>
        <p:nvSpPr>
          <p:cNvPr id="3" name="Content Placeholder 2"/>
          <p:cNvSpPr>
            <a:spLocks noGrp="1"/>
          </p:cNvSpPr>
          <p:nvPr>
            <p:ph idx="1"/>
          </p:nvPr>
        </p:nvSpPr>
        <p:spPr/>
        <p:txBody>
          <a:bodyPr>
            <a:normAutofit fontScale="70000" lnSpcReduction="20000"/>
          </a:bodyPr>
          <a:lstStyle/>
          <a:p>
            <a:r>
              <a:rPr lang="lt-LT" i="1" dirty="0" smtClean="0"/>
              <a:t>Istorija</a:t>
            </a:r>
          </a:p>
          <a:p>
            <a:r>
              <a:rPr lang="lt-LT" dirty="0">
                <a:solidFill>
                  <a:srgbClr val="FF0000"/>
                </a:solidFill>
              </a:rPr>
              <a:t>Žino</a:t>
            </a:r>
            <a:r>
              <a:rPr lang="lt-LT" dirty="0"/>
              <a:t>, kad ,,Katekizmas“ išspausdintas Karaliaučiuje (93,5 proc.)</a:t>
            </a:r>
          </a:p>
          <a:p>
            <a:r>
              <a:rPr lang="lt-LT" dirty="0" smtClean="0">
                <a:solidFill>
                  <a:srgbClr val="FF0000"/>
                </a:solidFill>
              </a:rPr>
              <a:t>Rado </a:t>
            </a:r>
            <a:r>
              <a:rPr lang="lt-LT" dirty="0">
                <a:solidFill>
                  <a:srgbClr val="FF0000"/>
                </a:solidFill>
              </a:rPr>
              <a:t>šaltinyje</a:t>
            </a:r>
            <a:r>
              <a:rPr lang="lt-LT" dirty="0"/>
              <a:t>, ko žemaičiai prašė </a:t>
            </a:r>
            <a:r>
              <a:rPr lang="lt-LT" dirty="0" err="1"/>
              <a:t>Konstanco</a:t>
            </a:r>
            <a:r>
              <a:rPr lang="lt-LT" dirty="0"/>
              <a:t> susirinkime (89,3 proc.)</a:t>
            </a:r>
          </a:p>
          <a:p>
            <a:r>
              <a:rPr lang="lt-LT" dirty="0">
                <a:solidFill>
                  <a:srgbClr val="FF0000"/>
                </a:solidFill>
              </a:rPr>
              <a:t>Žino</a:t>
            </a:r>
            <a:r>
              <a:rPr lang="lt-LT" dirty="0"/>
              <a:t>, V. Kudirkos sukurto eilėraščio pavadinimą (Tautiška giesmė) (85,4 proc.)</a:t>
            </a:r>
          </a:p>
          <a:p>
            <a:r>
              <a:rPr lang="lt-LT" dirty="0" smtClean="0">
                <a:solidFill>
                  <a:srgbClr val="FF0000"/>
                </a:solidFill>
              </a:rPr>
              <a:t>Žino</a:t>
            </a:r>
            <a:r>
              <a:rPr lang="lt-LT" dirty="0"/>
              <a:t>, </a:t>
            </a:r>
            <a:r>
              <a:rPr lang="lt-LT" dirty="0" smtClean="0"/>
              <a:t>kad </a:t>
            </a:r>
            <a:r>
              <a:rPr lang="lt-LT" dirty="0"/>
              <a:t>Lietuva demokratinė respublika (84,4 proc.)</a:t>
            </a:r>
          </a:p>
          <a:p>
            <a:r>
              <a:rPr lang="lt-LT" dirty="0" smtClean="0">
                <a:solidFill>
                  <a:srgbClr val="FF0000"/>
                </a:solidFill>
              </a:rPr>
              <a:t>Atpažino</a:t>
            </a:r>
            <a:r>
              <a:rPr lang="lt-LT" dirty="0" smtClean="0"/>
              <a:t> </a:t>
            </a:r>
            <a:r>
              <a:rPr lang="lt-LT" dirty="0"/>
              <a:t>citatą apie Sausio 13-ąją (81,6 proc.)</a:t>
            </a:r>
          </a:p>
          <a:p>
            <a:r>
              <a:rPr lang="lt-LT" dirty="0">
                <a:solidFill>
                  <a:srgbClr val="FF0000"/>
                </a:solidFill>
              </a:rPr>
              <a:t>Žino</a:t>
            </a:r>
            <a:r>
              <a:rPr lang="lt-LT" dirty="0"/>
              <a:t>, kas yra ,,vargo mokykla“ (79,8 proc.)</a:t>
            </a:r>
          </a:p>
          <a:p>
            <a:r>
              <a:rPr lang="lt-LT" dirty="0">
                <a:solidFill>
                  <a:srgbClr val="FF0000"/>
                </a:solidFill>
              </a:rPr>
              <a:t>Žino</a:t>
            </a:r>
            <a:r>
              <a:rPr lang="lt-LT" dirty="0"/>
              <a:t>, kad Prezidentas negali būti Seimo nariu (78,4 proc.)</a:t>
            </a:r>
          </a:p>
          <a:p>
            <a:r>
              <a:rPr lang="lt-LT" dirty="0">
                <a:solidFill>
                  <a:srgbClr val="FF0000"/>
                </a:solidFill>
              </a:rPr>
              <a:t>Atpažino</a:t>
            </a:r>
            <a:r>
              <a:rPr lang="lt-LT" dirty="0"/>
              <a:t> pramonės perversmo iliustraciją (76,7 proc.)</a:t>
            </a:r>
          </a:p>
          <a:p>
            <a:r>
              <a:rPr lang="lt-LT" dirty="0">
                <a:solidFill>
                  <a:srgbClr val="FF0000"/>
                </a:solidFill>
              </a:rPr>
              <a:t>Žino</a:t>
            </a:r>
            <a:r>
              <a:rPr lang="lt-LT" dirty="0"/>
              <a:t>, kad konstitucija gina vartotojų teises (71,9 proc</a:t>
            </a:r>
            <a:r>
              <a:rPr lang="lt-LT" dirty="0" smtClean="0"/>
              <a:t>.)</a:t>
            </a:r>
            <a:endParaRPr lang="lt-LT" dirty="0"/>
          </a:p>
          <a:p>
            <a:r>
              <a:rPr lang="lt-LT" dirty="0" smtClean="0">
                <a:solidFill>
                  <a:srgbClr val="FF0000"/>
                </a:solidFill>
              </a:rPr>
              <a:t>Žino</a:t>
            </a:r>
            <a:r>
              <a:rPr lang="lt-LT" dirty="0" smtClean="0"/>
              <a:t>, kada gali būti pratęsti Prezidento įgaliojimai (69,6 proc.)</a:t>
            </a:r>
          </a:p>
          <a:p>
            <a:endParaRPr lang="lt-LT" dirty="0"/>
          </a:p>
        </p:txBody>
      </p:sp>
    </p:spTree>
    <p:extLst>
      <p:ext uri="{BB962C8B-B14F-4D97-AF65-F5344CB8AC3E}">
        <p14:creationId xmlns:p14="http://schemas.microsoft.com/office/powerpoint/2010/main" val="2108790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t>Laikiusieji geografijos VBE mokiniai gali:</a:t>
            </a:r>
            <a:endParaRPr lang="lt-LT" dirty="0"/>
          </a:p>
        </p:txBody>
      </p:sp>
      <p:sp>
        <p:nvSpPr>
          <p:cNvPr id="3" name="Content Placeholder 2"/>
          <p:cNvSpPr>
            <a:spLocks noGrp="1"/>
          </p:cNvSpPr>
          <p:nvPr>
            <p:ph idx="1"/>
          </p:nvPr>
        </p:nvSpPr>
        <p:spPr/>
        <p:txBody>
          <a:bodyPr>
            <a:normAutofit fontScale="77500" lnSpcReduction="20000"/>
          </a:bodyPr>
          <a:lstStyle/>
          <a:p>
            <a:r>
              <a:rPr lang="lt-LT" dirty="0" smtClean="0">
                <a:solidFill>
                  <a:srgbClr val="FF0000"/>
                </a:solidFill>
              </a:rPr>
              <a:t>Apibūdinti</a:t>
            </a:r>
            <a:r>
              <a:rPr lang="lt-LT" dirty="0" smtClean="0"/>
              <a:t> kur </a:t>
            </a:r>
            <a:r>
              <a:rPr lang="lt-LT" dirty="0">
                <a:solidFill>
                  <a:srgbClr val="FF0000"/>
                </a:solidFill>
              </a:rPr>
              <a:t>pritaikomos</a:t>
            </a:r>
            <a:r>
              <a:rPr lang="lt-LT" dirty="0"/>
              <a:t> požeminio vandens rūšys (7,0 proc.)</a:t>
            </a:r>
          </a:p>
          <a:p>
            <a:r>
              <a:rPr lang="lt-LT" dirty="0"/>
              <a:t>Nurodyti </a:t>
            </a:r>
            <a:r>
              <a:rPr lang="lt-LT" dirty="0">
                <a:solidFill>
                  <a:srgbClr val="FF0000"/>
                </a:solidFill>
              </a:rPr>
              <a:t>skirtumo priežastį</a:t>
            </a:r>
            <a:r>
              <a:rPr lang="lt-LT" dirty="0"/>
              <a:t>, kodėl </a:t>
            </a:r>
            <a:r>
              <a:rPr lang="lt-LT" dirty="0" err="1"/>
              <a:t>vandenyninės</a:t>
            </a:r>
            <a:r>
              <a:rPr lang="lt-LT" dirty="0"/>
              <a:t> plutos grimzdimo rezultatas skiriasi  (7,2 proc.)</a:t>
            </a:r>
          </a:p>
          <a:p>
            <a:r>
              <a:rPr lang="lt-LT" dirty="0" smtClean="0">
                <a:solidFill>
                  <a:srgbClr val="FF0000"/>
                </a:solidFill>
              </a:rPr>
              <a:t>Apibūdinti</a:t>
            </a:r>
            <a:r>
              <a:rPr lang="lt-LT" dirty="0" smtClean="0"/>
              <a:t> kas </a:t>
            </a:r>
            <a:r>
              <a:rPr lang="lt-LT" dirty="0">
                <a:solidFill>
                  <a:srgbClr val="FF0000"/>
                </a:solidFill>
              </a:rPr>
              <a:t>skatina</a:t>
            </a:r>
            <a:r>
              <a:rPr lang="lt-LT" dirty="0"/>
              <a:t> globalizaciją (9,7 proc.)</a:t>
            </a:r>
          </a:p>
          <a:p>
            <a:r>
              <a:rPr lang="lt-LT" dirty="0" smtClean="0">
                <a:solidFill>
                  <a:srgbClr val="FF0000"/>
                </a:solidFill>
              </a:rPr>
              <a:t>Nurodyti</a:t>
            </a:r>
            <a:r>
              <a:rPr lang="lt-LT" dirty="0" smtClean="0"/>
              <a:t> teisingą atsakymą su klausimu </a:t>
            </a:r>
            <a:r>
              <a:rPr lang="lt-LT" dirty="0" smtClean="0">
                <a:solidFill>
                  <a:srgbClr val="FF0000"/>
                </a:solidFill>
              </a:rPr>
              <a:t>kodėl</a:t>
            </a:r>
            <a:r>
              <a:rPr lang="lt-LT" dirty="0" smtClean="0"/>
              <a:t> apie stepių augaliją (19,8 proc.)</a:t>
            </a:r>
          </a:p>
          <a:p>
            <a:r>
              <a:rPr lang="lt-LT" dirty="0" smtClean="0">
                <a:solidFill>
                  <a:srgbClr val="FF0000"/>
                </a:solidFill>
              </a:rPr>
              <a:t>Paaiškinti kodėl</a:t>
            </a:r>
            <a:r>
              <a:rPr lang="lt-LT" dirty="0" smtClean="0"/>
              <a:t> susiformuoja krioklys (20 proc.)</a:t>
            </a:r>
          </a:p>
          <a:p>
            <a:r>
              <a:rPr lang="lt-LT" dirty="0" smtClean="0">
                <a:solidFill>
                  <a:srgbClr val="FF0000"/>
                </a:solidFill>
              </a:rPr>
              <a:t>Paaiškinti kodėl</a:t>
            </a:r>
            <a:r>
              <a:rPr lang="lt-LT" dirty="0" smtClean="0"/>
              <a:t> Gvinėjos įlankoje plinta piratavimas (33,3 proc.) </a:t>
            </a:r>
          </a:p>
          <a:p>
            <a:r>
              <a:rPr lang="lt-LT" dirty="0" smtClean="0">
                <a:solidFill>
                  <a:srgbClr val="FF0000"/>
                </a:solidFill>
              </a:rPr>
              <a:t>Prognozuoti</a:t>
            </a:r>
            <a:r>
              <a:rPr lang="lt-LT" dirty="0" smtClean="0"/>
              <a:t>, kaip pasikeis Viduržemio jūra po 50 mln</a:t>
            </a:r>
            <a:r>
              <a:rPr lang="lt-LT" dirty="0"/>
              <a:t>.</a:t>
            </a:r>
            <a:r>
              <a:rPr lang="lt-LT" dirty="0" smtClean="0"/>
              <a:t>, metų (39, 9 proc.)</a:t>
            </a:r>
          </a:p>
          <a:p>
            <a:endParaRPr lang="lt-LT" dirty="0"/>
          </a:p>
        </p:txBody>
      </p:sp>
    </p:spTree>
    <p:extLst>
      <p:ext uri="{BB962C8B-B14F-4D97-AF65-F5344CB8AC3E}">
        <p14:creationId xmlns:p14="http://schemas.microsoft.com/office/powerpoint/2010/main" val="2469129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t>Laikiusieji istorijos VBE mokiniai </a:t>
            </a:r>
            <a:r>
              <a:rPr lang="lt-LT" dirty="0"/>
              <a:t>gali:</a:t>
            </a:r>
          </a:p>
        </p:txBody>
      </p:sp>
      <p:sp>
        <p:nvSpPr>
          <p:cNvPr id="3" name="Content Placeholder 2"/>
          <p:cNvSpPr>
            <a:spLocks noGrp="1"/>
          </p:cNvSpPr>
          <p:nvPr>
            <p:ph idx="1"/>
          </p:nvPr>
        </p:nvSpPr>
        <p:spPr/>
        <p:txBody>
          <a:bodyPr>
            <a:normAutofit fontScale="92500" lnSpcReduction="10000"/>
          </a:bodyPr>
          <a:lstStyle/>
          <a:p>
            <a:r>
              <a:rPr lang="lt-LT" dirty="0" smtClean="0">
                <a:solidFill>
                  <a:srgbClr val="FF0000"/>
                </a:solidFill>
              </a:rPr>
              <a:t>Įvertinti</a:t>
            </a:r>
            <a:r>
              <a:rPr lang="lt-LT" dirty="0" smtClean="0"/>
              <a:t> doktrinų </a:t>
            </a:r>
            <a:r>
              <a:rPr lang="lt-LT" dirty="0" smtClean="0">
                <a:solidFill>
                  <a:srgbClr val="FF0000"/>
                </a:solidFill>
              </a:rPr>
              <a:t>reikšmę</a:t>
            </a:r>
            <a:r>
              <a:rPr lang="lt-LT" dirty="0" smtClean="0"/>
              <a:t> </a:t>
            </a:r>
            <a:r>
              <a:rPr lang="lt-LT" dirty="0" smtClean="0">
                <a:solidFill>
                  <a:srgbClr val="FF0000"/>
                </a:solidFill>
              </a:rPr>
              <a:t>šiandieninei visuomenei</a:t>
            </a:r>
            <a:r>
              <a:rPr lang="lt-LT" dirty="0" smtClean="0"/>
              <a:t> (23,6 proc.)</a:t>
            </a:r>
          </a:p>
          <a:p>
            <a:r>
              <a:rPr lang="lt-LT" dirty="0" smtClean="0">
                <a:solidFill>
                  <a:srgbClr val="FF0000"/>
                </a:solidFill>
              </a:rPr>
              <a:t>Įvertinti</a:t>
            </a:r>
            <a:r>
              <a:rPr lang="lt-LT" dirty="0" smtClean="0"/>
              <a:t> tarpukario prezidentų nuostatų </a:t>
            </a:r>
            <a:r>
              <a:rPr lang="lt-LT" dirty="0" smtClean="0">
                <a:solidFill>
                  <a:srgbClr val="FF0000"/>
                </a:solidFill>
              </a:rPr>
              <a:t>reikšmę</a:t>
            </a:r>
            <a:r>
              <a:rPr lang="lt-LT" dirty="0" smtClean="0"/>
              <a:t> </a:t>
            </a:r>
            <a:r>
              <a:rPr lang="lt-LT" dirty="0" smtClean="0">
                <a:solidFill>
                  <a:srgbClr val="FF0000"/>
                </a:solidFill>
              </a:rPr>
              <a:t>šiandieninei Lietuvai </a:t>
            </a:r>
            <a:r>
              <a:rPr lang="lt-LT" dirty="0" smtClean="0"/>
              <a:t>(28 proc.)</a:t>
            </a:r>
          </a:p>
          <a:p>
            <a:r>
              <a:rPr lang="lt-LT" dirty="0" smtClean="0">
                <a:solidFill>
                  <a:srgbClr val="FF0000"/>
                </a:solidFill>
              </a:rPr>
              <a:t>Įvardyti ir pagrįsti</a:t>
            </a:r>
            <a:r>
              <a:rPr lang="lt-LT" dirty="0" smtClean="0"/>
              <a:t>, kodėl Vilsono taikos programos punktus buvo sunku įgyvendinti (29,3 proc.)</a:t>
            </a:r>
          </a:p>
          <a:p>
            <a:r>
              <a:rPr lang="lt-LT" dirty="0" smtClean="0">
                <a:solidFill>
                  <a:srgbClr val="FF0000"/>
                </a:solidFill>
              </a:rPr>
              <a:t>Paaiškinti</a:t>
            </a:r>
            <a:r>
              <a:rPr lang="lt-LT" dirty="0" smtClean="0"/>
              <a:t> pateikto </a:t>
            </a:r>
            <a:r>
              <a:rPr lang="lt-LT" dirty="0" smtClean="0">
                <a:solidFill>
                  <a:srgbClr val="FF0000"/>
                </a:solidFill>
              </a:rPr>
              <a:t>šaltinio autoriaus požiūrį </a:t>
            </a:r>
            <a:r>
              <a:rPr lang="lt-LT" dirty="0" smtClean="0"/>
              <a:t>(30,5 proc.)</a:t>
            </a:r>
          </a:p>
          <a:p>
            <a:r>
              <a:rPr lang="lt-LT" dirty="0" smtClean="0">
                <a:solidFill>
                  <a:srgbClr val="FF0000"/>
                </a:solidFill>
              </a:rPr>
              <a:t>Analizuoti</a:t>
            </a:r>
            <a:r>
              <a:rPr lang="lt-LT" dirty="0" smtClean="0"/>
              <a:t> iliustracijas, karikatūras (32–33 proc.)</a:t>
            </a:r>
          </a:p>
          <a:p>
            <a:endParaRPr lang="lt-LT" dirty="0" smtClean="0"/>
          </a:p>
          <a:p>
            <a:endParaRPr lang="lt-LT" dirty="0"/>
          </a:p>
        </p:txBody>
      </p:sp>
    </p:spTree>
    <p:extLst>
      <p:ext uri="{BB962C8B-B14F-4D97-AF65-F5344CB8AC3E}">
        <p14:creationId xmlns:p14="http://schemas.microsoft.com/office/powerpoint/2010/main" val="2590808048"/>
      </p:ext>
    </p:extLst>
  </p:cSld>
  <p:clrMapOvr>
    <a:masterClrMapping/>
  </p:clrMapOvr>
</p:sld>
</file>

<file path=ppt/theme/theme1.xml><?xml version="1.0" encoding="utf-8"?>
<a:theme xmlns:a="http://schemas.openxmlformats.org/drawingml/2006/main" name="NEC_šablonas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4558</TotalTime>
  <Words>1839</Words>
  <Application>Microsoft Office PowerPoint</Application>
  <PresentationFormat>On-screen Show (4:3)</PresentationFormat>
  <Paragraphs>311</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SimSun</vt:lpstr>
      <vt:lpstr>Arial</vt:lpstr>
      <vt:lpstr>Calibri</vt:lpstr>
      <vt:lpstr>Times New Roman</vt:lpstr>
      <vt:lpstr>NEC_šablonas2</vt:lpstr>
      <vt:lpstr>Kai baigiasi brandos egzaminų sesija</vt:lpstr>
      <vt:lpstr>Egzaminai skaičiais</vt:lpstr>
      <vt:lpstr>PowerPoint Presentation</vt:lpstr>
      <vt:lpstr>VBE išlaikymas</vt:lpstr>
      <vt:lpstr>Šimtukai</vt:lpstr>
      <vt:lpstr>Kas mokiniams, laikiusiems geografijos ir istorijos VBE TIKRAI pavyko (I)?</vt:lpstr>
      <vt:lpstr>Kas mokiniams, laikiusiems geografijos ir istorijos VBE TIKRAI pavyko (II)?</vt:lpstr>
      <vt:lpstr>Laikiusieji geografijos VBE mokiniai gali:</vt:lpstr>
      <vt:lpstr>Laikiusieji istorijos VBE mokiniai gali:</vt:lpstr>
      <vt:lpstr>Siūlymas</vt:lpstr>
      <vt:lpstr>VBE vertintojai</vt:lpstr>
      <vt:lpstr>PowerPoint Presentation</vt:lpstr>
      <vt:lpstr>PowerPoint Presentation</vt:lpstr>
      <vt:lpstr>Brandos darbas</vt:lpstr>
      <vt:lpstr>PowerPoint Presentation</vt:lpstr>
      <vt:lpstr>PowerPoint Presentation</vt:lpstr>
      <vt:lpstr>PowerPoint Presentation</vt:lpstr>
      <vt:lpstr>PowerPoint Presentation</vt:lpstr>
      <vt:lpstr>PowerPoint Presentation</vt:lpstr>
      <vt:lpstr>Brandos darbas. Kur ieškoti informacijos?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Kaip baigiasi brandos egzaminų sesija</dc:title>
  <dc:creator>Asta Ranonytė</dc:creator>
  <cp:lastModifiedBy>Salomėja Bitlieriūtė</cp:lastModifiedBy>
  <cp:revision>54</cp:revision>
  <dcterms:created xsi:type="dcterms:W3CDTF">2017-08-25T11:24:48Z</dcterms:created>
  <dcterms:modified xsi:type="dcterms:W3CDTF">2017-09-04T11:32:31Z</dcterms:modified>
</cp:coreProperties>
</file>