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4" r:id="rId5"/>
  </p:sldMasterIdLst>
  <p:notesMasterIdLst>
    <p:notesMasterId r:id="rId35"/>
  </p:notesMasterIdLst>
  <p:handoutMasterIdLst>
    <p:handoutMasterId r:id="rId36"/>
  </p:handoutMasterIdLst>
  <p:sldIdLst>
    <p:sldId id="326" r:id="rId6"/>
    <p:sldId id="328" r:id="rId7"/>
    <p:sldId id="298" r:id="rId8"/>
    <p:sldId id="340" r:id="rId9"/>
    <p:sldId id="338" r:id="rId10"/>
    <p:sldId id="355" r:id="rId11"/>
    <p:sldId id="339" r:id="rId12"/>
    <p:sldId id="341" r:id="rId13"/>
    <p:sldId id="342" r:id="rId14"/>
    <p:sldId id="343" r:id="rId15"/>
    <p:sldId id="344" r:id="rId16"/>
    <p:sldId id="317" r:id="rId17"/>
    <p:sldId id="318" r:id="rId18"/>
    <p:sldId id="370" r:id="rId19"/>
    <p:sldId id="369" r:id="rId20"/>
    <p:sldId id="360" r:id="rId21"/>
    <p:sldId id="350" r:id="rId22"/>
    <p:sldId id="319" r:id="rId23"/>
    <p:sldId id="364" r:id="rId24"/>
    <p:sldId id="320" r:id="rId25"/>
    <p:sldId id="365" r:id="rId26"/>
    <p:sldId id="345" r:id="rId27"/>
    <p:sldId id="357" r:id="rId28"/>
    <p:sldId id="358" r:id="rId29"/>
    <p:sldId id="371" r:id="rId30"/>
    <p:sldId id="366" r:id="rId31"/>
    <p:sldId id="367" r:id="rId32"/>
    <p:sldId id="347" r:id="rId33"/>
    <p:sldId id="349" r:id="rId34"/>
  </p:sldIdLst>
  <p:sldSz cx="9144000" cy="6858000" type="screen4x3"/>
  <p:notesSz cx="9144000" cy="6858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60000"/>
    <a:srgbClr val="B00000"/>
    <a:srgbClr val="D2D9E4"/>
    <a:srgbClr val="C3CCDB"/>
    <a:srgbClr val="D6DCE6"/>
    <a:srgbClr val="A6B5CA"/>
    <a:srgbClr val="000000"/>
    <a:srgbClr val="F4F4EC"/>
    <a:srgbClr val="777777"/>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54" autoAdjust="0"/>
    <p:restoredTop sz="90502" autoAdjust="0"/>
  </p:normalViewPr>
  <p:slideViewPr>
    <p:cSldViewPr>
      <p:cViewPr varScale="1">
        <p:scale>
          <a:sx n="91" d="100"/>
          <a:sy n="91" d="100"/>
        </p:scale>
        <p:origin x="624" y="90"/>
      </p:cViewPr>
      <p:guideLst>
        <p:guide orient="horz" pos="2160"/>
        <p:guide pos="2880"/>
      </p:guideLst>
    </p:cSldViewPr>
  </p:slideViewPr>
  <p:outlineViewPr>
    <p:cViewPr>
      <p:scale>
        <a:sx n="33" d="100"/>
        <a:sy n="33" d="100"/>
      </p:scale>
      <p:origin x="0" y="12096"/>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25827CAA-077C-429A-8E0A-CED41787E220}" type="datetimeFigureOut">
              <a:rPr lang="lt-LT" smtClean="0"/>
              <a:pPr/>
              <a:t>2020-08-25</a:t>
            </a:fld>
            <a:endParaRPr lang="lt-LT"/>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lt-LT"/>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8CDB17A4-4477-4959-B460-5D567CDDD67A}" type="slidenum">
              <a:rPr lang="lt-LT" smtClean="0"/>
              <a:pPr/>
              <a:t>‹#›</a:t>
            </a:fld>
            <a:endParaRPr lang="lt-LT"/>
          </a:p>
        </p:txBody>
      </p:sp>
    </p:spTree>
    <p:extLst>
      <p:ext uri="{BB962C8B-B14F-4D97-AF65-F5344CB8AC3E}">
        <p14:creationId xmlns:p14="http://schemas.microsoft.com/office/powerpoint/2010/main" val="23380078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55E1B990-A61D-4CD4-BBAF-29B3644FB749}" type="datetimeFigureOut">
              <a:rPr lang="lt-LT" smtClean="0"/>
              <a:pPr/>
              <a:t>2020-08-25</a:t>
            </a:fld>
            <a:endParaRPr lang="lt-LT"/>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lt-LT"/>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lt-LT"/>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DC1A1D8B-2574-417B-B088-A73E0D3FF2DC}" type="slidenum">
              <a:rPr lang="lt-LT" smtClean="0"/>
              <a:pPr/>
              <a:t>‹#›</a:t>
            </a:fld>
            <a:endParaRPr lang="lt-LT"/>
          </a:p>
        </p:txBody>
      </p:sp>
    </p:spTree>
    <p:extLst>
      <p:ext uri="{BB962C8B-B14F-4D97-AF65-F5344CB8AC3E}">
        <p14:creationId xmlns:p14="http://schemas.microsoft.com/office/powerpoint/2010/main" val="1693479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lietuvoskariuomene.lt/kariuomene/lt/kariuomenes_struktura/karines_oro_pajegos/struktura_314/lietuvos_kariuomenes_kariniu_oro_pajegu_ginkluotes_ir_technikos_remonto_depas/ginkluotes_ir_technikos_aptarnavimas_bei_remontas.html"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lietuvoskariuomene.lt/lt/kariuomenes_struktura/karines_juru_pajegos/padaliniai_344/mokymo_centras/kariniu_juru_pajegu_jaunesniuju_karininku_vadu_mokymai.html?pbck" TargetMode="External"/><Relationship Id="rId2" Type="http://schemas.openxmlformats.org/officeDocument/2006/relationships/slide" Target="../slides/slide9.xml"/><Relationship Id="rId1" Type="http://schemas.openxmlformats.org/officeDocument/2006/relationships/notesMaster" Target="../notesMasters/notesMaster1.xml"/><Relationship Id="rId5" Type="http://schemas.openxmlformats.org/officeDocument/2006/relationships/hyperlink" Target="http://kariuomene.kam.lt/kariuomene/lt/kariuomenes_struktura/karines_juru_pajegos/padaliniai_344/juru_gelbejimo_koordinavimo_centras/tersimo_incidentu_likvidavimas" TargetMode="External"/><Relationship Id="rId4" Type="http://schemas.openxmlformats.org/officeDocument/2006/relationships/hyperlink" Target="http://kariuomene.kam.lt/kariuomene/lt/kariuomenes_struktura/karines_juru_pajegos/padaliniai_344/juru_gelbejimo_koordinavimo_centras/paieska_ir_gelbejimas"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t-LT" altLang="lt-LT" sz="900" dirty="0" smtClean="0">
                <a:solidFill>
                  <a:schemeClr val="bg1"/>
                </a:solidFill>
                <a:latin typeface="+mn-lt"/>
              </a:rPr>
              <a:t>Šiandienos Lietuvos kariuomenė – tai motyvuota kariuomenė, pasirengusi ginti šalį kartu su visa tauta ir sąjungininkais, sėkmingai dalyvaujanti tarptautinėse operacijose ir padedanti Lietuvos žmonėms ypatingų nelaimių atvejais. Lietuvos kariuomene pasitiki ne tik Lietuvos visuomenė, bet ir Lietuvos sąjungininkai ir partneriai. </a:t>
            </a:r>
          </a:p>
          <a:p>
            <a:endParaRPr lang="lt-LT"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1</a:t>
            </a:fld>
            <a:endParaRPr lang="lt-LT" dirty="0"/>
          </a:p>
        </p:txBody>
      </p:sp>
    </p:spTree>
    <p:extLst>
      <p:ext uri="{BB962C8B-B14F-4D97-AF65-F5344CB8AC3E}">
        <p14:creationId xmlns:p14="http://schemas.microsoft.com/office/powerpoint/2010/main" val="20828831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000" dirty="0" smtClean="0"/>
              <a:t>Specialiųjų operacijų pajėgų branduolį sudaro Ypatingosios paskirties tarnyba (YPT), Vytauto Didžiojo jėgerių batalionas (VDJB), Kovinių narų tarnybą (KNT), o Karinių oro pajėgų Specialiųjų operacijų grandis (SOG) pavaldi SOP operacijų valdymo lygmeniu. </a:t>
            </a:r>
          </a:p>
          <a:p>
            <a:r>
              <a:rPr lang="lt-LT" sz="1000" dirty="0" smtClean="0"/>
              <a:t>Specialiųjų operacijų pajėgos yra formuojamos remiantis savanoriškumo, atrankos bei specialaus parengimo principais. </a:t>
            </a:r>
          </a:p>
          <a:p>
            <a:endParaRPr lang="lt-LT" sz="1000" dirty="0" smtClean="0"/>
          </a:p>
          <a:p>
            <a:r>
              <a:rPr lang="lt-LT" sz="1000" b="1" dirty="0" smtClean="0"/>
              <a:t>Ypatingosios paskirties tarnybos </a:t>
            </a:r>
            <a:r>
              <a:rPr lang="lt-LT" sz="1000" dirty="0" smtClean="0"/>
              <a:t>(YPT) užduotys – kovos su terorizmu operacijos, įkaitų vadavimas, tiesioginiai veiksmai.</a:t>
            </a:r>
          </a:p>
          <a:p>
            <a:r>
              <a:rPr lang="lt-LT" sz="1000" dirty="0" smtClean="0"/>
              <a:t>Viena pagrindinių YPT užduočių – kovos su terorizmu operacijos, teroristinių grupių neutralizavimas, įkaitų vadavimas. Tarnyba vykdo ir kitas specialiąsias operacijas – specialiąją žvalgybą ir asmenų apsaugą. </a:t>
            </a:r>
          </a:p>
          <a:p>
            <a:r>
              <a:rPr lang="lt-LT" sz="1000" dirty="0" smtClean="0"/>
              <a:t>Ypatingosios paskirties tarnybos kariai yra vadinami žaliukais. Vardas „žaliukas” buvo pasirinktas ne atsitiktinai. Buvo atsigręžta į Lietuvos istoriją ir surastos sąsajos su ginkluotojo antisovietinio pasipriešinimo, kuris vyko 1944-1953 m. Lietuvoje, kovotojais. </a:t>
            </a:r>
          </a:p>
          <a:p>
            <a:r>
              <a:rPr lang="lt-LT" sz="1000" dirty="0" smtClean="0"/>
              <a:t>Šiandienos žaliukai išsaugojo pokario žaliukų atminimą ne tik pasivadindami jų vardu. Pokario rezistencijos kovotojų organizuotumas, drausmė, ryžtas ir pasiaukojimas buvo ir bus puikus pavyzdys ir motyvacijos šaltinis šiuolaikiniams žaliukams, siekiantiems tęsti garbingas tradicijas.</a:t>
            </a:r>
          </a:p>
          <a:p>
            <a:r>
              <a:rPr lang="lt-LT" sz="1000" dirty="0" smtClean="0"/>
              <a:t>„Žaliuko” antsiuvą nešioja tik patys geriausi YPT kariai, praėję atranką, sudėtingus mokymus ir ilgą parengimą. </a:t>
            </a:r>
          </a:p>
          <a:p>
            <a:r>
              <a:rPr lang="lt-LT" sz="100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lt-LT" sz="1000" b="1" dirty="0" smtClean="0"/>
              <a:t>Vytauto Didžiojo Jėgerių batalionas . Šūkis -Tau, Tėvyne, mūsų jėgos ir gyvybė.</a:t>
            </a:r>
          </a:p>
          <a:p>
            <a:r>
              <a:rPr lang="lt-LT" sz="1000" dirty="0" smtClean="0"/>
              <a:t>Bataliono užduotys:</a:t>
            </a:r>
          </a:p>
          <a:p>
            <a:r>
              <a:rPr lang="lt-LT" sz="1000" dirty="0" smtClean="0"/>
              <a:t>1. SOP kovinių vienetų parama </a:t>
            </a:r>
            <a:r>
              <a:rPr lang="lt-LT" sz="1000" dirty="0" err="1" smtClean="0"/>
              <a:t>kontrteroristinių</a:t>
            </a:r>
            <a:r>
              <a:rPr lang="lt-LT" sz="1000" dirty="0" smtClean="0"/>
              <a:t> ir kitų specialiųjų operacijų metu;</a:t>
            </a:r>
          </a:p>
          <a:p>
            <a:r>
              <a:rPr lang="lt-LT" sz="1000" dirty="0" smtClean="0"/>
              <a:t>2. Specialioji žvalgyba ir stebėjimas. </a:t>
            </a:r>
          </a:p>
          <a:p>
            <a:r>
              <a:rPr lang="lt-LT" sz="1000" dirty="0" smtClean="0"/>
              <a:t>Bataliono kariai ruošiami kovoti mažų padalinių sudėtyje, infiltruojantis iš oro, vandens, sausuma, veikti kalnuotoje vietovėje ir įvairiose klimatinėse zonose. Moderni ginkluotė, pritaikyta </a:t>
            </a:r>
            <a:r>
              <a:rPr lang="lt-LT" sz="1000" dirty="0" err="1" smtClean="0"/>
              <a:t>ekipuotė</a:t>
            </a:r>
            <a:r>
              <a:rPr lang="lt-LT" sz="1000" dirty="0" smtClean="0"/>
              <a:t>, ryšio ir stebėjimo priemonės, lengvoji technika yra tik priemonės užduotims vykdyti, svarbiausia yra karių kvalifikacija, motyvacija bei pasiryžimas tarnaujant Lietuvai.</a:t>
            </a:r>
          </a:p>
          <a:p>
            <a:r>
              <a:rPr lang="lt-LT" sz="1000" dirty="0" smtClean="0"/>
              <a:t>Vytauto Didžiojo jėgerių batalionas yra vartai į Specialiųjų operacijų pajėgų padalinius.</a:t>
            </a:r>
          </a:p>
          <a:p>
            <a:endParaRPr lang="lt-LT" sz="1000" b="1" dirty="0" smtClean="0"/>
          </a:p>
          <a:p>
            <a:r>
              <a:rPr lang="lt-LT" sz="1000" b="1" dirty="0" smtClean="0"/>
              <a:t>Kovinių narų tarnybos šūkis: "Niekada nepasiduok!" </a:t>
            </a:r>
            <a:endParaRPr lang="lt-LT" sz="1000" dirty="0" smtClean="0"/>
          </a:p>
          <a:p>
            <a:r>
              <a:rPr lang="lt-LT" sz="1000" dirty="0" smtClean="0"/>
              <a:t>Kovinių narų tarnybos užduotys: </a:t>
            </a:r>
          </a:p>
          <a:p>
            <a:pPr marL="171450" indent="-171450">
              <a:buFont typeface="Wingdings" panose="05000000000000000000" pitchFamily="2" charset="2"/>
              <a:buChar char="ü"/>
            </a:pPr>
            <a:r>
              <a:rPr lang="lt-LT" sz="1000" dirty="0" smtClean="0"/>
              <a:t>specialioji žvalgyba (sausumoje, vandenyje)</a:t>
            </a:r>
          </a:p>
          <a:p>
            <a:pPr marL="171450" indent="-171450">
              <a:buFont typeface="Wingdings" panose="05000000000000000000" pitchFamily="2" charset="2"/>
              <a:buChar char="ü"/>
            </a:pPr>
            <a:r>
              <a:rPr lang="lt-LT" sz="1000" dirty="0" smtClean="0"/>
              <a:t>tiesioginiai veiksmai (sausumoje, vandenyje)</a:t>
            </a:r>
          </a:p>
          <a:p>
            <a:pPr marL="171450" indent="-171450">
              <a:buFont typeface="Wingdings" panose="05000000000000000000" pitchFamily="2" charset="2"/>
              <a:buChar char="ü"/>
            </a:pPr>
            <a:r>
              <a:rPr lang="lt-LT" sz="1000" dirty="0" smtClean="0"/>
              <a:t>abordažo, sulaikymo ir eskortavimo operacijos</a:t>
            </a:r>
          </a:p>
          <a:p>
            <a:pPr marL="171450" indent="-171450">
              <a:buFont typeface="Wingdings" panose="05000000000000000000" pitchFamily="2" charset="2"/>
              <a:buChar char="ü"/>
            </a:pPr>
            <a:r>
              <a:rPr lang="lt-LT" sz="1000" dirty="0" smtClean="0"/>
              <a:t>karinė parama</a:t>
            </a:r>
          </a:p>
          <a:p>
            <a:endParaRPr lang="lt-LT" sz="1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lt-LT" sz="1000" b="1" dirty="0" smtClean="0"/>
              <a:t>Specialiųjų operacijų grandies (SOG) užduotys</a:t>
            </a:r>
            <a:r>
              <a:rPr lang="lt-LT" sz="1000" dirty="0" smtClean="0"/>
              <a:t> – </a:t>
            </a:r>
            <a:r>
              <a:rPr lang="lt-LT" sz="1000" dirty="0" err="1" smtClean="0"/>
              <a:t>infiltracija</a:t>
            </a:r>
            <a:r>
              <a:rPr lang="lt-LT" sz="1000" dirty="0" smtClean="0"/>
              <a:t> ir </a:t>
            </a:r>
            <a:r>
              <a:rPr lang="lt-LT" sz="1000" dirty="0" err="1" smtClean="0"/>
              <a:t>eksfiltracija</a:t>
            </a:r>
            <a:r>
              <a:rPr lang="lt-LT" sz="1000" dirty="0" smtClean="0"/>
              <a:t>, patruliavimas ir žvalgyba iš oro, parama ugnimi, transportavimas bei medicininė evakuacija.</a:t>
            </a:r>
          </a:p>
          <a:p>
            <a:endParaRPr lang="lt-LT" sz="1000" dirty="0" smtClean="0"/>
          </a:p>
          <a:p>
            <a:r>
              <a:rPr lang="lt-LT" sz="1000" dirty="0" smtClean="0"/>
              <a:t>Specialiųjų pajėgų užduotys - specialioji žvalgyba, tiesioginiai veiksmai ir karinė pagalba. </a:t>
            </a:r>
          </a:p>
          <a:p>
            <a:r>
              <a:rPr lang="lt-LT" sz="1000" dirty="0" smtClean="0"/>
              <a:t>Specialiosios pajėgos taip pat vykdo ir kitas atskiras užduotis, tokias kaip svarbių asmenų apsaugą taikos metu. </a:t>
            </a:r>
          </a:p>
          <a:p>
            <a:r>
              <a:rPr lang="lt-LT" sz="1000" dirty="0" smtClean="0"/>
              <a:t>Lietuvos specialiųjų operacijų pajėgos gali būti pasitelktos Lietuvos teritorijoje taikos metu tais atvejais, kai teisėtvarkos institucijos neturi reikiamų pajėgumų ar jų neužtenka reaguoti į teroristinius išpuolius. </a:t>
            </a:r>
          </a:p>
          <a:p>
            <a:r>
              <a:rPr lang="lt-LT" sz="1000" dirty="0" smtClean="0"/>
              <a:t>Dėl savo galimybių specialiosios pajėgos yra šalies pagrindinės greitojo reagavimo pajėgos, vykdančios kovos su terorizmu bei esant suvereniteto pažeidimui operacijas. </a:t>
            </a:r>
          </a:p>
          <a:p>
            <a:endParaRPr lang="lt-LT" sz="1000" dirty="0" smtClean="0"/>
          </a:p>
          <a:p>
            <a:r>
              <a:rPr lang="lt-LT" sz="1000" dirty="0" smtClean="0"/>
              <a:t>Specialiųjų operacijų pajėgų įkūrėjai koviniam eskadronui yra davę „Aitvaro" vardą. Pagal baltų mitologiją, Aitvaras - atmosferos, vandens, debesų saugotojas, turintis ryšį su žeme ir jos turtais. Aitvaras - nepaprastai greitas, dinamiškas, galingas, buvo siejamas su keturiais Visatos elementais: ugnimi, vandeniu, oru ir žeme, globojo gerus žmones, o bloguosius, pasivertęs viesulu ar ugniniu žalčiu, baudė. </a:t>
            </a:r>
            <a:endParaRPr lang="lt-LT" sz="1000" dirty="0"/>
          </a:p>
        </p:txBody>
      </p:sp>
      <p:sp>
        <p:nvSpPr>
          <p:cNvPr id="4" name="Slide Number Placeholder 3"/>
          <p:cNvSpPr>
            <a:spLocks noGrp="1"/>
          </p:cNvSpPr>
          <p:nvPr>
            <p:ph type="sldNum" sz="quarter" idx="10"/>
          </p:nvPr>
        </p:nvSpPr>
        <p:spPr/>
        <p:txBody>
          <a:bodyPr/>
          <a:lstStyle/>
          <a:p>
            <a:fld id="{DC1A1D8B-2574-417B-B088-A73E0D3FF2DC}" type="slidenum">
              <a:rPr lang="lt-LT" smtClean="0">
                <a:solidFill>
                  <a:prstClr val="black"/>
                </a:solidFill>
              </a:rPr>
              <a:pPr/>
              <a:t>10</a:t>
            </a:fld>
            <a:endParaRPr lang="lt-LT">
              <a:solidFill>
                <a:prstClr val="black"/>
              </a:solidFill>
            </a:endParaRPr>
          </a:p>
        </p:txBody>
      </p:sp>
    </p:spTree>
    <p:extLst>
      <p:ext uri="{BB962C8B-B14F-4D97-AF65-F5344CB8AC3E}">
        <p14:creationId xmlns:p14="http://schemas.microsoft.com/office/powerpoint/2010/main" val="14063516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b="1" dirty="0" smtClean="0"/>
              <a:t>Lietuvos kariuomenės Mokymo ir doktrinų valdyba (MDV) </a:t>
            </a:r>
            <a:r>
              <a:rPr lang="lt-LT" dirty="0" smtClean="0"/>
              <a:t>yra sudedamoji Lietuvos kariuomenės dalis, kurios tikslas - įgyvendinant karinio rengimo politiką krašto apsaugos sistemoje (toliau - KAS) paruošti Lietuvos kariuomenės karius, gebančius vykdyti karines užduotis.</a:t>
            </a:r>
          </a:p>
          <a:p>
            <a:endParaRPr lang="lt-LT" dirty="0" smtClean="0"/>
          </a:p>
          <a:p>
            <a:r>
              <a:rPr lang="lt-LT" dirty="0" smtClean="0"/>
              <a:t>Pagrindiniai MDV uždaviniai vykdyti Lietuvos kariuomenės karių individualųjį rengimą ir organizuoti KAS personalo mokymą, rengti Lietuvos kariuomenės karinės srities doktrininius dokumentus, teikti Lietuvos kariuomenės kariniams vienetams kolektyvinio rengimo paramą, aprūpinti poligonais, </a:t>
            </a:r>
            <a:r>
              <a:rPr lang="lt-LT" dirty="0" err="1" smtClean="0"/>
              <a:t>simuliacinėmis</a:t>
            </a:r>
            <a:r>
              <a:rPr lang="lt-LT" dirty="0" smtClean="0"/>
              <a:t> sistemomis ir mokymo objektais, prižiūrėti karinių vienetų kolektyvinio rengimo ir kovinių parengčių vertinimą reglamentuojančių dokumentų nuostatų įgyvendinimą. </a:t>
            </a:r>
          </a:p>
          <a:p>
            <a:endParaRPr lang="lt-LT" dirty="0" smtClean="0"/>
          </a:p>
          <a:p>
            <a:r>
              <a:rPr lang="lt-LT" b="1" dirty="0" smtClean="0"/>
              <a:t>Didžiojo Lietuvos etmono Jonušo Radvilos mokomasis pulkas (MP). </a:t>
            </a:r>
            <a:r>
              <a:rPr lang="lt-LT" dirty="0" smtClean="0"/>
              <a:t>MP tikslas ruošti Lietuvos kariuomenės aktyvųjį rezervą, būsimus profesinės karo tarnybos karius bei užtikrinti Gaižiūnų poligono veiklą pagal Lietuvos kariuomenės poreikius. Mokomasis pulkas yra vartai į Lietuvos kariuomenę. Čia iš civilio gyvenimo atėję žmonės pradeda tarnybą ir gauna pradinį karinį parengimą pagal NPPKT programą. Taip Lietuvos Respublikos piliečiams suteikiama galimybė savanoriškai rengtis valstybės gynybai. Karo prievolininkams, neketinantiems tarnauti kariuomenėje, baigus 12 savaičių NPPKT programą yra užskaitoma privalomoji pradinė karo tarnyba ir jie yra įrašomi į kariuomenės rezervą. </a:t>
            </a:r>
          </a:p>
          <a:p>
            <a:endParaRPr lang="lt-LT" dirty="0" smtClean="0"/>
          </a:p>
          <a:p>
            <a:r>
              <a:rPr lang="lt-LT" dirty="0" smtClean="0"/>
              <a:t>Mokomajame pulke pradinį karinį rengimą taip pat gauna pirmakursiai LKA kariūnai.</a:t>
            </a:r>
          </a:p>
          <a:p>
            <a:endParaRPr lang="lt-LT" b="1" dirty="0" smtClean="0"/>
          </a:p>
          <a:p>
            <a:r>
              <a:rPr lang="lt-LT" b="1" dirty="0" smtClean="0"/>
              <a:t>Divizijos generolo Stasio </a:t>
            </a:r>
            <a:r>
              <a:rPr lang="lt-LT" b="1" dirty="0" err="1" smtClean="0"/>
              <a:t>Raštikio</a:t>
            </a:r>
            <a:r>
              <a:rPr lang="lt-LT" b="1" dirty="0" smtClean="0"/>
              <a:t> Lietuvos kariuomenės mokykla (LKM). </a:t>
            </a:r>
            <a:r>
              <a:rPr lang="lt-LT" dirty="0" smtClean="0"/>
              <a:t>LKM tikslas yra karjeros ir specialybės kursuose rengti krašto apsaugos sistemai kareivius (jūreivius), puskarininkius ir karius (taip pat karininkus) specialistų (pvz., ryšininkus, IT, </a:t>
            </a:r>
            <a:r>
              <a:rPr lang="lt-LT" dirty="0" err="1" smtClean="0"/>
              <a:t>logistus</a:t>
            </a:r>
            <a:r>
              <a:rPr lang="lt-LT" dirty="0" smtClean="0"/>
              <a:t>, vairuotojus ir kt.), kurių reikia visoms kariuomenės rūšims. Lietuvos kariuomenės mokykla rengia ir kitų valstybių karius. Kariuomenės mokykla</a:t>
            </a:r>
            <a:r>
              <a:rPr lang="lt-LT" baseline="0" dirty="0" smtClean="0"/>
              <a:t> yra įsikūrusi Kaune, o jai</a:t>
            </a:r>
            <a:r>
              <a:rPr lang="lt-LT" dirty="0" smtClean="0"/>
              <a:t> priklauso Kazlų Rūdos poligonas. </a:t>
            </a:r>
          </a:p>
          <a:p>
            <a:endParaRPr lang="lt-LT" dirty="0" smtClean="0"/>
          </a:p>
          <a:p>
            <a:r>
              <a:rPr lang="lt-LT" b="1" dirty="0" smtClean="0"/>
              <a:t>Generolo Adolfo Ramanausko kovinio rengimo centras (GARKRC). </a:t>
            </a:r>
            <a:r>
              <a:rPr lang="lt-LT" dirty="0" smtClean="0"/>
              <a:t>GARKRC tikslas tobulinti, organizuoti ir vykdyti karių kovinį rengimą, individualų karių rengimą tarptautinėms operacijoms, sudaryti sąlygas Lietuvos kariuomenės karinių vienetų mokymams, organizuoti ir vykdyti valstybės tarnautojų, darbuotojų, dirbančių pagal darbo sutartis, kvalifikacijos kėlimą. Kovinio rengimo centras</a:t>
            </a:r>
            <a:r>
              <a:rPr lang="lt-LT" baseline="0" dirty="0" smtClean="0"/>
              <a:t> yra įsikūręs Nemenčinėje, Vilniaus </a:t>
            </a:r>
            <a:r>
              <a:rPr lang="lt-LT" baseline="0" dirty="0" err="1" smtClean="0"/>
              <a:t>raj</a:t>
            </a:r>
            <a:r>
              <a:rPr lang="lt-LT" baseline="0" dirty="0" smtClean="0"/>
              <a:t>., o jam</a:t>
            </a:r>
            <a:r>
              <a:rPr lang="lt-LT" dirty="0" smtClean="0"/>
              <a:t> priklauso Pabradės poligonas.</a:t>
            </a:r>
          </a:p>
          <a:p>
            <a:endParaRPr lang="lt-LT" dirty="0" smtClean="0"/>
          </a:p>
          <a:p>
            <a:r>
              <a:rPr lang="lt-LT" dirty="0" smtClean="0"/>
              <a:t>Apie Lietuvos</a:t>
            </a:r>
            <a:r>
              <a:rPr lang="lt-LT" baseline="0" dirty="0" smtClean="0"/>
              <a:t> karo akademiją bus kalbama kitoje skaidrėje daugiau.</a:t>
            </a:r>
            <a:endParaRPr lang="lt-LT" dirty="0"/>
          </a:p>
        </p:txBody>
      </p:sp>
      <p:sp>
        <p:nvSpPr>
          <p:cNvPr id="4" name="Slide Number Placeholder 3"/>
          <p:cNvSpPr>
            <a:spLocks noGrp="1"/>
          </p:cNvSpPr>
          <p:nvPr>
            <p:ph type="sldNum" sz="quarter" idx="10"/>
          </p:nvPr>
        </p:nvSpPr>
        <p:spPr/>
        <p:txBody>
          <a:bodyPr/>
          <a:lstStyle/>
          <a:p>
            <a:fld id="{C3FAB6F4-A4F8-4F46-817E-12D42CD39E3D}" type="slidenum">
              <a:rPr lang="lt-LT" smtClean="0"/>
              <a:pPr/>
              <a:t>11</a:t>
            </a:fld>
            <a:endParaRPr lang="lt-LT"/>
          </a:p>
        </p:txBody>
      </p:sp>
    </p:spTree>
    <p:extLst>
      <p:ext uri="{BB962C8B-B14F-4D97-AF65-F5344CB8AC3E}">
        <p14:creationId xmlns:p14="http://schemas.microsoft.com/office/powerpoint/2010/main" val="35712193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Socialinės garantijos NPPKT kariams:</a:t>
            </a:r>
          </a:p>
          <a:p>
            <a:pPr marL="342900" indent="-342900">
              <a:buFont typeface="Wingdings" panose="05000000000000000000" pitchFamily="2" charset="2"/>
              <a:buChar char="ü"/>
            </a:pPr>
            <a:r>
              <a:rPr lang="lt-LT" sz="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pilnas valstybės išlaikymas </a:t>
            </a:r>
          </a:p>
          <a:p>
            <a:pPr marL="342900" indent="-342900">
              <a:buFont typeface="Wingdings" panose="05000000000000000000" pitchFamily="2" charset="2"/>
              <a:buChar char="ü"/>
            </a:pPr>
            <a:r>
              <a:rPr lang="lt-LT" sz="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socialinis, gyvybės ir sveikatos draudimas</a:t>
            </a:r>
          </a:p>
          <a:p>
            <a:pPr marL="342900" indent="-342900">
              <a:buFont typeface="Wingdings" panose="05000000000000000000" pitchFamily="2" charset="2"/>
              <a:buChar char="ü"/>
            </a:pPr>
            <a:r>
              <a:rPr lang="lt-LT" sz="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mokama piniginė išmoka buitinėms išlaidoms</a:t>
            </a:r>
          </a:p>
          <a:p>
            <a:pPr marL="342900" indent="-342900">
              <a:buFont typeface="Wingdings" panose="05000000000000000000" pitchFamily="2" charset="2"/>
              <a:buChar char="ü"/>
            </a:pPr>
            <a:r>
              <a:rPr lang="lt-LT" sz="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šeimos nariai turi teisę į kitas įstatymais numatytas lengvatas </a:t>
            </a:r>
          </a:p>
          <a:p>
            <a:pPr algn="just" eaLnBrk="1" hangingPunct="1"/>
            <a:endParaRPr lang="lt-LT" altLang="lt-LT" sz="1200" dirty="0" smtClean="0">
              <a:solidFill>
                <a:schemeClr val="bg1">
                  <a:lumMod val="95000"/>
                </a:schemeClr>
              </a:solidFill>
              <a:latin typeface="Times New Roman" pitchFamily="18" charset="0"/>
            </a:endParaRPr>
          </a:p>
          <a:p>
            <a:pPr algn="just" eaLnBrk="1" hangingPunct="1"/>
            <a:endParaRPr lang="en-US" altLang="lt-LT" dirty="0" smtClean="0">
              <a:solidFill>
                <a:schemeClr val="bg1">
                  <a:lumMod val="95000"/>
                </a:schemeClr>
              </a:solidFill>
              <a:latin typeface="Times New Roman" pitchFamily="18" charset="0"/>
            </a:endParaRPr>
          </a:p>
          <a:p>
            <a:r>
              <a:rPr lang="lt-LT" b="1" dirty="0" smtClean="0"/>
              <a:t>Detalesnės informacijos ieškoti</a:t>
            </a:r>
            <a:r>
              <a:rPr lang="lt-LT" b="1" baseline="0" dirty="0" smtClean="0"/>
              <a:t> </a:t>
            </a:r>
            <a:r>
              <a:rPr lang="lt-LT" b="1" baseline="0" dirty="0" err="1" smtClean="0"/>
              <a:t>www.karys.lt</a:t>
            </a:r>
            <a:r>
              <a:rPr lang="lt-LT" b="1" baseline="0" dirty="0" smtClean="0"/>
              <a:t>  arba nemokamu telefonu 8 800 12340</a:t>
            </a:r>
            <a:endParaRPr lang="lt-LT" b="1"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13</a:t>
            </a:fld>
            <a:endParaRPr lang="lt-LT"/>
          </a:p>
        </p:txBody>
      </p:sp>
    </p:spTree>
    <p:extLst>
      <p:ext uri="{BB962C8B-B14F-4D97-AF65-F5344CB8AC3E}">
        <p14:creationId xmlns:p14="http://schemas.microsoft.com/office/powerpoint/2010/main" val="1600102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b="1" dirty="0" smtClean="0"/>
              <a:t>Nuo 07-01 galima bus gauti eil. laipsnį</a:t>
            </a:r>
            <a:r>
              <a:rPr lang="lt-LT" b="1" baseline="0" dirty="0" smtClean="0"/>
              <a:t> NPPKT metu</a:t>
            </a:r>
            <a:endParaRPr lang="lt-LT" b="1"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16</a:t>
            </a:fld>
            <a:endParaRPr lang="lt-LT"/>
          </a:p>
        </p:txBody>
      </p:sp>
    </p:spTree>
    <p:extLst>
      <p:ext uri="{BB962C8B-B14F-4D97-AF65-F5344CB8AC3E}">
        <p14:creationId xmlns:p14="http://schemas.microsoft.com/office/powerpoint/2010/main" val="3835900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80000"/>
              </a:lnSpc>
              <a:spcBef>
                <a:spcPts val="0"/>
              </a:spcBef>
              <a:spcAft>
                <a:spcPts val="0"/>
              </a:spcAft>
              <a:buClrTx/>
              <a:buSzTx/>
              <a:buFont typeface="Wingdings" pitchFamily="2" charset="2"/>
              <a:buChar char="ü"/>
              <a:tabLst/>
              <a:defRPr/>
            </a:pPr>
            <a:r>
              <a:rPr lang="en-US" altLang="lt-LT" sz="1200" b="1" dirty="0" err="1" smtClean="0">
                <a:solidFill>
                  <a:schemeClr val="bg1">
                    <a:lumMod val="95000"/>
                  </a:schemeClr>
                </a:solidFill>
                <a:latin typeface="Times New Roman" pitchFamily="18" charset="0"/>
              </a:rPr>
              <a:t>Tarnyba</a:t>
            </a:r>
            <a:r>
              <a:rPr lang="en-US" altLang="lt-LT" sz="1200" b="1" dirty="0" smtClean="0">
                <a:solidFill>
                  <a:schemeClr val="bg1">
                    <a:lumMod val="95000"/>
                  </a:schemeClr>
                </a:solidFill>
                <a:latin typeface="Times New Roman" pitchFamily="18" charset="0"/>
              </a:rPr>
              <a:t> </a:t>
            </a:r>
            <a:r>
              <a:rPr lang="en-US" altLang="lt-LT" sz="1200" b="1" dirty="0" err="1" smtClean="0">
                <a:solidFill>
                  <a:schemeClr val="bg1">
                    <a:lumMod val="95000"/>
                  </a:schemeClr>
                </a:solidFill>
                <a:latin typeface="Times New Roman" pitchFamily="18" charset="0"/>
              </a:rPr>
              <a:t>aktyvi</a:t>
            </a:r>
            <a:r>
              <a:rPr lang="lt-LT" altLang="lt-LT" sz="1200" b="1" dirty="0" err="1" smtClean="0">
                <a:solidFill>
                  <a:schemeClr val="bg1">
                    <a:lumMod val="95000"/>
                  </a:schemeClr>
                </a:solidFill>
                <a:latin typeface="Times New Roman" pitchFamily="18" charset="0"/>
              </a:rPr>
              <a:t>ąjame</a:t>
            </a:r>
            <a:r>
              <a:rPr lang="lt-LT" altLang="lt-LT" sz="1200" b="1" dirty="0" smtClean="0">
                <a:solidFill>
                  <a:schemeClr val="bg1">
                    <a:lumMod val="95000"/>
                  </a:schemeClr>
                </a:solidFill>
                <a:latin typeface="Times New Roman" pitchFamily="18" charset="0"/>
              </a:rPr>
              <a:t> rezerve:</a:t>
            </a:r>
            <a:r>
              <a:rPr lang="lt-LT" altLang="lt-LT" sz="1200" dirty="0" smtClean="0">
                <a:solidFill>
                  <a:schemeClr val="bg1">
                    <a:lumMod val="95000"/>
                  </a:schemeClr>
                </a:solidFill>
                <a:latin typeface="Times New Roman" pitchFamily="18" charset="0"/>
              </a:rPr>
              <a:t> tai kario savanorio tarnyba, kai karinių dalykų mokomasi laisvu nuo darbo ar mokslų metu.  </a:t>
            </a:r>
            <a:endParaRPr lang="lt-LT" altLang="lt-LT" sz="1200" dirty="0" smtClean="0">
              <a:latin typeface="Times New Roman" panose="02020603050405020304" pitchFamily="18" charset="0"/>
              <a:cs typeface="Times New Roman" panose="02020603050405020304" pitchFamily="18" charset="0"/>
            </a:endParaRPr>
          </a:p>
          <a:p>
            <a:pPr eaLnBrk="1" hangingPunct="1">
              <a:lnSpc>
                <a:spcPct val="80000"/>
              </a:lnSpc>
              <a:buFont typeface="Wingdings" pitchFamily="2" charset="2"/>
              <a:buChar char="ü"/>
            </a:pPr>
            <a:endParaRPr lang="lt-LT" altLang="lt-LT" sz="1200" dirty="0" smtClean="0">
              <a:latin typeface="Times New Roman" panose="02020603050405020304" pitchFamily="18" charset="0"/>
              <a:cs typeface="Times New Roman" panose="02020603050405020304" pitchFamily="18" charset="0"/>
            </a:endParaRPr>
          </a:p>
          <a:p>
            <a:pPr eaLnBrk="1" hangingPunct="1">
              <a:lnSpc>
                <a:spcPct val="80000"/>
              </a:lnSpc>
              <a:buFont typeface="Wingdings" pitchFamily="2" charset="2"/>
              <a:buChar char="ü"/>
            </a:pPr>
            <a:r>
              <a:rPr lang="lt-LT" altLang="lt-LT" sz="1200" dirty="0" smtClean="0">
                <a:latin typeface="Times New Roman" panose="02020603050405020304" pitchFamily="18" charset="0"/>
                <a:cs typeface="Times New Roman" panose="02020603050405020304" pitchFamily="18" charset="0"/>
              </a:rPr>
              <a:t>Kariai savanoriai yra aktyvi kariuomenės rezervo dalis.</a:t>
            </a:r>
          </a:p>
          <a:p>
            <a:pPr eaLnBrk="1" hangingPunct="1">
              <a:lnSpc>
                <a:spcPct val="80000"/>
              </a:lnSpc>
              <a:buFont typeface="Wingdings" pitchFamily="2" charset="2"/>
              <a:buChar char="ü"/>
            </a:pPr>
            <a:r>
              <a:rPr lang="lt-LT" altLang="lt-LT" sz="1200" dirty="0" smtClean="0">
                <a:latin typeface="Times New Roman" panose="02020603050405020304" pitchFamily="18" charset="0"/>
                <a:cs typeface="Times New Roman" panose="02020603050405020304" pitchFamily="18" charset="0"/>
              </a:rPr>
              <a:t>Savanoriai dalyvauja tarptautinėse operacijose, padeda gyventojams stichinių nelaimių ir katastrofų metu.</a:t>
            </a:r>
          </a:p>
          <a:p>
            <a:pPr eaLnBrk="1" hangingPunct="1">
              <a:lnSpc>
                <a:spcPct val="80000"/>
              </a:lnSpc>
              <a:buFont typeface="Wingdings" pitchFamily="2" charset="2"/>
              <a:buChar char="ü"/>
            </a:pPr>
            <a:r>
              <a:rPr lang="lt-LT" altLang="lt-LT" sz="1200" dirty="0" smtClean="0">
                <a:latin typeface="Times New Roman" panose="02020603050405020304" pitchFamily="18" charset="0"/>
                <a:cs typeface="Times New Roman" panose="02020603050405020304" pitchFamily="18" charset="0"/>
              </a:rPr>
              <a:t>Savanoriai prireikus sustiprina reguliarius kariuomenės vienetus.</a:t>
            </a:r>
          </a:p>
          <a:p>
            <a:pPr eaLnBrk="1" hangingPunct="1">
              <a:lnSpc>
                <a:spcPct val="80000"/>
              </a:lnSpc>
              <a:buFont typeface="Wingdings" pitchFamily="2" charset="2"/>
              <a:buChar char="ü"/>
            </a:pPr>
            <a:r>
              <a:rPr lang="lt-LT" altLang="lt-LT" sz="1200" dirty="0" smtClean="0">
                <a:latin typeface="Times New Roman" panose="02020603050405020304" pitchFamily="18" charset="0"/>
                <a:cs typeface="Times New Roman" panose="02020603050405020304" pitchFamily="18" charset="0"/>
              </a:rPr>
              <a:t>Savanoriu galima tapti nuo 18 metų ir pajėgose tarnauti iki 55 metų.</a:t>
            </a:r>
          </a:p>
          <a:p>
            <a:pPr eaLnBrk="1" hangingPunct="1">
              <a:lnSpc>
                <a:spcPct val="80000"/>
              </a:lnSpc>
              <a:buFont typeface="Wingdings" pitchFamily="2" charset="2"/>
              <a:buChar char="ü"/>
            </a:pPr>
            <a:r>
              <a:rPr lang="lt-LT" altLang="lt-LT" sz="1200" dirty="0" smtClean="0">
                <a:latin typeface="Times New Roman" panose="02020603050405020304" pitchFamily="18" charset="0"/>
                <a:cs typeface="Times New Roman" panose="02020603050405020304" pitchFamily="18" charset="0"/>
              </a:rPr>
              <a:t>Tarnybos metu savanoriai įgyja karinę specialybę, dalyvauja pratybose ar tarptautinėse misijose; </a:t>
            </a:r>
          </a:p>
          <a:p>
            <a:pPr eaLnBrk="1" hangingPunct="1">
              <a:lnSpc>
                <a:spcPct val="80000"/>
              </a:lnSpc>
              <a:buFont typeface="Wingdings" pitchFamily="2" charset="2"/>
              <a:buChar char="ü"/>
            </a:pPr>
            <a:r>
              <a:rPr lang="lt-LT" altLang="lt-LT" sz="1200" dirty="0" smtClean="0">
                <a:latin typeface="Times New Roman" panose="02020603050405020304" pitchFamily="18" charset="0"/>
                <a:cs typeface="Times New Roman" panose="02020603050405020304" pitchFamily="18" charset="0"/>
              </a:rPr>
              <a:t>Savanorių pajėgas teritoriniu principu sudaro 6 rinktinės. </a:t>
            </a:r>
          </a:p>
          <a:p>
            <a:pPr eaLnBrk="1" hangingPunct="1">
              <a:lnSpc>
                <a:spcPct val="80000"/>
              </a:lnSpc>
              <a:buFont typeface="Wingdings" pitchFamily="2" charset="2"/>
              <a:buNone/>
            </a:pPr>
            <a:endParaRPr lang="en-US" altLang="lt-LT" sz="1200" dirty="0" smtClean="0">
              <a:latin typeface="Times New Roman" panose="020206030504050203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lt-LT" b="1" dirty="0" smtClean="0"/>
              <a:t>Detalesnės informacijos ieškoti</a:t>
            </a:r>
            <a:r>
              <a:rPr lang="lt-LT" b="1" baseline="0" dirty="0" smtClean="0"/>
              <a:t> </a:t>
            </a:r>
            <a:r>
              <a:rPr lang="lt-LT" b="1" baseline="0" dirty="0" err="1" smtClean="0"/>
              <a:t>www.karys.lt</a:t>
            </a:r>
            <a:r>
              <a:rPr lang="lt-LT" b="1" baseline="0" dirty="0" smtClean="0"/>
              <a:t>  arba nemokamu telefonu 8 800 12340</a:t>
            </a:r>
            <a:endParaRPr lang="lt-LT" b="1" dirty="0" smtClean="0"/>
          </a:p>
          <a:p>
            <a:endParaRPr lang="lt-LT"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18</a:t>
            </a:fld>
            <a:endParaRPr lang="lt-LT"/>
          </a:p>
        </p:txBody>
      </p:sp>
    </p:spTree>
    <p:extLst>
      <p:ext uri="{BB962C8B-B14F-4D97-AF65-F5344CB8AC3E}">
        <p14:creationId xmlns:p14="http://schemas.microsoft.com/office/powerpoint/2010/main" val="7389027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t-LT" b="1" dirty="0" smtClean="0"/>
              <a:t>Detalesnės informacijos ieškoti</a:t>
            </a:r>
            <a:r>
              <a:rPr lang="lt-LT" b="1" baseline="0" dirty="0" smtClean="0"/>
              <a:t> </a:t>
            </a:r>
            <a:r>
              <a:rPr lang="lt-LT" b="1" baseline="0" dirty="0" err="1" smtClean="0"/>
              <a:t>www.karys.lt</a:t>
            </a:r>
            <a:r>
              <a:rPr lang="lt-LT" b="1" baseline="0" dirty="0" smtClean="0"/>
              <a:t>  arba nemokamu telefonu 8 800 12340</a:t>
            </a:r>
            <a:endParaRPr lang="lt-LT" b="1" dirty="0" smtClean="0"/>
          </a:p>
          <a:p>
            <a:endParaRPr lang="lt-LT"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19</a:t>
            </a:fld>
            <a:endParaRPr lang="lt-LT"/>
          </a:p>
        </p:txBody>
      </p:sp>
    </p:spTree>
    <p:extLst>
      <p:ext uri="{BB962C8B-B14F-4D97-AF65-F5344CB8AC3E}">
        <p14:creationId xmlns:p14="http://schemas.microsoft.com/office/powerpoint/2010/main" val="20376448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t-LT" b="1" dirty="0" smtClean="0"/>
              <a:t>Detalesnės informacijos ieškoti</a:t>
            </a:r>
            <a:r>
              <a:rPr lang="lt-LT" b="1" baseline="0" dirty="0" smtClean="0"/>
              <a:t> </a:t>
            </a:r>
            <a:r>
              <a:rPr lang="lt-LT" b="1" baseline="0" dirty="0" err="1" smtClean="0"/>
              <a:t>www.karys.lt</a:t>
            </a:r>
            <a:r>
              <a:rPr lang="lt-LT" b="1" baseline="0" dirty="0" smtClean="0"/>
              <a:t>  arba nemokamu telefonu 8 800 12340</a:t>
            </a:r>
            <a:endParaRPr lang="lt-LT" b="1" dirty="0" smtClean="0"/>
          </a:p>
          <a:p>
            <a:endParaRPr lang="lt-LT"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20</a:t>
            </a:fld>
            <a:endParaRPr lang="lt-LT"/>
          </a:p>
        </p:txBody>
      </p:sp>
    </p:spTree>
    <p:extLst>
      <p:ext uri="{BB962C8B-B14F-4D97-AF65-F5344CB8AC3E}">
        <p14:creationId xmlns:p14="http://schemas.microsoft.com/office/powerpoint/2010/main" val="21089023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21</a:t>
            </a:fld>
            <a:endParaRPr lang="lt-LT"/>
          </a:p>
        </p:txBody>
      </p:sp>
    </p:spTree>
    <p:extLst>
      <p:ext uri="{BB962C8B-B14F-4D97-AF65-F5344CB8AC3E}">
        <p14:creationId xmlns:p14="http://schemas.microsoft.com/office/powerpoint/2010/main" val="3044462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t-LT" b="1" dirty="0" smtClean="0"/>
              <a:t>Detalesnės informacijos ieškoti</a:t>
            </a:r>
            <a:r>
              <a:rPr lang="lt-LT" b="1" baseline="0" dirty="0" smtClean="0"/>
              <a:t> </a:t>
            </a:r>
            <a:r>
              <a:rPr lang="lt-LT" b="1" baseline="0" dirty="0" err="1" smtClean="0"/>
              <a:t>www.karys.lt</a:t>
            </a:r>
            <a:r>
              <a:rPr lang="lt-LT" b="1" baseline="0" dirty="0" smtClean="0"/>
              <a:t>  arba nemokamu telefonu 8 800 12340</a:t>
            </a:r>
            <a:endParaRPr lang="lt-LT" b="1" dirty="0" smtClean="0"/>
          </a:p>
          <a:p>
            <a:endParaRPr lang="lt-LT"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22</a:t>
            </a:fld>
            <a:endParaRPr lang="lt-LT"/>
          </a:p>
        </p:txBody>
      </p:sp>
    </p:spTree>
    <p:extLst>
      <p:ext uri="{BB962C8B-B14F-4D97-AF65-F5344CB8AC3E}">
        <p14:creationId xmlns:p14="http://schemas.microsoft.com/office/powerpoint/2010/main" val="32654307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000" b="1" dirty="0" smtClean="0"/>
              <a:t>J. eil. apie 800EUR</a:t>
            </a:r>
          </a:p>
          <a:p>
            <a:r>
              <a:rPr lang="lt-LT" sz="1000" b="1" dirty="0" smtClean="0"/>
              <a:t>Ltn.</a:t>
            </a:r>
            <a:r>
              <a:rPr lang="lt-LT" sz="1000" b="1" baseline="0" dirty="0" smtClean="0"/>
              <a:t> apie 950-1000EUR</a:t>
            </a:r>
            <a:endParaRPr lang="lt-LT" sz="1000" b="1" dirty="0" smtClean="0"/>
          </a:p>
          <a:p>
            <a:r>
              <a:rPr lang="lt-LT" sz="1000" b="1" dirty="0" smtClean="0"/>
              <a:t>Bonusai</a:t>
            </a:r>
            <a:r>
              <a:rPr lang="lt-LT" sz="1000" b="1" baseline="0" dirty="0" smtClean="0"/>
              <a:t> – po 4 m. geros tarnybos – iki 1000EUR</a:t>
            </a:r>
          </a:p>
          <a:p>
            <a:r>
              <a:rPr lang="lt-LT" sz="1000" b="1" baseline="0" dirty="0" smtClean="0"/>
              <a:t>Už tarnybą GRP (KJP, SOP, sraigtai, instruktoriai) – apie 100EUR </a:t>
            </a:r>
          </a:p>
          <a:p>
            <a:r>
              <a:rPr lang="lt-LT" sz="1000" b="1" baseline="0" dirty="0" smtClean="0"/>
              <a:t>Kelionės išlaidos – 120km pirmyn/atgal, už 1 km 0,06 EUR (jei nėra būsto etc.) Nuo 07-01 – visiems naujai priimamiems</a:t>
            </a:r>
          </a:p>
          <a:p>
            <a:pPr marL="0" marR="0" indent="0" algn="l" defTabSz="914400" rtl="0" eaLnBrk="1" fontAlgn="auto" latinLnBrk="0" hangingPunct="1">
              <a:lnSpc>
                <a:spcPct val="100000"/>
              </a:lnSpc>
              <a:spcBef>
                <a:spcPts val="0"/>
              </a:spcBef>
              <a:spcAft>
                <a:spcPts val="0"/>
              </a:spcAft>
              <a:buClrTx/>
              <a:buSzTx/>
              <a:buFontTx/>
              <a:buNone/>
              <a:tabLst/>
              <a:defRPr/>
            </a:pPr>
            <a:r>
              <a:rPr lang="lt-LT" sz="1000" b="1" baseline="0" dirty="0" smtClean="0"/>
              <a:t>Būsto nuomos išlaidos – jei nėra būsto etc. (VIL – 266EUR) Nuo 07-01 – visiems naujai priimamiems</a:t>
            </a:r>
          </a:p>
          <a:p>
            <a:pPr marL="0" marR="0" indent="0" algn="l" defTabSz="914400" rtl="0" eaLnBrk="1" fontAlgn="auto" latinLnBrk="0" hangingPunct="1">
              <a:lnSpc>
                <a:spcPct val="100000"/>
              </a:lnSpc>
              <a:spcBef>
                <a:spcPts val="0"/>
              </a:spcBef>
              <a:spcAft>
                <a:spcPts val="0"/>
              </a:spcAft>
              <a:buClrTx/>
              <a:buSzTx/>
              <a:buFontTx/>
              <a:buNone/>
              <a:tabLst/>
              <a:defRPr/>
            </a:pPr>
            <a:r>
              <a:rPr lang="lt-LT" sz="1000" b="1" baseline="0" dirty="0" smtClean="0"/>
              <a:t>Mokslų kompensavimas – po 4 m. atsargos kariams</a:t>
            </a:r>
          </a:p>
          <a:p>
            <a:endParaRPr lang="lt-LT" sz="1000" b="1" dirty="0" smtClean="0"/>
          </a:p>
          <a:p>
            <a:r>
              <a:rPr lang="lt-LT" sz="1000" i="1" dirty="0" smtClean="0"/>
              <a:t>Prestižas</a:t>
            </a:r>
            <a:br>
              <a:rPr lang="lt-LT" sz="1000" i="1" dirty="0" smtClean="0"/>
            </a:br>
            <a:r>
              <a:rPr lang="lt-LT" sz="1000" dirty="0" smtClean="0"/>
              <a:t>• Galimybė tarnauti savo šaliai, prisidėti prie jos saugumo užtikrinimo. </a:t>
            </a:r>
          </a:p>
          <a:p>
            <a:r>
              <a:rPr lang="lt-LT" sz="1000" dirty="0" smtClean="0"/>
              <a:t/>
            </a:r>
            <a:br>
              <a:rPr lang="lt-LT" sz="1000" dirty="0" smtClean="0"/>
            </a:br>
            <a:r>
              <a:rPr lang="lt-LT" sz="1000" i="1" dirty="0" smtClean="0"/>
              <a:t>Karjeros galimybės</a:t>
            </a:r>
            <a:br>
              <a:rPr lang="lt-LT" sz="1000" i="1" dirty="0" smtClean="0"/>
            </a:br>
            <a:r>
              <a:rPr lang="lt-LT" sz="1000" dirty="0" smtClean="0"/>
              <a:t>• Kariuomenėje kiekvienam sudarytos sąlygos siekti karjeros. </a:t>
            </a:r>
            <a:br>
              <a:rPr lang="lt-LT" sz="1000" dirty="0" smtClean="0"/>
            </a:br>
            <a:r>
              <a:rPr lang="lt-LT" sz="1000" dirty="0" smtClean="0"/>
              <a:t>• Vykdomas individualus (pagal kiekvieno sugebėjimus) karjeros planavimas. </a:t>
            </a:r>
            <a:br>
              <a:rPr lang="lt-LT" sz="1000" dirty="0" smtClean="0"/>
            </a:br>
            <a:r>
              <a:rPr lang="lt-LT" sz="1000" dirty="0" smtClean="0"/>
              <a:t>• Dauguma karinių specialybių yra analogiškos civilinėms (informacinių sistemų specialistai, medikai, teisininkai, mechanikai, laivavedžiai, vairuotojai, šaltkalviai). </a:t>
            </a:r>
          </a:p>
          <a:p>
            <a:r>
              <a:rPr lang="lt-LT" sz="1000" dirty="0" smtClean="0"/>
              <a:t/>
            </a:r>
            <a:br>
              <a:rPr lang="lt-LT" sz="1000" dirty="0" smtClean="0"/>
            </a:br>
            <a:r>
              <a:rPr lang="lt-LT" sz="1000" i="1" dirty="0" smtClean="0"/>
              <a:t>Mokymosi galimybės</a:t>
            </a:r>
            <a:br>
              <a:rPr lang="lt-LT" sz="1000" i="1" dirty="0" smtClean="0"/>
            </a:br>
            <a:r>
              <a:rPr lang="lt-LT" sz="1000" dirty="0" smtClean="0"/>
              <a:t>• Mokymosi ir profesinio tobulinimosi galimybės Lietuvos, JAV, Vokietijos, Didžiosios Britanijos, Danijos, Kanados, Švedijos ir kitų šalių aukštosiose mokyklose. </a:t>
            </a:r>
          </a:p>
          <a:p>
            <a:r>
              <a:rPr lang="lt-LT" sz="1000" dirty="0" smtClean="0"/>
              <a:t/>
            </a:r>
            <a:br>
              <a:rPr lang="lt-LT" sz="1000" dirty="0" smtClean="0"/>
            </a:br>
            <a:r>
              <a:rPr lang="lt-LT" sz="1000" i="1" dirty="0" smtClean="0"/>
              <a:t>Darbo užmokestis</a:t>
            </a:r>
            <a:br>
              <a:rPr lang="lt-LT" sz="1000" i="1" dirty="0" smtClean="0"/>
            </a:br>
            <a:r>
              <a:rPr lang="lt-LT" sz="1000" dirty="0" smtClean="0"/>
              <a:t>• Konkurencingas atlyginimas, kuris priklauso nuo kario laipsnio ir ištarnautų metų. </a:t>
            </a:r>
            <a:br>
              <a:rPr lang="lt-LT" sz="1000" dirty="0" smtClean="0"/>
            </a:br>
            <a:r>
              <a:rPr lang="lt-LT" sz="1000" dirty="0" smtClean="0"/>
              <a:t>• Įvairūs materialiniai paskatinimai. </a:t>
            </a:r>
          </a:p>
          <a:p>
            <a:r>
              <a:rPr lang="lt-LT" sz="1000" dirty="0" smtClean="0"/>
              <a:t/>
            </a:r>
            <a:br>
              <a:rPr lang="lt-LT" sz="1000" dirty="0" smtClean="0"/>
            </a:br>
            <a:r>
              <a:rPr lang="lt-LT" sz="1000" i="1" dirty="0" smtClean="0"/>
              <a:t>Socialinės garantijos</a:t>
            </a:r>
            <a:br>
              <a:rPr lang="lt-LT" sz="1000" i="1" dirty="0" smtClean="0"/>
            </a:br>
            <a:r>
              <a:rPr lang="lt-LT" sz="1000" dirty="0" smtClean="0"/>
              <a:t>• Profesinės karo tarnybos kariai draudžiami valstybiniu socialiniu pensijų draudimu, o ištarnavę įstatymo nustatytą laiką ir išleisti į atsargą, įgyja teisę gauti valstybinę kario pensiją. </a:t>
            </a:r>
            <a:br>
              <a:rPr lang="lt-LT" sz="1000" dirty="0" smtClean="0"/>
            </a:br>
            <a:r>
              <a:rPr lang="lt-LT" sz="1000" dirty="0" smtClean="0"/>
              <a:t>• Kasmet - 30 dienų atostogų. Atsižvelgiant į ištarnautą laiką atostogos ilginamos, maksimali atostogų trukmė 45 dienos. </a:t>
            </a:r>
            <a:br>
              <a:rPr lang="lt-LT" sz="1000" dirty="0" smtClean="0"/>
            </a:br>
            <a:r>
              <a:rPr lang="lt-LT" sz="1000" dirty="0" smtClean="0"/>
              <a:t>• Profesinės karo tarnybos karių sveikatos priežiūra ir </a:t>
            </a:r>
            <a:r>
              <a:rPr lang="lt-LT" sz="1000" dirty="0" err="1" smtClean="0"/>
              <a:t>sveikatinimo</a:t>
            </a:r>
            <a:r>
              <a:rPr lang="lt-LT" sz="1000" dirty="0" smtClean="0"/>
              <a:t> veikla finansuojamos iš valstybės biudžeto lėšų. </a:t>
            </a:r>
            <a:br>
              <a:rPr lang="lt-LT" sz="1000" dirty="0" smtClean="0"/>
            </a:br>
            <a:r>
              <a:rPr lang="lt-LT" sz="1000" dirty="0" smtClean="0"/>
              <a:t>• Karių gyvybė ir sveikata privalomai draudžiama nuo nelaimingų atsitikimų tarnyboje valstybės biudžeto lėšomis. </a:t>
            </a:r>
            <a:br>
              <a:rPr lang="lt-LT" sz="1000" dirty="0" smtClean="0"/>
            </a:br>
            <a:r>
              <a:rPr lang="lt-LT" sz="1000" dirty="0" smtClean="0"/>
              <a:t>• Profesinės karo tarnybos kariai tarnybos laikotarpiu aprūpinami gyvenamuoju būstu, maistu arba jiems mokama nustatyto dydžio piniginė kompensacija. </a:t>
            </a:r>
            <a:br>
              <a:rPr lang="lt-LT" sz="1000" dirty="0" smtClean="0"/>
            </a:br>
            <a:r>
              <a:rPr lang="lt-LT" sz="1000" dirty="0" smtClean="0"/>
              <a:t>• Baigę tarnybą kariai gali dalyvauti profesinio orientavimo programose, teikiama pagalba susirandant darbą. </a:t>
            </a:r>
          </a:p>
          <a:p>
            <a:r>
              <a:rPr lang="lt-LT" sz="1000" dirty="0" smtClean="0"/>
              <a:t/>
            </a:r>
            <a:br>
              <a:rPr lang="lt-LT" sz="1000" dirty="0" smtClean="0"/>
            </a:br>
            <a:r>
              <a:rPr lang="lt-LT" sz="1000" i="1" dirty="0" smtClean="0"/>
              <a:t>Tarptautinės misijos</a:t>
            </a:r>
            <a:br>
              <a:rPr lang="lt-LT" sz="1000" i="1" dirty="0" smtClean="0"/>
            </a:br>
            <a:r>
              <a:rPr lang="lt-LT" sz="1000" dirty="0" smtClean="0"/>
              <a:t/>
            </a:r>
            <a:br>
              <a:rPr lang="lt-LT" sz="1000" dirty="0" smtClean="0"/>
            </a:br>
            <a:r>
              <a:rPr lang="lt-LT" sz="1000" i="1" dirty="0" smtClean="0"/>
              <a:t>Laisvalaikis</a:t>
            </a:r>
            <a:br>
              <a:rPr lang="lt-LT" sz="1000" i="1" dirty="0" smtClean="0"/>
            </a:br>
            <a:r>
              <a:rPr lang="lt-LT" sz="1000" dirty="0" smtClean="0"/>
              <a:t>• Sporto klubai, treniruoklių salės. </a:t>
            </a:r>
            <a:br>
              <a:rPr lang="lt-LT" sz="1000" dirty="0" smtClean="0"/>
            </a:br>
            <a:r>
              <a:rPr lang="lt-LT" sz="1000" dirty="0" smtClean="0"/>
              <a:t>• Kiekviename kariniame dalinyje yra ramovė, klubai kur vyksta koncertai, įvairūs vakarai, parodos, veikia biblioteka </a:t>
            </a:r>
          </a:p>
        </p:txBody>
      </p:sp>
      <p:sp>
        <p:nvSpPr>
          <p:cNvPr id="4" name="Slide Number Placeholder 3"/>
          <p:cNvSpPr>
            <a:spLocks noGrp="1"/>
          </p:cNvSpPr>
          <p:nvPr>
            <p:ph type="sldNum" sz="quarter" idx="10"/>
          </p:nvPr>
        </p:nvSpPr>
        <p:spPr/>
        <p:txBody>
          <a:bodyPr/>
          <a:lstStyle/>
          <a:p>
            <a:fld id="{DC1A1D8B-2574-417B-B088-A73E0D3FF2DC}" type="slidenum">
              <a:rPr lang="lt-LT" smtClean="0"/>
              <a:pPr/>
              <a:t>23</a:t>
            </a:fld>
            <a:endParaRPr lang="lt-LT"/>
          </a:p>
        </p:txBody>
      </p:sp>
    </p:spTree>
    <p:extLst>
      <p:ext uri="{BB962C8B-B14F-4D97-AF65-F5344CB8AC3E}">
        <p14:creationId xmlns:p14="http://schemas.microsoft.com/office/powerpoint/2010/main" val="3086260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000" b="1" dirty="0" err="1" smtClean="0">
                <a:effectLst>
                  <a:outerShdw blurRad="38100" dist="38100" dir="2700000" algn="tl">
                    <a:srgbClr val="000000">
                      <a:alpha val="43137"/>
                    </a:srgbClr>
                  </a:outerShdw>
                </a:effectLst>
                <a:latin typeface="+mn-lt"/>
                <a:cs typeface="Times New Roman" panose="02020603050405020304" pitchFamily="18" charset="0"/>
              </a:rPr>
              <a:t>Vizija</a:t>
            </a:r>
            <a:r>
              <a:rPr lang="lt-LT" sz="1000" dirty="0" smtClean="0">
                <a:effectLst>
                  <a:outerShdw blurRad="38100" dist="38100" dir="2700000" algn="tl">
                    <a:srgbClr val="000000">
                      <a:alpha val="43137"/>
                    </a:srgbClr>
                  </a:outerShdw>
                </a:effectLst>
                <a:latin typeface="+mn-lt"/>
                <a:cs typeface="Times New Roman" panose="02020603050405020304" pitchFamily="18" charset="0"/>
              </a:rPr>
              <a:t>: </a:t>
            </a:r>
          </a:p>
          <a:p>
            <a:pPr>
              <a:buFont typeface="Wingdings" panose="05000000000000000000" pitchFamily="2" charset="2"/>
              <a:buChar char="ü"/>
            </a:pPr>
            <a:r>
              <a:rPr lang="lt-LT" sz="1000" dirty="0" smtClean="0">
                <a:effectLst>
                  <a:outerShdw blurRad="38100" dist="38100" dir="2700000" algn="tl">
                    <a:srgbClr val="000000">
                      <a:alpha val="43137"/>
                    </a:srgbClr>
                  </a:outerShdw>
                </a:effectLst>
                <a:latin typeface="+mn-lt"/>
                <a:cs typeface="Times New Roman" panose="02020603050405020304" pitchFamily="18" charset="0"/>
              </a:rPr>
              <a:t>mobili ir šiuolaikiška, gerai parengta ir sukomplektuota kariuomenė, galinti ginti savo šalį savarankiškai ir bendradarbiaujanti su kitomis NATO šalių kariuomenėmis siekiant kartu vykdyti valstybės ir Aljanso gynybos užduotis.</a:t>
            </a:r>
          </a:p>
          <a:p>
            <a:pPr marL="0" indent="0">
              <a:buNone/>
            </a:pPr>
            <a:endParaRPr lang="lt-LT" sz="1000" dirty="0" smtClean="0">
              <a:effectLst>
                <a:outerShdw blurRad="38100" dist="38100" dir="2700000" algn="tl">
                  <a:srgbClr val="000000">
                    <a:alpha val="43137"/>
                  </a:srgbClr>
                </a:outerShdw>
              </a:effectLst>
              <a:latin typeface="+mn-lt"/>
              <a:cs typeface="Times New Roman" panose="02020603050405020304" pitchFamily="18" charset="0"/>
            </a:endParaRPr>
          </a:p>
          <a:p>
            <a:pPr marL="0" indent="0">
              <a:buNone/>
            </a:pPr>
            <a:r>
              <a:rPr lang="lt-LT" sz="1000" b="1" dirty="0" smtClean="0">
                <a:effectLst>
                  <a:outerShdw blurRad="38100" dist="38100" dir="2700000" algn="tl">
                    <a:srgbClr val="000000">
                      <a:alpha val="43137"/>
                    </a:srgbClr>
                  </a:outerShdw>
                </a:effectLst>
                <a:latin typeface="+mn-lt"/>
                <a:cs typeface="Times New Roman" panose="02020603050405020304" pitchFamily="18" charset="0"/>
              </a:rPr>
              <a:t>Pagrindiniai kariuomenės uždaviniai taikos metu:</a:t>
            </a:r>
          </a:p>
          <a:p>
            <a:pPr>
              <a:buFont typeface="Wingdings" panose="05000000000000000000" pitchFamily="2" charset="2"/>
              <a:buChar char="ü"/>
            </a:pPr>
            <a:r>
              <a:rPr lang="lt-LT" sz="1000" dirty="0" smtClean="0">
                <a:effectLst>
                  <a:outerShdw blurRad="38100" dist="38100" dir="2700000" algn="tl">
                    <a:srgbClr val="000000">
                      <a:alpha val="43137"/>
                    </a:srgbClr>
                  </a:outerShdw>
                </a:effectLst>
                <a:latin typeface="+mn-lt"/>
                <a:cs typeface="Times New Roman" panose="02020603050405020304" pitchFamily="18" charset="0"/>
              </a:rPr>
              <a:t>saugoti valstybės teritoriją (įskaitant oro erdvės ir teritorinės jūros stebėjimą, kontrolę ir gynybą) ir karines teritorijas, taip pat bendradarbiaujant su kitomis valstybės institucijomis stebėti ir kontroliuoti išskirtinę ekonominę zoną bei kontinentinį šelfą;</a:t>
            </a:r>
          </a:p>
          <a:p>
            <a:pPr>
              <a:buFont typeface="Wingdings" panose="05000000000000000000" pitchFamily="2" charset="2"/>
              <a:buChar char="ü"/>
            </a:pPr>
            <a:r>
              <a:rPr lang="lt-LT" sz="1000" dirty="0" smtClean="0">
                <a:effectLst>
                  <a:outerShdw blurRad="38100" dist="38100" dir="2700000" algn="tl">
                    <a:srgbClr val="000000">
                      <a:alpha val="43137"/>
                    </a:srgbClr>
                  </a:outerShdw>
                </a:effectLst>
                <a:latin typeface="+mn-lt"/>
                <a:cs typeface="Times New Roman" panose="02020603050405020304" pitchFamily="18" charset="0"/>
              </a:rPr>
              <a:t>palaikyti kovinę parengtį, rengtis tarptautinėms operacijoms ir dalyvauti jose;</a:t>
            </a:r>
          </a:p>
          <a:p>
            <a:pPr>
              <a:buFont typeface="Wingdings" panose="05000000000000000000" pitchFamily="2" charset="2"/>
              <a:buChar char="ü"/>
            </a:pPr>
            <a:r>
              <a:rPr lang="lt-LT" sz="1000" dirty="0" smtClean="0">
                <a:effectLst>
                  <a:outerShdw blurRad="38100" dist="38100" dir="2700000" algn="tl">
                    <a:srgbClr val="000000">
                      <a:alpha val="43137"/>
                    </a:srgbClr>
                  </a:outerShdw>
                </a:effectLst>
                <a:latin typeface="+mn-lt"/>
                <a:cs typeface="Times New Roman" panose="02020603050405020304" pitchFamily="18" charset="0"/>
              </a:rPr>
              <a:t>įstatymų nustatytais atvejais ir sąlygomis organizuoti, koordinuoti žmonių paieškos ir gelbėjimo bei teršimo incidentų likvidavimo darbus, jiems vadovauti ir juos vykdyti, teikti pagalbą kitoms valstybės ir savivaldybių institucijoms.</a:t>
            </a:r>
          </a:p>
          <a:p>
            <a:endParaRPr lang="lt-LT" sz="100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dirty="0" err="1" smtClean="0">
                <a:latin typeface="+mn-lt"/>
              </a:rPr>
              <a:t>Cituojama</a:t>
            </a:r>
            <a:r>
              <a:rPr lang="en-US" sz="1000" b="1" dirty="0" smtClean="0">
                <a:latin typeface="+mn-lt"/>
              </a:rPr>
              <a:t> </a:t>
            </a:r>
            <a:r>
              <a:rPr lang="en-US" sz="1000" b="1" dirty="0" err="1" smtClean="0">
                <a:latin typeface="+mn-lt"/>
              </a:rPr>
              <a:t>Lietuvos</a:t>
            </a:r>
            <a:r>
              <a:rPr lang="en-US" sz="1000" b="1" dirty="0" smtClean="0">
                <a:latin typeface="+mn-lt"/>
              </a:rPr>
              <a:t> </a:t>
            </a:r>
            <a:r>
              <a:rPr lang="en-US" sz="1000" b="1" dirty="0" err="1" smtClean="0">
                <a:latin typeface="+mn-lt"/>
              </a:rPr>
              <a:t>kariuomen</a:t>
            </a:r>
            <a:r>
              <a:rPr lang="lt-LT" sz="1000" b="1" dirty="0" smtClean="0">
                <a:latin typeface="+mn-lt"/>
              </a:rPr>
              <a:t>ės</a:t>
            </a:r>
            <a:r>
              <a:rPr lang="lt-LT" sz="1000" b="1" baseline="0" dirty="0" smtClean="0">
                <a:latin typeface="+mn-lt"/>
              </a:rPr>
              <a:t> vizija. Patvirtinta Lietuvos kariuomenės vado 2012 m gegužės 3 d. įsakymu Nr. V-479</a:t>
            </a:r>
            <a:endParaRPr lang="lt-LT" sz="1000" b="1" dirty="0" smtClean="0">
              <a:latin typeface="+mn-lt"/>
            </a:endParaRPr>
          </a:p>
          <a:p>
            <a:endParaRPr lang="lt-LT" sz="1000" dirty="0">
              <a:latin typeface="+mn-lt"/>
            </a:endParaRPr>
          </a:p>
        </p:txBody>
      </p:sp>
      <p:sp>
        <p:nvSpPr>
          <p:cNvPr id="4" name="Slide Number Placeholder 3"/>
          <p:cNvSpPr>
            <a:spLocks noGrp="1"/>
          </p:cNvSpPr>
          <p:nvPr>
            <p:ph type="sldNum" sz="quarter" idx="10"/>
          </p:nvPr>
        </p:nvSpPr>
        <p:spPr/>
        <p:txBody>
          <a:bodyPr/>
          <a:lstStyle/>
          <a:p>
            <a:fld id="{DC1A1D8B-2574-417B-B088-A73E0D3FF2DC}" type="slidenum">
              <a:rPr lang="lt-LT" smtClean="0"/>
              <a:pPr/>
              <a:t>2</a:t>
            </a:fld>
            <a:endParaRPr lang="lt-LT"/>
          </a:p>
        </p:txBody>
      </p:sp>
    </p:spTree>
    <p:extLst>
      <p:ext uri="{BB962C8B-B14F-4D97-AF65-F5344CB8AC3E}">
        <p14:creationId xmlns:p14="http://schemas.microsoft.com/office/powerpoint/2010/main" val="28885410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000" i="1" dirty="0" smtClean="0"/>
              <a:t>Prestižas</a:t>
            </a:r>
            <a:br>
              <a:rPr lang="lt-LT" sz="1000" i="1" dirty="0" smtClean="0"/>
            </a:br>
            <a:r>
              <a:rPr lang="lt-LT" sz="1000" dirty="0" smtClean="0"/>
              <a:t>• Galimybė tarnauti savo šaliai, prisidėti prie jos saugumo užtikrinimo. </a:t>
            </a:r>
          </a:p>
          <a:p>
            <a:r>
              <a:rPr lang="lt-LT" sz="1000" dirty="0" smtClean="0"/>
              <a:t/>
            </a:r>
            <a:br>
              <a:rPr lang="lt-LT" sz="1000" dirty="0" smtClean="0"/>
            </a:br>
            <a:r>
              <a:rPr lang="lt-LT" sz="1000" i="1" dirty="0" smtClean="0"/>
              <a:t>Karjeros galimybės</a:t>
            </a:r>
            <a:br>
              <a:rPr lang="lt-LT" sz="1000" i="1" dirty="0" smtClean="0"/>
            </a:br>
            <a:r>
              <a:rPr lang="lt-LT" sz="1000" dirty="0" smtClean="0"/>
              <a:t>• Kariuomenėje kiekvienam sudarytos sąlygos siekti karjeros. </a:t>
            </a:r>
            <a:br>
              <a:rPr lang="lt-LT" sz="1000" dirty="0" smtClean="0"/>
            </a:br>
            <a:r>
              <a:rPr lang="lt-LT" sz="1000" dirty="0" smtClean="0"/>
              <a:t>• Vykdomas individualus (pagal kiekvieno sugebėjimus) karjeros planavimas. </a:t>
            </a:r>
            <a:br>
              <a:rPr lang="lt-LT" sz="1000" dirty="0" smtClean="0"/>
            </a:br>
            <a:r>
              <a:rPr lang="lt-LT" sz="1000" dirty="0" smtClean="0"/>
              <a:t>• Dauguma karinių specialybių yra analogiškos civilinėms (informacinių sistemų specialistai, medikai, teisininkai, mechanikai, laivavedžiai, vairuotojai, šaltkalviai). </a:t>
            </a:r>
          </a:p>
          <a:p>
            <a:r>
              <a:rPr lang="lt-LT" sz="1000" dirty="0" smtClean="0"/>
              <a:t/>
            </a:r>
            <a:br>
              <a:rPr lang="lt-LT" sz="1000" dirty="0" smtClean="0"/>
            </a:br>
            <a:r>
              <a:rPr lang="lt-LT" sz="1000" i="1" dirty="0" smtClean="0"/>
              <a:t>Mokymosi galimybės</a:t>
            </a:r>
            <a:br>
              <a:rPr lang="lt-LT" sz="1000" i="1" dirty="0" smtClean="0"/>
            </a:br>
            <a:r>
              <a:rPr lang="lt-LT" sz="1000" dirty="0" smtClean="0"/>
              <a:t>• Mokymosi ir profesinio tobulinimosi galimybės Lietuvos, JAV, Vokietijos, Didžiosios Britanijos, Danijos, Kanados, Švedijos ir kitų šalių aukštosiose mokyklose. </a:t>
            </a:r>
          </a:p>
          <a:p>
            <a:r>
              <a:rPr lang="lt-LT" sz="1000" dirty="0" smtClean="0"/>
              <a:t/>
            </a:r>
            <a:br>
              <a:rPr lang="lt-LT" sz="1000" dirty="0" smtClean="0"/>
            </a:br>
            <a:r>
              <a:rPr lang="lt-LT" sz="1000" i="1" dirty="0" smtClean="0"/>
              <a:t>Darbo užmokestis</a:t>
            </a:r>
            <a:br>
              <a:rPr lang="lt-LT" sz="1000" i="1" dirty="0" smtClean="0"/>
            </a:br>
            <a:r>
              <a:rPr lang="lt-LT" sz="1000" dirty="0" smtClean="0"/>
              <a:t>• Konkurencingas atlyginimas, kuris priklauso nuo kario laipsnio ir ištarnautų metų. </a:t>
            </a:r>
            <a:br>
              <a:rPr lang="lt-LT" sz="1000" dirty="0" smtClean="0"/>
            </a:br>
            <a:r>
              <a:rPr lang="lt-LT" sz="1000" dirty="0" smtClean="0"/>
              <a:t>• Įvairūs materialiniai paskatinimai. </a:t>
            </a:r>
          </a:p>
          <a:p>
            <a:r>
              <a:rPr lang="lt-LT" sz="1000" dirty="0" smtClean="0"/>
              <a:t/>
            </a:r>
            <a:br>
              <a:rPr lang="lt-LT" sz="1000" dirty="0" smtClean="0"/>
            </a:br>
            <a:r>
              <a:rPr lang="lt-LT" sz="1000" i="1" dirty="0" smtClean="0"/>
              <a:t>Socialinės garantijos</a:t>
            </a:r>
            <a:br>
              <a:rPr lang="lt-LT" sz="1000" i="1" dirty="0" smtClean="0"/>
            </a:br>
            <a:r>
              <a:rPr lang="lt-LT" sz="1000" dirty="0" smtClean="0"/>
              <a:t>• Profesinės karo tarnybos kariai draudžiami valstybiniu socialiniu pensijų draudimu, o ištarnavę įstatymo nustatytą laiką ir išleisti į atsargą, įgyja teisę gauti valstybinę kario pensiją. </a:t>
            </a:r>
            <a:br>
              <a:rPr lang="lt-LT" sz="1000" dirty="0" smtClean="0"/>
            </a:br>
            <a:r>
              <a:rPr lang="lt-LT" sz="1000" dirty="0" smtClean="0"/>
              <a:t>• Kasmet - 30 dienų atostogų. Atsižvelgiant į ištarnautą laiką atostogos ilginamos, maksimali atostogų trukmė 45 dienos. </a:t>
            </a:r>
            <a:br>
              <a:rPr lang="lt-LT" sz="1000" dirty="0" smtClean="0"/>
            </a:br>
            <a:r>
              <a:rPr lang="lt-LT" sz="1000" dirty="0" smtClean="0"/>
              <a:t>• Profesinės karo tarnybos karių sveikatos priežiūra ir </a:t>
            </a:r>
            <a:r>
              <a:rPr lang="lt-LT" sz="1000" dirty="0" err="1" smtClean="0"/>
              <a:t>sveikatinimo</a:t>
            </a:r>
            <a:r>
              <a:rPr lang="lt-LT" sz="1000" dirty="0" smtClean="0"/>
              <a:t> veikla finansuojamos iš valstybės biudžeto lėšų. </a:t>
            </a:r>
            <a:br>
              <a:rPr lang="lt-LT" sz="1000" dirty="0" smtClean="0"/>
            </a:br>
            <a:r>
              <a:rPr lang="lt-LT" sz="1000" dirty="0" smtClean="0"/>
              <a:t>• Karių gyvybė ir sveikata privalomai draudžiama nuo nelaimingų atsitikimų tarnyboje valstybės biudžeto lėšomis. </a:t>
            </a:r>
            <a:br>
              <a:rPr lang="lt-LT" sz="1000" dirty="0" smtClean="0"/>
            </a:br>
            <a:r>
              <a:rPr lang="lt-LT" sz="1000" dirty="0" smtClean="0"/>
              <a:t>• Profesinės karo tarnybos kariai tarnybos laikotarpiu aprūpinami gyvenamuoju būstu, maistu arba jiems mokama nustatyto dydžio piniginė kompensacija. </a:t>
            </a:r>
            <a:br>
              <a:rPr lang="lt-LT" sz="1000" dirty="0" smtClean="0"/>
            </a:br>
            <a:r>
              <a:rPr lang="lt-LT" sz="1000" dirty="0" smtClean="0"/>
              <a:t>• Baigę tarnybą kariai gali dalyvauti profesinio orientavimo programose, teikiama pagalba susirandant darbą. </a:t>
            </a:r>
          </a:p>
          <a:p>
            <a:r>
              <a:rPr lang="lt-LT" sz="1000" dirty="0" smtClean="0"/>
              <a:t/>
            </a:r>
            <a:br>
              <a:rPr lang="lt-LT" sz="1000" dirty="0" smtClean="0"/>
            </a:br>
            <a:r>
              <a:rPr lang="lt-LT" sz="1000" i="1" dirty="0" smtClean="0"/>
              <a:t>Tarptautinės misijos</a:t>
            </a:r>
            <a:br>
              <a:rPr lang="lt-LT" sz="1000" i="1" dirty="0" smtClean="0"/>
            </a:br>
            <a:r>
              <a:rPr lang="lt-LT" sz="1000" dirty="0" smtClean="0"/>
              <a:t/>
            </a:r>
            <a:br>
              <a:rPr lang="lt-LT" sz="1000" dirty="0" smtClean="0"/>
            </a:br>
            <a:r>
              <a:rPr lang="lt-LT" sz="1000" i="1" dirty="0" smtClean="0"/>
              <a:t>Laisvalaikis</a:t>
            </a:r>
            <a:br>
              <a:rPr lang="lt-LT" sz="1000" i="1" dirty="0" smtClean="0"/>
            </a:br>
            <a:r>
              <a:rPr lang="lt-LT" sz="1000" dirty="0" smtClean="0"/>
              <a:t>• Sporto klubai, treniruoklių salės. </a:t>
            </a:r>
            <a:br>
              <a:rPr lang="lt-LT" sz="1000" dirty="0" smtClean="0"/>
            </a:br>
            <a:r>
              <a:rPr lang="lt-LT" sz="1000" dirty="0" smtClean="0"/>
              <a:t>• Kiekviename kariniame dalinyje yra ramovė, klubai kur vyksta koncertai, įvairūs vakarai, parodos, veikia biblioteka </a:t>
            </a:r>
          </a:p>
        </p:txBody>
      </p:sp>
      <p:sp>
        <p:nvSpPr>
          <p:cNvPr id="4" name="Slide Number Placeholder 3"/>
          <p:cNvSpPr>
            <a:spLocks noGrp="1"/>
          </p:cNvSpPr>
          <p:nvPr>
            <p:ph type="sldNum" sz="quarter" idx="10"/>
          </p:nvPr>
        </p:nvSpPr>
        <p:spPr/>
        <p:txBody>
          <a:bodyPr/>
          <a:lstStyle/>
          <a:p>
            <a:fld id="{DC1A1D8B-2574-417B-B088-A73E0D3FF2DC}" type="slidenum">
              <a:rPr lang="lt-LT" smtClean="0"/>
              <a:pPr/>
              <a:t>24</a:t>
            </a:fld>
            <a:endParaRPr lang="lt-LT"/>
          </a:p>
        </p:txBody>
      </p:sp>
    </p:spTree>
    <p:extLst>
      <p:ext uri="{BB962C8B-B14F-4D97-AF65-F5344CB8AC3E}">
        <p14:creationId xmlns:p14="http://schemas.microsoft.com/office/powerpoint/2010/main" val="13653270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lt-LT" sz="1000" dirty="0" err="1" smtClean="0"/>
              <a:t>Misija</a:t>
            </a:r>
            <a:r>
              <a:rPr lang="en-US" altLang="lt-LT" sz="1000" dirty="0" smtClean="0"/>
              <a:t> –</a:t>
            </a:r>
            <a:r>
              <a:rPr lang="en-US" altLang="lt-LT" sz="1000" dirty="0" err="1" smtClean="0"/>
              <a:t>parengti</a:t>
            </a:r>
            <a:r>
              <a:rPr lang="en-US" altLang="lt-LT" sz="1000" dirty="0" smtClean="0"/>
              <a:t> </a:t>
            </a:r>
            <a:r>
              <a:rPr lang="en-US" altLang="lt-LT" sz="1000" dirty="0" err="1" smtClean="0"/>
              <a:t>karininką</a:t>
            </a:r>
            <a:r>
              <a:rPr lang="en-US" altLang="lt-LT" sz="1000" dirty="0" smtClean="0"/>
              <a:t> </a:t>
            </a:r>
            <a:r>
              <a:rPr lang="en-US" altLang="lt-LT" sz="1000" dirty="0" err="1" smtClean="0"/>
              <a:t>ugdant</a:t>
            </a:r>
            <a:r>
              <a:rPr lang="en-US" altLang="lt-LT" sz="1000" dirty="0" smtClean="0"/>
              <a:t> </a:t>
            </a:r>
            <a:r>
              <a:rPr lang="en-US" altLang="lt-LT" sz="1000" dirty="0" err="1" smtClean="0"/>
              <a:t>jo</a:t>
            </a:r>
            <a:r>
              <a:rPr lang="en-US" altLang="lt-LT" sz="1000" dirty="0" smtClean="0"/>
              <a:t> </a:t>
            </a:r>
            <a:r>
              <a:rPr lang="en-US" altLang="lt-LT" sz="1000" dirty="0" err="1" smtClean="0"/>
              <a:t>lyderio</a:t>
            </a:r>
            <a:r>
              <a:rPr lang="en-US" altLang="lt-LT" sz="1000" dirty="0" smtClean="0"/>
              <a:t> </a:t>
            </a:r>
            <a:r>
              <a:rPr lang="en-US" altLang="lt-LT" sz="1000" dirty="0" err="1" smtClean="0"/>
              <a:t>savybes</a:t>
            </a:r>
            <a:r>
              <a:rPr lang="en-US" altLang="lt-LT" sz="1000" dirty="0" smtClean="0"/>
              <a:t>, </a:t>
            </a:r>
            <a:r>
              <a:rPr lang="en-US" altLang="lt-LT" sz="1000" dirty="0" err="1" smtClean="0"/>
              <a:t>intelektą</a:t>
            </a:r>
            <a:r>
              <a:rPr lang="en-US" altLang="lt-LT" sz="1000" dirty="0" smtClean="0"/>
              <a:t>, </a:t>
            </a:r>
            <a:r>
              <a:rPr lang="en-US" altLang="lt-LT" sz="1000" dirty="0" err="1" smtClean="0"/>
              <a:t>suteikiant</a:t>
            </a:r>
            <a:r>
              <a:rPr lang="en-US" altLang="lt-LT" sz="1000" dirty="0" smtClean="0"/>
              <a:t> </a:t>
            </a:r>
            <a:r>
              <a:rPr lang="en-US" altLang="lt-LT" sz="1000" dirty="0" err="1" smtClean="0"/>
              <a:t>profesinių</a:t>
            </a:r>
            <a:r>
              <a:rPr lang="en-US" altLang="lt-LT" sz="1000" dirty="0" smtClean="0"/>
              <a:t> </a:t>
            </a:r>
            <a:r>
              <a:rPr lang="en-US" altLang="lt-LT" sz="1000" dirty="0" err="1" smtClean="0"/>
              <a:t>žinių</a:t>
            </a:r>
            <a:r>
              <a:rPr lang="en-US" altLang="lt-LT" sz="1000" dirty="0" smtClean="0"/>
              <a:t> </a:t>
            </a:r>
            <a:r>
              <a:rPr lang="en-US" altLang="lt-LT" sz="1000" dirty="0" err="1" smtClean="0"/>
              <a:t>ir</a:t>
            </a:r>
            <a:r>
              <a:rPr lang="en-US" altLang="lt-LT" sz="1000" dirty="0" smtClean="0"/>
              <a:t> </a:t>
            </a:r>
            <a:r>
              <a:rPr lang="en-US" altLang="lt-LT" sz="1000" dirty="0" err="1" smtClean="0"/>
              <a:t>praktinių</a:t>
            </a:r>
            <a:r>
              <a:rPr lang="en-US" altLang="lt-LT" sz="1000" dirty="0" smtClean="0"/>
              <a:t> </a:t>
            </a:r>
            <a:r>
              <a:rPr lang="en-US" altLang="lt-LT" sz="1000" dirty="0" err="1" smtClean="0"/>
              <a:t>įgūdžių</a:t>
            </a:r>
            <a:r>
              <a:rPr lang="en-US" altLang="lt-LT" sz="1000" dirty="0" smtClean="0"/>
              <a:t>, </a:t>
            </a:r>
            <a:r>
              <a:rPr lang="en-US" altLang="lt-LT" sz="1000" dirty="0" err="1" smtClean="0"/>
              <a:t>reikalingų</a:t>
            </a:r>
            <a:r>
              <a:rPr lang="en-US" altLang="lt-LT" sz="1000" dirty="0" smtClean="0"/>
              <a:t> </a:t>
            </a:r>
            <a:r>
              <a:rPr lang="en-US" altLang="lt-LT" sz="1000" dirty="0" err="1" smtClean="0"/>
              <a:t>vadui</a:t>
            </a:r>
            <a:r>
              <a:rPr lang="en-US" altLang="lt-LT" sz="1000" dirty="0" smtClean="0"/>
              <a:t> </a:t>
            </a:r>
            <a:r>
              <a:rPr lang="en-US" altLang="lt-LT" sz="1000" dirty="0" err="1" smtClean="0"/>
              <a:t>Lietuvos</a:t>
            </a:r>
            <a:r>
              <a:rPr lang="en-US" altLang="lt-LT" sz="1000" dirty="0" smtClean="0"/>
              <a:t> </a:t>
            </a:r>
            <a:r>
              <a:rPr lang="en-US" altLang="lt-LT" sz="1000" dirty="0" err="1" smtClean="0"/>
              <a:t>kariuomenėje</a:t>
            </a:r>
            <a:r>
              <a:rPr lang="en-US" altLang="lt-LT" sz="1000" dirty="0" smtClean="0"/>
              <a:t>, – </a:t>
            </a:r>
            <a:r>
              <a:rPr lang="en-US" altLang="lt-LT" sz="1000" dirty="0" err="1" smtClean="0"/>
              <a:t>motyvuotą</a:t>
            </a:r>
            <a:r>
              <a:rPr lang="en-US" altLang="lt-LT" sz="1000" dirty="0" smtClean="0"/>
              <a:t> </a:t>
            </a:r>
            <a:r>
              <a:rPr lang="en-US" altLang="lt-LT" sz="1000" dirty="0" err="1" smtClean="0"/>
              <a:t>ir</a:t>
            </a:r>
            <a:r>
              <a:rPr lang="en-US" altLang="lt-LT" sz="1000" dirty="0" smtClean="0"/>
              <a:t> </a:t>
            </a:r>
            <a:r>
              <a:rPr lang="en-US" altLang="lt-LT" sz="1000" dirty="0" err="1" smtClean="0"/>
              <a:t>pasirengusį</a:t>
            </a:r>
            <a:r>
              <a:rPr lang="en-US" altLang="lt-LT" sz="1000" dirty="0" smtClean="0"/>
              <a:t> </a:t>
            </a:r>
            <a:r>
              <a:rPr lang="en-US" altLang="lt-LT" sz="1000" dirty="0" err="1" smtClean="0"/>
              <a:t>vadovauti</a:t>
            </a:r>
            <a:r>
              <a:rPr lang="en-US" altLang="lt-LT" sz="1000" dirty="0" smtClean="0"/>
              <a:t> </a:t>
            </a:r>
            <a:r>
              <a:rPr lang="en-US" altLang="lt-LT" sz="1000" dirty="0" err="1" smtClean="0"/>
              <a:t>padaliniams</a:t>
            </a:r>
            <a:r>
              <a:rPr lang="en-US" altLang="lt-LT" sz="1000" dirty="0" smtClean="0"/>
              <a:t> </a:t>
            </a:r>
            <a:r>
              <a:rPr lang="en-US" altLang="lt-LT" sz="1000" dirty="0" err="1" smtClean="0"/>
              <a:t>karo</a:t>
            </a:r>
            <a:r>
              <a:rPr lang="en-US" altLang="lt-LT" sz="1000" dirty="0" smtClean="0"/>
              <a:t> </a:t>
            </a:r>
            <a:r>
              <a:rPr lang="en-US" altLang="lt-LT" sz="1000" dirty="0" err="1" smtClean="0"/>
              <a:t>ir</a:t>
            </a:r>
            <a:r>
              <a:rPr lang="en-US" altLang="lt-LT" sz="1000" dirty="0" smtClean="0"/>
              <a:t> </a:t>
            </a:r>
            <a:r>
              <a:rPr lang="en-US" altLang="lt-LT" sz="1000" dirty="0" err="1" smtClean="0"/>
              <a:t>taikos</a:t>
            </a:r>
            <a:r>
              <a:rPr lang="en-US" altLang="lt-LT" sz="1000" dirty="0" smtClean="0"/>
              <a:t> </a:t>
            </a:r>
            <a:r>
              <a:rPr lang="en-US" altLang="lt-LT" sz="1000" dirty="0" err="1" smtClean="0"/>
              <a:t>metu</a:t>
            </a:r>
            <a:r>
              <a:rPr lang="en-US" altLang="lt-LT" sz="1000" dirty="0" smtClean="0"/>
              <a:t> </a:t>
            </a:r>
            <a:r>
              <a:rPr lang="en-US" altLang="lt-LT" sz="1000" dirty="0" err="1" smtClean="0"/>
              <a:t>tarnaujant</a:t>
            </a:r>
            <a:r>
              <a:rPr lang="en-US" altLang="lt-LT" sz="1000" dirty="0" smtClean="0"/>
              <a:t> </a:t>
            </a:r>
            <a:r>
              <a:rPr lang="en-US" altLang="lt-LT" sz="1000" dirty="0" err="1" smtClean="0"/>
              <a:t>Lietuvos</a:t>
            </a:r>
            <a:r>
              <a:rPr lang="en-US" altLang="lt-LT" sz="1000" dirty="0" smtClean="0"/>
              <a:t> </a:t>
            </a:r>
            <a:r>
              <a:rPr lang="en-US" altLang="lt-LT" sz="1000" dirty="0" err="1" smtClean="0"/>
              <a:t>valstybei</a:t>
            </a:r>
            <a:r>
              <a:rPr lang="en-US" altLang="lt-LT" sz="1000" dirty="0" smtClean="0"/>
              <a:t>.</a:t>
            </a:r>
          </a:p>
          <a:p>
            <a:r>
              <a:rPr lang="lt-LT" altLang="lt-LT" sz="1000" dirty="0" smtClean="0"/>
              <a:t>Universitetinės studijos – nuosekliosios studijos, sudarančios sąlygas asmeniui įgyti aukštąjį išsilavinimą ir kvalifikaciją.</a:t>
            </a:r>
          </a:p>
          <a:p>
            <a:r>
              <a:rPr lang="lt-LT" altLang="lt-LT" sz="1000" dirty="0" smtClean="0"/>
              <a:t>Generolo Jono Žemaičio Lietuvos karo akademijoje vykdomos šių pakopų studijos: pirmosios – bakalauro, kurias baigus suteikiamas bakalauro kvalifikacinis laipsnis, antrosios – magistrantūros, kurias baigus suteikiamas magistro kvalifikacinis laipsnis ir nuo 2012 metų pradėtos trečiosios pakopos – doktorantūros studijos.</a:t>
            </a:r>
          </a:p>
          <a:p>
            <a:r>
              <a:rPr lang="lt-LT" altLang="lt-LT" sz="1000" dirty="0" smtClean="0"/>
              <a:t>Kariūnai ir klausytojai Akademijoje studijuoja pagal LKA katedrų parengtas ir nustatyta tvarka patvirtintas studijų programas, kurios įregistruotos Studijų ir mokymo programų registre.</a:t>
            </a:r>
            <a:r>
              <a:rPr lang="en-US" altLang="lt-LT" sz="1000" dirty="0" smtClean="0"/>
              <a:t> </a:t>
            </a:r>
            <a:r>
              <a:rPr lang="en-US" altLang="lt-LT" sz="1000" dirty="0" err="1" smtClean="0"/>
              <a:t>Taip</a:t>
            </a:r>
            <a:r>
              <a:rPr lang="en-US" altLang="lt-LT" sz="1000" dirty="0" smtClean="0"/>
              <a:t> pat </a:t>
            </a:r>
            <a:r>
              <a:rPr lang="en-US" altLang="lt-LT" sz="1000" dirty="0" err="1" smtClean="0"/>
              <a:t>yra</a:t>
            </a:r>
            <a:r>
              <a:rPr lang="en-US" altLang="lt-LT" sz="1000" dirty="0" smtClean="0"/>
              <a:t>  </a:t>
            </a:r>
            <a:r>
              <a:rPr lang="en-US" altLang="lt-LT" sz="1000" dirty="0" err="1" smtClean="0"/>
              <a:t>pagrindinės</a:t>
            </a:r>
            <a:r>
              <a:rPr lang="en-US" altLang="lt-LT" sz="1000" dirty="0" smtClean="0"/>
              <a:t> </a:t>
            </a:r>
            <a:r>
              <a:rPr lang="en-US" altLang="lt-LT" sz="1000" dirty="0" err="1" smtClean="0"/>
              <a:t>ir</a:t>
            </a:r>
            <a:r>
              <a:rPr lang="en-US" altLang="lt-LT" sz="1000" dirty="0" smtClean="0"/>
              <a:t> </a:t>
            </a:r>
            <a:r>
              <a:rPr lang="en-US" altLang="lt-LT" sz="1000" dirty="0" err="1" smtClean="0"/>
              <a:t>vientisosios</a:t>
            </a:r>
            <a:r>
              <a:rPr lang="en-US" altLang="lt-LT" sz="1000" dirty="0" smtClean="0"/>
              <a:t>  </a:t>
            </a:r>
            <a:r>
              <a:rPr lang="en-US" altLang="lt-LT" sz="1000" dirty="0" err="1" smtClean="0"/>
              <a:t>studijos</a:t>
            </a:r>
            <a:r>
              <a:rPr lang="en-US" altLang="lt-LT" sz="1000" dirty="0" smtClean="0"/>
              <a:t> į </a:t>
            </a:r>
            <a:r>
              <a:rPr lang="en-US" altLang="lt-LT" sz="1000" dirty="0" err="1" smtClean="0"/>
              <a:t>kurias</a:t>
            </a:r>
            <a:r>
              <a:rPr lang="en-US" altLang="lt-LT" sz="1000" dirty="0" smtClean="0"/>
              <a:t> </a:t>
            </a:r>
            <a:r>
              <a:rPr lang="en-US" altLang="lt-LT" sz="1000" dirty="0" err="1" smtClean="0"/>
              <a:t>priimama</a:t>
            </a:r>
            <a:r>
              <a:rPr lang="en-US" altLang="lt-LT" sz="1000" dirty="0" smtClean="0"/>
              <a:t> </a:t>
            </a:r>
            <a:r>
              <a:rPr lang="en-US" altLang="lt-LT" sz="1000" dirty="0" err="1" smtClean="0"/>
              <a:t>remiantis</a:t>
            </a:r>
            <a:r>
              <a:rPr lang="en-US" altLang="lt-LT" sz="1000" dirty="0" smtClean="0"/>
              <a:t> LKA </a:t>
            </a:r>
            <a:r>
              <a:rPr lang="en-US" altLang="lt-LT" sz="1000" dirty="0" err="1" smtClean="0"/>
              <a:t>ir</a:t>
            </a:r>
            <a:r>
              <a:rPr lang="en-US" altLang="lt-LT" sz="1000" dirty="0" smtClean="0"/>
              <a:t> </a:t>
            </a:r>
            <a:r>
              <a:rPr lang="en-US" altLang="lt-LT" sz="1000" dirty="0" err="1" smtClean="0"/>
              <a:t>Vilniaus</a:t>
            </a:r>
            <a:r>
              <a:rPr lang="en-US" altLang="lt-LT" sz="1000" dirty="0" smtClean="0"/>
              <a:t> </a:t>
            </a:r>
            <a:r>
              <a:rPr lang="en-US" altLang="lt-LT" sz="1000" dirty="0" err="1" smtClean="0"/>
              <a:t>Gedimino</a:t>
            </a:r>
            <a:r>
              <a:rPr lang="en-US" altLang="lt-LT" sz="1000" dirty="0" smtClean="0"/>
              <a:t> </a:t>
            </a:r>
            <a:r>
              <a:rPr lang="en-US" altLang="lt-LT" sz="1000" dirty="0" err="1" smtClean="0"/>
              <a:t>technikos</a:t>
            </a:r>
            <a:r>
              <a:rPr lang="en-US" altLang="lt-LT" sz="1000" dirty="0" smtClean="0"/>
              <a:t> </a:t>
            </a:r>
            <a:r>
              <a:rPr lang="en-US" altLang="lt-LT" sz="1000" dirty="0" err="1" smtClean="0"/>
              <a:t>universitetu</a:t>
            </a:r>
            <a:r>
              <a:rPr lang="en-US" altLang="lt-LT" sz="1000" dirty="0" smtClean="0"/>
              <a:t> </a:t>
            </a:r>
            <a:r>
              <a:rPr lang="en-US" altLang="lt-LT" sz="1000" dirty="0" err="1" smtClean="0"/>
              <a:t>pasirašyta</a:t>
            </a:r>
            <a:r>
              <a:rPr lang="en-US" altLang="lt-LT" sz="1000" dirty="0" smtClean="0"/>
              <a:t> </a:t>
            </a:r>
            <a:r>
              <a:rPr lang="en-US" altLang="lt-LT" sz="1000" dirty="0" err="1" smtClean="0"/>
              <a:t>sutartimi</a:t>
            </a:r>
            <a:r>
              <a:rPr lang="en-US" altLang="lt-LT" sz="1000" dirty="0" smtClean="0"/>
              <a:t>. </a:t>
            </a:r>
            <a:endParaRPr lang="lt-LT" altLang="lt-LT" sz="1000" dirty="0" smtClean="0"/>
          </a:p>
          <a:p>
            <a:r>
              <a:rPr lang="lt-LT" altLang="lt-LT" sz="1000" dirty="0" smtClean="0"/>
              <a:t>Į studijas LAJM galės pretenduoti jaunuoliai, sėkmingai baigę Moderniųjų gynybos technologijų studijų programos pirma semestrą (vadovaujantis pasirašyta sutartimi tarp LKA, LAJM ir KJP). </a:t>
            </a:r>
            <a:endParaRPr lang="en-US" altLang="lt-LT" sz="1000" dirty="0" smtClean="0"/>
          </a:p>
        </p:txBody>
      </p:sp>
    </p:spTree>
    <p:extLst>
      <p:ext uri="{BB962C8B-B14F-4D97-AF65-F5344CB8AC3E}">
        <p14:creationId xmlns:p14="http://schemas.microsoft.com/office/powerpoint/2010/main" val="22049026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lt-LT" altLang="lt-LT" b="1" dirty="0" smtClean="0"/>
              <a:t>Daugiau informacijos </a:t>
            </a:r>
            <a:r>
              <a:rPr lang="lt-LT" altLang="lt-LT" b="1" dirty="0" err="1" smtClean="0"/>
              <a:t>www.lka.lt</a:t>
            </a:r>
            <a:endParaRPr lang="en-US" altLang="lt-LT" b="1" dirty="0" smtClean="0"/>
          </a:p>
        </p:txBody>
      </p:sp>
    </p:spTree>
    <p:extLst>
      <p:ext uri="{BB962C8B-B14F-4D97-AF65-F5344CB8AC3E}">
        <p14:creationId xmlns:p14="http://schemas.microsoft.com/office/powerpoint/2010/main" val="36070106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a:p>
        </p:txBody>
      </p:sp>
      <p:sp>
        <p:nvSpPr>
          <p:cNvPr id="4" name="Slide Number Placeholder 3"/>
          <p:cNvSpPr>
            <a:spLocks noGrp="1"/>
          </p:cNvSpPr>
          <p:nvPr>
            <p:ph type="sldNum" sz="quarter" idx="10"/>
          </p:nvPr>
        </p:nvSpPr>
        <p:spPr/>
        <p:txBody>
          <a:bodyPr/>
          <a:lstStyle/>
          <a:p>
            <a:fld id="{DC1A1D8B-2574-417B-B088-A73E0D3FF2DC}" type="slidenum">
              <a:rPr lang="lt-LT" smtClean="0"/>
              <a:pPr/>
              <a:t>28</a:t>
            </a:fld>
            <a:endParaRPr lang="lt-LT"/>
          </a:p>
        </p:txBody>
      </p:sp>
    </p:spTree>
    <p:extLst>
      <p:ext uri="{BB962C8B-B14F-4D97-AF65-F5344CB8AC3E}">
        <p14:creationId xmlns:p14="http://schemas.microsoft.com/office/powerpoint/2010/main" val="40881701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29</a:t>
            </a:fld>
            <a:endParaRPr lang="lt-LT"/>
          </a:p>
        </p:txBody>
      </p:sp>
    </p:spTree>
    <p:extLst>
      <p:ext uri="{BB962C8B-B14F-4D97-AF65-F5344CB8AC3E}">
        <p14:creationId xmlns:p14="http://schemas.microsoft.com/office/powerpoint/2010/main" val="2184159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000" b="1" dirty="0" smtClean="0"/>
              <a:t>Lietuvos Respublikos</a:t>
            </a:r>
            <a:r>
              <a:rPr lang="lt-LT" sz="1000" b="1" baseline="0" dirty="0" smtClean="0"/>
              <a:t> Prezidentas – šiuo metu Gitanas Nausėda.</a:t>
            </a:r>
          </a:p>
          <a:p>
            <a:r>
              <a:rPr lang="lt-LT" sz="1000" dirty="0" smtClean="0">
                <a:effectLst/>
              </a:rPr>
              <a:t>Prezidentas yra Vyriausiasis valstybės ginkluotųjų pajėgų vadas. Jis vadovauja Valstybės gynybos tarybai. Suteikia aukščiausius karinius laipsnius.</a:t>
            </a:r>
          </a:p>
          <a:p>
            <a:r>
              <a:rPr lang="lt-LT" sz="1000" dirty="0" smtClean="0">
                <a:effectLst/>
              </a:rPr>
              <a:t>Seimo pritarimu, skiria ir atleidžia kariuomenės vadą ir saugumo tarnybos vadovą</a:t>
            </a:r>
            <a:r>
              <a:rPr lang="lt-LT" sz="1000" baseline="0" dirty="0" smtClean="0">
                <a:effectLst/>
              </a:rPr>
              <a:t> bei vykdo kitas funkcijas.</a:t>
            </a:r>
          </a:p>
          <a:p>
            <a:endParaRPr lang="lt-LT" sz="1000" baseline="0" dirty="0" smtClean="0">
              <a:effectLst/>
            </a:endParaRPr>
          </a:p>
          <a:p>
            <a:r>
              <a:rPr lang="lt-LT" sz="1000" b="1" baseline="0" dirty="0" smtClean="0">
                <a:effectLst/>
              </a:rPr>
              <a:t>Krašto apsaugos ministras. Šiuo metu </a:t>
            </a:r>
            <a:r>
              <a:rPr lang="en-US" sz="1000" b="1" baseline="0" dirty="0" smtClean="0">
                <a:effectLst/>
              </a:rPr>
              <a:t>Raimundas </a:t>
            </a:r>
            <a:r>
              <a:rPr lang="en-US" sz="1000" b="1" baseline="0" dirty="0" err="1" smtClean="0">
                <a:effectLst/>
              </a:rPr>
              <a:t>Karoblis</a:t>
            </a:r>
            <a:r>
              <a:rPr lang="lt-LT" sz="1000" b="1" baseline="0" dirty="0" smtClean="0">
                <a:effectLst/>
              </a:rPr>
              <a:t>.</a:t>
            </a:r>
          </a:p>
          <a:p>
            <a:endParaRPr lang="lt-LT" sz="1000" baseline="0" dirty="0" smtClean="0">
              <a:effectLst/>
            </a:endParaRPr>
          </a:p>
          <a:p>
            <a:r>
              <a:rPr lang="lt-LT" sz="1000" b="1" baseline="0" dirty="0" smtClean="0">
                <a:effectLst/>
              </a:rPr>
              <a:t>Lietuvos kariuomenės vadas. Šiuo metu </a:t>
            </a:r>
            <a:r>
              <a:rPr lang="lt-LT" sz="1000" b="1" dirty="0" smtClean="0"/>
              <a:t>gen. mjr. Valdemaras Rupšys</a:t>
            </a:r>
          </a:p>
          <a:p>
            <a:endParaRPr lang="lt-LT" sz="1000" b="1" dirty="0" smtClean="0"/>
          </a:p>
          <a:p>
            <a:r>
              <a:rPr lang="lt-LT" sz="1000" b="1" dirty="0" smtClean="0"/>
              <a:t>Lietuvos karo akademija</a:t>
            </a:r>
            <a:r>
              <a:rPr lang="lt-LT" sz="1000" b="1" baseline="0" dirty="0" smtClean="0"/>
              <a:t> – bus kalbama kitoj skaidrėj.</a:t>
            </a:r>
            <a:endParaRPr lang="lt-LT" sz="1000" b="1" dirty="0" smtClean="0"/>
          </a:p>
          <a:p>
            <a:endParaRPr lang="lt-LT" sz="1000" b="1" dirty="0" smtClean="0"/>
          </a:p>
          <a:p>
            <a:r>
              <a:rPr lang="lt-LT" sz="1000" b="1" dirty="0" smtClean="0"/>
              <a:t>Lietuvos kariuomenės Jungtinis štabas</a:t>
            </a:r>
            <a:r>
              <a:rPr lang="lt-LT" sz="1000" dirty="0" smtClean="0"/>
              <a:t> yra struktūrinis Lietuvos kariuomenės padalinys, pavaldus Lietuvos kariuomenės vadui.</a:t>
            </a:r>
          </a:p>
          <a:p>
            <a:r>
              <a:rPr lang="lt-LT" sz="1000" dirty="0" smtClean="0"/>
              <a:t>Jungtinio štabo paskirtis – užtikrinti veiksmingą operacinį vadovavimą jam pavestoms Lietuvos kariuomenės operacinėms pajėgoms (toliau – operacinės pajėgos) ir efektyvų karinių operacijų įvykdymą.</a:t>
            </a:r>
          </a:p>
          <a:p>
            <a:r>
              <a:rPr lang="lt-LT" sz="1000" b="1" dirty="0" smtClean="0"/>
              <a:t>Jungtinio štabo uždaviniai yra:</a:t>
            </a:r>
          </a:p>
          <a:p>
            <a:pPr marL="171450" indent="-171450">
              <a:buFont typeface="Wingdings" panose="05000000000000000000" pitchFamily="2" charset="2"/>
              <a:buChar char="ü"/>
            </a:pPr>
            <a:r>
              <a:rPr lang="lt-LT" sz="1000" dirty="0" smtClean="0"/>
              <a:t>vadovaujantis strateginės vadovybės sprendimais rengti karinių operacijų planus, vadovauti ir palaikyti karines operacijas Lietuvoje ir užsienyje;</a:t>
            </a:r>
          </a:p>
          <a:p>
            <a:pPr marL="171450" indent="-171450">
              <a:buFont typeface="Wingdings" panose="05000000000000000000" pitchFamily="2" charset="2"/>
              <a:buChar char="ü"/>
            </a:pPr>
            <a:r>
              <a:rPr lang="lt-LT" sz="1000" dirty="0" smtClean="0"/>
              <a:t>vadovaujantis strateginės vadovybės sprendimais planuoti ir vadovauti jungtiniams Lietuvos kariuomenės ir tarptautiniams mokymams;</a:t>
            </a:r>
          </a:p>
          <a:p>
            <a:pPr marL="171450" indent="-171450">
              <a:buFont typeface="Wingdings" panose="05000000000000000000" pitchFamily="2" charset="2"/>
              <a:buChar char="ü"/>
            </a:pPr>
            <a:r>
              <a:rPr lang="lt-LT" sz="1000" dirty="0" smtClean="0"/>
              <a:t>vykdyti Lietuvos kariuomenės pajėgų ir atskirų karinių vienetų veiklos koordinavimą ir kovinės parengties būklės kontrolę;</a:t>
            </a:r>
          </a:p>
          <a:p>
            <a:pPr marL="171450" indent="-171450">
              <a:buFont typeface="Wingdings" panose="05000000000000000000" pitchFamily="2" charset="2"/>
              <a:buChar char="ü"/>
            </a:pPr>
            <a:r>
              <a:rPr lang="lt-LT" sz="1000" dirty="0" smtClean="0"/>
              <a:t>koordinuoti ir kontroliuoti Lietuvos kariuomenės kovinį rengimą; </a:t>
            </a:r>
          </a:p>
          <a:p>
            <a:pPr marL="171450" indent="-171450">
              <a:buFont typeface="Wingdings" panose="05000000000000000000" pitchFamily="2" charset="2"/>
              <a:buChar char="ü"/>
            </a:pPr>
            <a:r>
              <a:rPr lang="lt-LT" sz="1000" dirty="0" smtClean="0"/>
              <a:t>vadovaujantis strateginės vadovybės sprendimais koordinuoti Lietuvos kariuomenės karinių vienetų dalyvavimą karinio bendradarbiavimo programose;</a:t>
            </a:r>
          </a:p>
          <a:p>
            <a:pPr marL="171450" indent="-171450">
              <a:buFont typeface="Wingdings" panose="05000000000000000000" pitchFamily="2" charset="2"/>
              <a:buChar char="ü"/>
            </a:pPr>
            <a:r>
              <a:rPr lang="lt-LT" sz="1000" dirty="0" smtClean="0"/>
              <a:t>rengti Lietuvos kariuomenės jungtinių pajėgų, kariuomenės pajėgų rūšių bei funkcinių sričių doktrinas ir taktikos vadovėlius.</a:t>
            </a:r>
          </a:p>
          <a:p>
            <a:pPr marL="171450" indent="-171450">
              <a:buFont typeface="Wingdings" panose="05000000000000000000" pitchFamily="2" charset="2"/>
              <a:buChar char="ü"/>
            </a:pPr>
            <a:endParaRPr lang="lt-LT" sz="1000" dirty="0" smtClean="0"/>
          </a:p>
          <a:p>
            <a:pPr marL="0" indent="0">
              <a:buFont typeface="Wingdings" panose="05000000000000000000" pitchFamily="2" charset="2"/>
              <a:buNone/>
            </a:pPr>
            <a:r>
              <a:rPr lang="lt-LT" sz="1000" b="1" dirty="0" smtClean="0"/>
              <a:t>Lietuvos didžiojo kunigaikščio Gedimino štabo bataliono pagrindinis uždavinys</a:t>
            </a:r>
            <a:r>
              <a:rPr lang="lt-LT" sz="1000" dirty="0" smtClean="0"/>
              <a:t> - būti pasirengus užtikrinti strateginio lygmens vadaviečių įrengimą ir funkcionavimą nustatytuose operacijų rajonuose. Bataliono kariai taip pat reprezentuoja valstybę ir kariuomenė oficialiuose renginiuose. </a:t>
            </a:r>
          </a:p>
          <a:p>
            <a:pPr marL="0" indent="0">
              <a:buFont typeface="Wingdings" panose="05000000000000000000" pitchFamily="2" charset="2"/>
              <a:buNone/>
            </a:pPr>
            <a:r>
              <a:rPr lang="lt-LT" sz="1000" b="1" dirty="0" smtClean="0"/>
              <a:t>Gedimino štabo batalioną sudaro:</a:t>
            </a:r>
          </a:p>
          <a:p>
            <a:pPr marL="171450" indent="-171450">
              <a:buFont typeface="Wingdings" panose="05000000000000000000" pitchFamily="2" charset="2"/>
              <a:buChar char="ü"/>
            </a:pPr>
            <a:r>
              <a:rPr lang="lt-LT" sz="1000" b="1" dirty="0" smtClean="0"/>
              <a:t>Garbės sargybos kuopą</a:t>
            </a:r>
            <a:r>
              <a:rPr lang="lt-LT" sz="1000" dirty="0" smtClean="0"/>
              <a:t> sudaro aštuoni būriai, per 200 karių. Nuo 2008 m. gruodžio 1 d. kuopoje tarnybą vykdo tik profesinės karo tarnybos kariai. Reprezentuodama Lietuvos valstybę ir kariuomenę, Garbės sargybos kuopa dalyvauja valstybiniuose ir kariniuose ceremonialuose, paraduose Lietuvoje ir už jos ribų, pasitinka aukšto rango Lietuvos Respublikos svečius, dalyvauja kituose protokoliniuose renginiuose. Garbės sargybos kuopa Lietuvoje ir kaimyninėse valstybėse garsėja savo parodomosiomis programomis su ginklais, dar vadinamomis „</a:t>
            </a:r>
            <a:r>
              <a:rPr lang="lt-LT" sz="1000" dirty="0" err="1" smtClean="0"/>
              <a:t>defile</a:t>
            </a:r>
            <a:r>
              <a:rPr lang="lt-LT" sz="1000" dirty="0" smtClean="0"/>
              <a:t>". </a:t>
            </a:r>
          </a:p>
          <a:p>
            <a:pPr marL="171450" indent="-171450">
              <a:buFont typeface="Wingdings" panose="05000000000000000000" pitchFamily="2" charset="2"/>
              <a:buChar char="ü"/>
            </a:pPr>
            <a:r>
              <a:rPr lang="lt-LT" sz="1000" b="1" dirty="0" smtClean="0"/>
              <a:t>Lietuvos kariuomenės orkestras</a:t>
            </a:r>
            <a:r>
              <a:rPr lang="lt-LT" sz="1000" b="0" baseline="0" dirty="0" smtClean="0"/>
              <a:t> </a:t>
            </a:r>
            <a:r>
              <a:rPr lang="lt-LT" sz="1000" dirty="0" smtClean="0"/>
              <a:t>dalyvauja aukščiausio lygio valstybės svečių sutikimo ceremonijose, iškilminguose valstybiniuose ir Lietuvos kariuomenės ritualuose ir šventėse. </a:t>
            </a:r>
          </a:p>
          <a:p>
            <a:pPr marL="171450" indent="-171450">
              <a:buFont typeface="Wingdings" panose="05000000000000000000" pitchFamily="2" charset="2"/>
              <a:buChar char="ü"/>
            </a:pPr>
            <a:r>
              <a:rPr lang="lt-LT" sz="1000" b="1" dirty="0" smtClean="0"/>
              <a:t>Štabo aprūpinimo kuopa</a:t>
            </a:r>
            <a:r>
              <a:rPr lang="lt-LT" sz="1000" dirty="0" smtClean="0"/>
              <a:t> savo pajėgumais užtikrina Garbės sargybos kuopos ir Lietuvos kariuomenės orkestro aprūpinimą transportu ir kitomis priemonėmis. Kuopa aktyviai dalyvauja ir bendruose karių ir civilių organizuojamuose renginiuose, juose taip pat vykdo aprūpinimo funkcijas.</a:t>
            </a:r>
          </a:p>
          <a:p>
            <a:pPr marL="171450" indent="-171450">
              <a:buFont typeface="Wingdings" panose="05000000000000000000" pitchFamily="2" charset="2"/>
              <a:buChar char="ü"/>
            </a:pPr>
            <a:r>
              <a:rPr lang="lt-LT" sz="1000" b="1" dirty="0" smtClean="0"/>
              <a:t>Perdislokuojamasis ryšių ir informacinių sistemų modulis</a:t>
            </a:r>
            <a:r>
              <a:rPr lang="lt-LT" sz="1000" dirty="0" smtClean="0"/>
              <a:t> teikia mobiliąją vadovavimo ir valdymo proceso paramą ryšių ir informacinėmis sistemomis NATO laikinosioms - perdislokuojamoms vadavietėms.</a:t>
            </a:r>
          </a:p>
          <a:p>
            <a:pPr marL="171450" indent="-171450">
              <a:buFont typeface="Wingdings" panose="05000000000000000000" pitchFamily="2" charset="2"/>
              <a:buChar char="ü"/>
            </a:pPr>
            <a:r>
              <a:rPr lang="lt-LT" sz="1000" b="1" i="0" u="none" dirty="0" smtClean="0"/>
              <a:t>Ryšių kuopos </a:t>
            </a:r>
            <a:r>
              <a:rPr lang="lt-LT" sz="1000" dirty="0" smtClean="0"/>
              <a:t>tikslas - išskleisti radijo, radijo </a:t>
            </a:r>
            <a:r>
              <a:rPr lang="lt-LT" sz="1000" dirty="0" err="1" smtClean="0"/>
              <a:t>relinio</a:t>
            </a:r>
            <a:r>
              <a:rPr lang="lt-LT" sz="1000" dirty="0" smtClean="0"/>
              <a:t> ir laidinio ryšio tinklus ir organizuoti palydovinio ryšio kanalus bei užtikrinti palydovinio ryšio kanalų tarptautinėse operacijose nuolatinę </a:t>
            </a:r>
            <a:r>
              <a:rPr lang="lt-LT" sz="1000" dirty="0" err="1" smtClean="0"/>
              <a:t>stebėseną</a:t>
            </a:r>
            <a:r>
              <a:rPr lang="lt-LT" sz="1000" dirty="0" smtClean="0"/>
              <a:t> ir jų atkūrimo koordinavimą. </a:t>
            </a:r>
          </a:p>
          <a:p>
            <a:pPr marL="0" indent="0">
              <a:buFont typeface="Wingdings" panose="05000000000000000000" pitchFamily="2" charset="2"/>
              <a:buNone/>
            </a:pPr>
            <a:endParaRPr lang="lt-LT" sz="1000" dirty="0" smtClean="0"/>
          </a:p>
          <a:p>
            <a:r>
              <a:rPr lang="lt-LT" sz="1000" b="1" dirty="0" smtClean="0"/>
              <a:t>Karo policija</a:t>
            </a:r>
            <a:r>
              <a:rPr lang="lt-LT" sz="1000" dirty="0" smtClean="0"/>
              <a:t> – Lietuvos Respublikos krašto apsaugos sistemoje veikianti karinės teisėsaugos institucija, Lietuvos kariuomenės dalis. </a:t>
            </a:r>
          </a:p>
          <a:p>
            <a:r>
              <a:rPr lang="lt-LT" sz="1000" dirty="0" smtClean="0"/>
              <a:t>Karo policija tiesiogiai pavaldi Kariuomenės vadui.</a:t>
            </a:r>
          </a:p>
          <a:p>
            <a:r>
              <a:rPr lang="lt-LT" sz="1000" b="1" dirty="0" smtClean="0"/>
              <a:t>Pagrindiniai karo policijos uždaviniai</a:t>
            </a:r>
            <a:r>
              <a:rPr lang="lt-LT" sz="1000" dirty="0" smtClean="0"/>
              <a:t> yra nusikaltimų bei kitų teisės pažeidimų prevencija, jų atskleidimas ir tyrimas, tvarkos ir drausmės karinėse teritorijose ir kariuomenėje palaikymas, karinio transporto eismo saugumo priežiūra.</a:t>
            </a:r>
          </a:p>
          <a:p>
            <a:pPr marL="0" indent="0">
              <a:buFont typeface="Wingdings" panose="05000000000000000000" pitchFamily="2" charset="2"/>
              <a:buNone/>
            </a:pPr>
            <a:endParaRPr lang="lt-LT" sz="1000" dirty="0" smtClean="0"/>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lt-LT" sz="1000" b="1" dirty="0" smtClean="0"/>
              <a:t>Apie sausumo, oro, jūrų bei specialiųjų operacijų pajėgas kalbėsime vėliau, tai trumpai tik apie Logistikos valdybą</a:t>
            </a:r>
            <a:r>
              <a:rPr lang="lt-LT" sz="1000" b="1" baseline="0" dirty="0" smtClean="0"/>
              <a:t> ir Mokymo doktrinų valdybą.</a:t>
            </a:r>
            <a:endParaRPr lang="lt-LT" sz="1000" b="1" dirty="0" smtClean="0"/>
          </a:p>
          <a:p>
            <a:pPr marL="0" indent="0">
              <a:buFont typeface="Wingdings" panose="05000000000000000000" pitchFamily="2" charset="2"/>
              <a:buNone/>
            </a:pPr>
            <a:endParaRPr lang="lt-LT" sz="1000" dirty="0" smtClean="0"/>
          </a:p>
          <a:p>
            <a:r>
              <a:rPr lang="lt-LT" sz="1000" b="1" dirty="0" smtClean="0"/>
              <a:t>Logistikos valdybos šūkis - </a:t>
            </a:r>
            <a:r>
              <a:rPr lang="lt-LT" sz="1000" b="1" i="1" dirty="0" smtClean="0"/>
              <a:t>Mūsų parama bendriems tikslams pasiekti!</a:t>
            </a:r>
            <a:endParaRPr lang="lt-LT" sz="1000" b="1" dirty="0" smtClean="0"/>
          </a:p>
          <a:p>
            <a:r>
              <a:rPr lang="lt-LT" sz="1000" dirty="0" smtClean="0"/>
              <a:t>Logistikos valdyba yra viena jauniausių Lietuvos kariuomenės šeimos narių. Į dešimtąjį savo gyvavimo laikotarpį įžengusios pajėgos gali drąsiai pasigirti tuo, kad ganėtinai užaugo ir patobulėjo vykdydami savo pagrindinį tikslą - efektyviai rengti ir palaikyti logistinius pajėgumus, kurie užtikrintų Krašto apsaugos sistemos institucijų ir jų padalinių logistinį aprūpinimą ir paramą Lietuvoje ir už jos ribų.</a:t>
            </a:r>
          </a:p>
          <a:p>
            <a:r>
              <a:rPr lang="lt-LT" sz="1000" dirty="0" smtClean="0"/>
              <a:t>Logistika, gal ir nematoma, bet gyvybiškai svarbi. Vienas Logistikos valdybai vadovavusių aukštų karininkų, lygindamas Lietuvos kariuomenę su gyvu organizmu, logistiką prilygino plaučiams - gyvybiškai svarbias funkcijas atliekančiam organui.</a:t>
            </a:r>
          </a:p>
          <a:p>
            <a:r>
              <a:rPr lang="lt-LT" sz="1000" dirty="0" smtClean="0"/>
              <a:t>Logistikos valdybai skiriamos tokios </a:t>
            </a:r>
            <a:r>
              <a:rPr lang="lt-LT" sz="1000" b="1" dirty="0" smtClean="0"/>
              <a:t>užduotys</a:t>
            </a:r>
            <a:r>
              <a:rPr lang="lt-LT" sz="1000" dirty="0" smtClean="0"/>
              <a:t> kaip bendra logistinė parama Lietuvos kariuomenės operacijoms, vykstančioms Lietuvoje ar už jos ribų, lauko paslaugų ar NATO paskirtų karinių vienetų pajėgumų plėtra. Taip pat nepamirštamas tiekimo grandinės "nuo sandėlio iki kario" užtikrinimas, tiekiant prekes ir paslaugas Krašto apsaugos sistemos padaliniams.</a:t>
            </a:r>
          </a:p>
          <a:p>
            <a:endParaRPr lang="lt-LT" sz="1000" dirty="0" smtClean="0"/>
          </a:p>
          <a:p>
            <a:r>
              <a:rPr lang="lt-LT" sz="1000" b="1" dirty="0" smtClean="0"/>
              <a:t>Lietuvos kariuomenės Mokymo ir doktrinų valdyba (MDV) – bus kalbama kitoj skaidrėj.</a:t>
            </a:r>
            <a:endParaRPr lang="lt-LT" sz="1000"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3</a:t>
            </a:fld>
            <a:endParaRPr lang="lt-LT"/>
          </a:p>
        </p:txBody>
      </p:sp>
    </p:spTree>
    <p:extLst>
      <p:ext uri="{BB962C8B-B14F-4D97-AF65-F5344CB8AC3E}">
        <p14:creationId xmlns:p14="http://schemas.microsoft.com/office/powerpoint/2010/main" val="878652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p:spPr>
        <p:txBody>
          <a:bodyPr/>
          <a:lstStyle/>
          <a:p>
            <a:r>
              <a:rPr lang="lt-LT" sz="1200" b="1" dirty="0" smtClean="0"/>
              <a:t>Lietuvos kariuomenės Sausumos pajėgos (SP)</a:t>
            </a:r>
            <a:r>
              <a:rPr lang="lt-LT" sz="1200" dirty="0" smtClean="0"/>
              <a:t> yra didžiausia kariuomenės dalis, skirta Lietuvos valstybės sausumos teritorijos karinei apsaugai ir gynybai. SP yra sudedamoji Lietuvos kariuomenės reguliariųjų pajėgų dalis, pavaldi Lietuvos kariuomenės vadui. </a:t>
            </a:r>
          </a:p>
          <a:p>
            <a:r>
              <a:rPr lang="lt-LT" sz="1200" b="1" dirty="0" smtClean="0"/>
              <a:t>Sausumos pajėgų tikslas</a:t>
            </a:r>
            <a:r>
              <a:rPr lang="lt-LT" sz="1200" dirty="0" smtClean="0"/>
              <a:t> - parengti SP karinius vienetus valstybės sausumos teritorijos karinei apsaugai ir gynybai, gebančius dalyvauti tarptautinėse operacijose. </a:t>
            </a:r>
          </a:p>
          <a:p>
            <a:r>
              <a:rPr lang="lt-LT" sz="1200" dirty="0" smtClean="0"/>
              <a:t>Sausumos pajėgos plėtojamos pagal NATO standartus didinant operacinį veiksmingumą ir stiprinant gebėjimus veikti kartu su kitomis NATO šalių pajėgomis. Kariai nuolatos tobulina įgūdžius ir gebėjimus kariniuose mokymuose ir pratybose Lietuvoje ir kitose Aljanso šalyse. </a:t>
            </a:r>
          </a:p>
          <a:p>
            <a:endParaRPr lang="lt-LT" sz="1200" dirty="0" smtClean="0"/>
          </a:p>
          <a:p>
            <a:r>
              <a:rPr lang="lt-LT" sz="1200" dirty="0" smtClean="0"/>
              <a:t>Yra išskiriami šie pagrindiniai tarptautiniai projektai ir kryptys, kuriuose SP ar jų padaliniai bendrai dalyvauja kartu su užsienio partneriais (šiuose projektuose dalyvauja ir kiti Lietuvos kariuomenės vienetai): NATO greitojo reagavimo pajėgos, ES kovinės grupės ir NATO vadovaujama Tarptautinių saugumo paramos pajėgų (angl. ISAF) operacija Afganistane, ES karinės operacijos ir mokymo misijos. </a:t>
            </a:r>
          </a:p>
          <a:p>
            <a:endParaRPr lang="lt-LT" sz="1200" dirty="0" smtClean="0"/>
          </a:p>
          <a:p>
            <a:pPr eaLnBrk="1" hangingPunct="1">
              <a:buFont typeface="Wingdings" pitchFamily="2" charset="2"/>
              <a:buNone/>
            </a:pPr>
            <a:r>
              <a:rPr lang="en-US" altLang="lt-LT" sz="1200" dirty="0" smtClean="0">
                <a:latin typeface="Times New Roman" panose="02020603050405020304" pitchFamily="18" charset="0"/>
                <a:ea typeface="Arial Unicode MS" pitchFamily="34" charset="-128"/>
                <a:cs typeface="Times New Roman" panose="02020603050405020304" pitchFamily="18" charset="0"/>
              </a:rPr>
              <a:t>P</a:t>
            </a:r>
            <a:r>
              <a:rPr lang="lt-LT" altLang="lt-LT" sz="1200" dirty="0" err="1" smtClean="0">
                <a:latin typeface="Times New Roman" panose="02020603050405020304" pitchFamily="18" charset="0"/>
                <a:ea typeface="Arial Unicode MS" pitchFamily="34" charset="-128"/>
                <a:cs typeface="Times New Roman" panose="02020603050405020304" pitchFamily="18" charset="0"/>
              </a:rPr>
              <a:t>ajėgose</a:t>
            </a:r>
            <a:r>
              <a:rPr lang="lt-LT" altLang="lt-LT" sz="1200" dirty="0" smtClean="0">
                <a:latin typeface="Times New Roman" panose="02020603050405020304" pitchFamily="18" charset="0"/>
                <a:ea typeface="Arial Unicode MS" pitchFamily="34" charset="-128"/>
                <a:cs typeface="Times New Roman" panose="02020603050405020304" pitchFamily="18" charset="0"/>
              </a:rPr>
              <a:t> tarnauja ir dirba 3 600 karių ir civilių bei 4 600 karių savanorių.</a:t>
            </a:r>
          </a:p>
          <a:p>
            <a:pPr eaLnBrk="1" hangingPunct="1">
              <a:buFont typeface="Wingdings" pitchFamily="2" charset="2"/>
              <a:buNone/>
            </a:pPr>
            <a:endParaRPr lang="lt-LT" altLang="lt-LT" sz="1200" dirty="0" smtClean="0">
              <a:latin typeface="Times New Roman" panose="02020603050405020304" pitchFamily="18" charset="0"/>
              <a:ea typeface="Arial Unicode MS" pitchFamily="34" charset="-128"/>
              <a:cs typeface="Times New Roman" panose="02020603050405020304" pitchFamily="18" charset="0"/>
            </a:endParaRPr>
          </a:p>
          <a:p>
            <a:endParaRPr lang="lt-LT" altLang="lt-LT" dirty="0" smtClean="0"/>
          </a:p>
        </p:txBody>
      </p:sp>
      <p:sp>
        <p:nvSpPr>
          <p:cNvPr id="20484"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745B368-E9DB-4BAD-A27B-8574E42DA6F6}" type="slidenum">
              <a:rPr lang="lt-LT" altLang="lt-LT" smtClean="0">
                <a:solidFill>
                  <a:prstClr val="black"/>
                </a:solidFill>
              </a:rPr>
              <a:pPr eaLnBrk="1" hangingPunct="1">
                <a:spcBef>
                  <a:spcPct val="0"/>
                </a:spcBef>
              </a:pPr>
              <a:t>4</a:t>
            </a:fld>
            <a:endParaRPr lang="lt-LT" altLang="lt-LT" smtClean="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p:spPr>
        <p:txBody>
          <a:bodyPr/>
          <a:lstStyle/>
          <a:p>
            <a:endParaRPr lang="lt-LT" sz="1200" dirty="0" smtClean="0"/>
          </a:p>
          <a:p>
            <a:r>
              <a:rPr lang="lt-LT" sz="1200" b="1" dirty="0" smtClean="0"/>
              <a:t>Mechanizuotosios pėstininkų brigados „Geležinis Vilkas" </a:t>
            </a:r>
            <a:r>
              <a:rPr lang="lt-LT" sz="1200" dirty="0" smtClean="0"/>
              <a:t>Vadovybės štabas ir jai priskirti padaliniai dislokuoti Rukloje, Jonavos rajone.</a:t>
            </a:r>
          </a:p>
          <a:p>
            <a:r>
              <a:rPr lang="lt-LT" sz="1200" dirty="0" smtClean="0"/>
              <a:t>Šiuo metu Mechanizuotąją pėstininkų brigadą sudaro Vadovybė ir jos padaliniai, bei keturi batalionai: </a:t>
            </a:r>
          </a:p>
          <a:p>
            <a:r>
              <a:rPr lang="lt-LT" sz="1200" dirty="0" smtClean="0"/>
              <a:t>Lietuvos didžiojo kunigaikščio Algirdo mechanizuotasis batalionas. </a:t>
            </a:r>
            <a:r>
              <a:rPr lang="lt-LT" sz="1200" b="1" i="1" dirty="0" smtClean="0"/>
              <a:t>Bataliono šūkis</a:t>
            </a:r>
            <a:r>
              <a:rPr lang="lt-LT" sz="1200" i="1" dirty="0" smtClean="0"/>
              <a:t> - „</a:t>
            </a:r>
            <a:r>
              <a:rPr lang="lt-LT" sz="1200" b="1" i="1" dirty="0" smtClean="0"/>
              <a:t>Tėvynės meilė tebus mums vadovas“</a:t>
            </a:r>
          </a:p>
          <a:p>
            <a:r>
              <a:rPr lang="lt-LT" sz="1200" dirty="0" smtClean="0"/>
              <a:t>Lietuvos didžiojo kunigaikščio Kęstučio mechanizuotasis pėstininkų batalionas.</a:t>
            </a:r>
            <a:r>
              <a:rPr lang="lt-LT" sz="1200" baseline="0" dirty="0" smtClean="0"/>
              <a:t> </a:t>
            </a:r>
            <a:r>
              <a:rPr lang="lt-LT" sz="1200" b="1" i="1" baseline="0" dirty="0" smtClean="0"/>
              <a:t>B</a:t>
            </a:r>
            <a:r>
              <a:rPr lang="lt-LT" sz="1200" b="1" i="1" dirty="0" smtClean="0"/>
              <a:t>ataliono šūkis - "Kovon dėl Lietuvos laisvės ir garbės!" </a:t>
            </a:r>
            <a:r>
              <a:rPr lang="lt-LT" sz="1200" dirty="0" smtClean="0"/>
              <a:t>Generolo Romualdo Giedraičio artilerijos batalionas. </a:t>
            </a:r>
            <a:r>
              <a:rPr lang="lt-LT" sz="1200" b="1" i="1" dirty="0" smtClean="0"/>
              <a:t>B</a:t>
            </a:r>
            <a:r>
              <a:rPr lang="lt-LT" sz="1200" b="1" i="1" kern="1200" dirty="0" smtClean="0">
                <a:solidFill>
                  <a:schemeClr val="tx1"/>
                </a:solidFill>
                <a:effectLst/>
                <a:latin typeface="+mn-lt"/>
                <a:ea typeface="+mn-ea"/>
                <a:cs typeface="+mn-cs"/>
              </a:rPr>
              <a:t>ataliono šūkis - „Mūsų ginklas, mūsų ryžtas - Lietuvai Tėvynei!"</a:t>
            </a:r>
            <a:r>
              <a:rPr lang="lt-LT" sz="1200" b="1" i="1" dirty="0" smtClean="0"/>
              <a:t> </a:t>
            </a:r>
          </a:p>
          <a:p>
            <a:r>
              <a:rPr lang="lt-LT" sz="1200" dirty="0" smtClean="0"/>
              <a:t>Kunigaikščio Vaidoto mechanizuotasis pėstininkų batalionas. </a:t>
            </a:r>
            <a:r>
              <a:rPr lang="lt-LT" sz="1200" b="1" i="1" dirty="0" smtClean="0"/>
              <a:t>Bataliono šūkis - „Drąsa, ištvermė ir Tėvynės meilė tevadovauja mums“</a:t>
            </a:r>
          </a:p>
          <a:p>
            <a:r>
              <a:rPr lang="lt-LT" sz="1200" dirty="0" smtClean="0"/>
              <a:t>Brigados kariai nuolat dalyvauja įvairaus lygio taktiniuose mokymuose ir pratybose Lietuvoje bei užsienyje, aktyviai prisidėjo prie NATO vadovaujamos tarptautinės operacijos Afganistane vykdymo, dalyvauja ES vadovaujamoje kovos su piratavimu ir ginkluotais plėšimais operacijoje ATALANTA, kryptingai rengiasi šalies gynybai bei taikos meto užduočių vykdymui Lietuvoje. Kariai rotacijos principu budi NATO Greitojo reagavimo pajėgose bei Europos Sąjungos kovinėse grupėse.</a:t>
            </a:r>
          </a:p>
          <a:p>
            <a:endParaRPr lang="lt-LT" sz="1200" dirty="0" smtClean="0"/>
          </a:p>
          <a:p>
            <a:endParaRPr lang="lt-LT" altLang="lt-LT" dirty="0" smtClean="0"/>
          </a:p>
        </p:txBody>
      </p:sp>
      <p:sp>
        <p:nvSpPr>
          <p:cNvPr id="20484"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745B368-E9DB-4BAD-A27B-8574E42DA6F6}" type="slidenum">
              <a:rPr lang="lt-LT" altLang="lt-LT" smtClean="0">
                <a:solidFill>
                  <a:prstClr val="black"/>
                </a:solidFill>
              </a:rPr>
              <a:pPr eaLnBrk="1" hangingPunct="1">
                <a:spcBef>
                  <a:spcPct val="0"/>
                </a:spcBef>
              </a:pPr>
              <a:t>5</a:t>
            </a:fld>
            <a:endParaRPr lang="lt-LT" altLang="lt-LT" smtClean="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p:spPr>
        <p:txBody>
          <a:bodyPr/>
          <a:lstStyle/>
          <a:p>
            <a:endParaRPr lang="lt-LT" altLang="lt-LT" dirty="0" smtClean="0"/>
          </a:p>
        </p:txBody>
      </p:sp>
      <p:sp>
        <p:nvSpPr>
          <p:cNvPr id="20484"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745B368-E9DB-4BAD-A27B-8574E42DA6F6}" type="slidenum">
              <a:rPr lang="lt-LT" altLang="lt-LT" smtClean="0">
                <a:solidFill>
                  <a:prstClr val="black"/>
                </a:solidFill>
              </a:rPr>
              <a:pPr eaLnBrk="1" hangingPunct="1">
                <a:spcBef>
                  <a:spcPct val="0"/>
                </a:spcBef>
              </a:pPr>
              <a:t>6</a:t>
            </a:fld>
            <a:endParaRPr lang="lt-LT" altLang="lt-LT" smtClean="0">
              <a:solidFill>
                <a:prstClr val="black"/>
              </a:solidFill>
            </a:endParaRPr>
          </a:p>
        </p:txBody>
      </p:sp>
    </p:spTree>
    <p:extLst>
      <p:ext uri="{BB962C8B-B14F-4D97-AF65-F5344CB8AC3E}">
        <p14:creationId xmlns:p14="http://schemas.microsoft.com/office/powerpoint/2010/main" val="10379407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t-LT" altLang="lt-LT" sz="1000" b="1" dirty="0" smtClean="0">
                <a:latin typeface="+mn-lt"/>
                <a:ea typeface="Arial Unicode MS" pitchFamily="34" charset="-128"/>
                <a:cs typeface="Arial Unicode MS" pitchFamily="34" charset="-128"/>
              </a:rPr>
              <a:t>Krašto apsaugos savanorių pajėgos</a:t>
            </a:r>
            <a:r>
              <a:rPr lang="lt-LT" altLang="lt-LT" sz="1000" dirty="0" smtClean="0">
                <a:latin typeface="+mn-lt"/>
                <a:ea typeface="Arial Unicode MS" pitchFamily="34" charset="-128"/>
                <a:cs typeface="Arial Unicode MS" pitchFamily="34" charset="-128"/>
              </a:rPr>
              <a:t> yra aktyvi kariuomenės rezervo dalis, pasirengusi vykdyti pačias įvairiausias užduotis. Savanoriai dalyvauja tarptautinėse operacijose, padeda gyventojams stichinių nelaimių ir katastrofų metu, prireikus sustiprina reguliariosios kariuomenės vienetus, o kilus grėsmei Lietuvoje – pasirengę vykdyti gynybines užduotis ir suteikti paramą sąjungininkų pajėgoms.</a:t>
            </a:r>
            <a:endParaRPr lang="en-US" altLang="lt-LT" sz="1000" dirty="0" smtClean="0">
              <a:latin typeface="+mn-lt"/>
              <a:ea typeface="Arial Unicode MS" pitchFamily="34" charset="-128"/>
              <a:cs typeface="Arial Unicode MS" pitchFamily="34" charset="-128"/>
            </a:endParaRPr>
          </a:p>
          <a:p>
            <a:r>
              <a:rPr lang="lt-LT" sz="1000" dirty="0" smtClean="0">
                <a:latin typeface="+mn-lt"/>
              </a:rPr>
              <a:t>Pajėgos oficialiai įkurtos 1991 metų sausio 17 dieną. Tuo metu jos vadinosi Savanoriškoji krašto apsaugos tarnyba (SKAT). </a:t>
            </a:r>
          </a:p>
          <a:p>
            <a:r>
              <a:rPr lang="lt-LT" sz="1000" dirty="0" smtClean="0">
                <a:latin typeface="+mn-lt"/>
              </a:rPr>
              <a:t>2003 metais KASP integruotos į Sausumos pajėgų sudėtį.</a:t>
            </a:r>
          </a:p>
          <a:p>
            <a:pPr marL="0" marR="0" indent="0" algn="l" defTabSz="914400" rtl="0" eaLnBrk="1" fontAlgn="auto" latinLnBrk="0" hangingPunct="1">
              <a:lnSpc>
                <a:spcPct val="100000"/>
              </a:lnSpc>
              <a:spcBef>
                <a:spcPts val="0"/>
              </a:spcBef>
              <a:spcAft>
                <a:spcPts val="0"/>
              </a:spcAft>
              <a:buClrTx/>
              <a:buSzTx/>
              <a:buFontTx/>
              <a:buNone/>
              <a:tabLst/>
              <a:defRPr/>
            </a:pPr>
            <a:r>
              <a:rPr lang="lt-LT" sz="1000" dirty="0" smtClean="0">
                <a:latin typeface="+mn-lt"/>
              </a:rPr>
              <a:t>Krašto apsaugos savanorių pajėgos yra formuojamos iš karių savanorių ir profesinės karo tarnybos karių. Pajėgose tarnauja apie 4500 karių savanorių ir apie 700 profesinės karo tarnybos karių.</a:t>
            </a:r>
            <a:endParaRPr lang="en-US" altLang="lt-LT" sz="1000" dirty="0" smtClean="0">
              <a:latin typeface="+mn-lt"/>
              <a:ea typeface="Arial Unicode MS" pitchFamily="34" charset="-128"/>
              <a:cs typeface="Arial Unicode MS" pitchFamily="34"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lt-LT" altLang="lt-LT" sz="1000" dirty="0" smtClean="0">
              <a:latin typeface="+mn-lt"/>
              <a:ea typeface="Arial Unicode MS" pitchFamily="34" charset="-128"/>
              <a:cs typeface="Arial Unicode MS" pitchFamily="34"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lt-LT" altLang="lt-LT" sz="1000" dirty="0" smtClean="0">
                <a:latin typeface="+mn-lt"/>
                <a:ea typeface="Arial Unicode MS" pitchFamily="34" charset="-128"/>
                <a:cs typeface="Arial Unicode MS" pitchFamily="34" charset="-128"/>
              </a:rPr>
              <a:t>Krašto apsaugos savanorių pajėgas sudaro: šių pajėgų štabas Vilniuje, Dainavos apygardos 1-oji rinktinė Alytuje, Dariaus ir Girėno apygardos 2-oji rinktinė Kaune, Žemaičių apygardos 3-ioji rinktinė Klaipėdoje,  Vyčio apygardos 5-oji rinktinė Panevėžyje, Prisikėlimo apygardos 6-oji rinktinė Šiauliuose, Didžiosios Kovos 8-oji apygardos rinktinė Vilniuje ir keli specializuoti padaliniai.</a:t>
            </a:r>
          </a:p>
          <a:p>
            <a:pPr marL="0" marR="0" indent="0" algn="l" defTabSz="914400" rtl="0" eaLnBrk="1" fontAlgn="auto" latinLnBrk="0" hangingPunct="1">
              <a:lnSpc>
                <a:spcPct val="100000"/>
              </a:lnSpc>
              <a:spcBef>
                <a:spcPts val="0"/>
              </a:spcBef>
              <a:spcAft>
                <a:spcPts val="0"/>
              </a:spcAft>
              <a:buClrTx/>
              <a:buSzTx/>
              <a:buFontTx/>
              <a:buNone/>
              <a:tabLst/>
              <a:defRPr/>
            </a:pPr>
            <a:r>
              <a:rPr lang="lt-LT" altLang="lt-LT" sz="1000" b="1" i="1" dirty="0" smtClean="0">
                <a:latin typeface="+mn-lt"/>
                <a:ea typeface="Arial Unicode MS" pitchFamily="34" charset="-128"/>
                <a:cs typeface="Arial Unicode MS" pitchFamily="34" charset="-128"/>
              </a:rPr>
              <a:t>Pajėgų šūkis – „Buvome, esame, būsime</a:t>
            </a:r>
            <a:r>
              <a:rPr lang="en-US" altLang="lt-LT" sz="1000" b="1" i="1" dirty="0" smtClean="0">
                <a:latin typeface="+mn-lt"/>
                <a:ea typeface="Arial Unicode MS" pitchFamily="34" charset="-128"/>
                <a:cs typeface="Arial Unicode MS" pitchFamily="34" charset="-128"/>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lt-LT" altLang="lt-LT" sz="1000" b="1" i="1" dirty="0" smtClean="0">
              <a:latin typeface="+mn-lt"/>
              <a:ea typeface="Arial Unicode MS" pitchFamily="34" charset="-128"/>
              <a:cs typeface="Arial Unicode MS" pitchFamily="34"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lt-LT" sz="1000" b="1" dirty="0" smtClean="0">
                <a:effectLst>
                  <a:outerShdw blurRad="38100" dist="38100" dir="2700000" algn="tl">
                    <a:srgbClr val="000000">
                      <a:alpha val="43137"/>
                    </a:srgbClr>
                  </a:outerShdw>
                </a:effectLst>
                <a:latin typeface="+mn-lt"/>
                <a:cs typeface="Times New Roman" panose="02020603050405020304" pitchFamily="18" charset="0"/>
              </a:rPr>
              <a:t>Dainavos apygardos 1-oji rinktinė, </a:t>
            </a:r>
            <a:r>
              <a:rPr lang="lt-LT" sz="1000" b="1" i="1" dirty="0" smtClean="0">
                <a:effectLst>
                  <a:outerShdw blurRad="38100" dist="38100" dir="2700000" algn="tl">
                    <a:srgbClr val="000000">
                      <a:alpha val="43137"/>
                    </a:srgbClr>
                  </a:outerShdw>
                </a:effectLst>
                <a:latin typeface="+mn-lt"/>
                <a:cs typeface="Times New Roman" panose="02020603050405020304" pitchFamily="18" charset="0"/>
              </a:rPr>
              <a:t>Alytus</a:t>
            </a:r>
            <a:endParaRPr lang="en-US" sz="1000" b="1" i="1" dirty="0" smtClean="0">
              <a:effectLst>
                <a:outerShdw blurRad="38100" dist="38100" dir="2700000" algn="tl">
                  <a:srgbClr val="000000">
                    <a:alpha val="43137"/>
                  </a:srgbClr>
                </a:outerShdw>
              </a:effectLst>
              <a:latin typeface="+mn-lt"/>
              <a:cs typeface="Times New Roman" panose="02020603050405020304" pitchFamily="18" charset="0"/>
            </a:endParaRPr>
          </a:p>
          <a:p>
            <a:r>
              <a:rPr lang="lt-LT" sz="1000" dirty="0" smtClean="0">
                <a:latin typeface="+mn-lt"/>
              </a:rPr>
              <a:t>Alytaus rinktinė įkurta 1991 metų balandžio mėnesio 17 dieną. </a:t>
            </a:r>
            <a:endParaRPr lang="en-US" sz="1000" dirty="0" smtClean="0">
              <a:latin typeface="+mn-lt"/>
            </a:endParaRPr>
          </a:p>
          <a:p>
            <a:r>
              <a:rPr lang="lt-LT" sz="1000" dirty="0" smtClean="0">
                <a:latin typeface="+mn-lt"/>
              </a:rPr>
              <a:t>1992 metais kovo 11 dieną rinktinei įteikta kovinė vėliava.</a:t>
            </a:r>
            <a:br>
              <a:rPr lang="lt-LT" sz="1000" dirty="0" smtClean="0">
                <a:latin typeface="+mn-lt"/>
              </a:rPr>
            </a:br>
            <a:r>
              <a:rPr lang="lt-LT" sz="1000" dirty="0" smtClean="0">
                <a:latin typeface="+mn-lt"/>
              </a:rPr>
              <a:t>1999 m. sausio 15 d. Lietuvos Respublikos krašto apsaugos ministro įsakymu Nr. 64 Alytaus apskrities teritorinės gynybos rinktinė pervadinama į Dainavos apygardos 1-ąją rinktinę.</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dirty="0" smtClean="0">
              <a:effectLst>
                <a:outerShdw blurRad="38100" dist="38100" dir="2700000" algn="tl">
                  <a:srgbClr val="000000">
                    <a:alpha val="43137"/>
                  </a:srgbClr>
                </a:outerShdw>
              </a:effectLst>
              <a:latin typeface="+mn-lt"/>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lt-LT" sz="1000" b="1" dirty="0" smtClean="0">
                <a:effectLst>
                  <a:outerShdw blurRad="38100" dist="38100" dir="2700000" algn="tl">
                    <a:srgbClr val="000000">
                      <a:alpha val="43137"/>
                    </a:srgbClr>
                  </a:outerShdw>
                </a:effectLst>
                <a:latin typeface="+mn-lt"/>
                <a:cs typeface="Times New Roman" panose="02020603050405020304" pitchFamily="18" charset="0"/>
              </a:rPr>
              <a:t>Dariaus ir Girėno apygardos 2-oji rinktinė, </a:t>
            </a:r>
            <a:r>
              <a:rPr lang="lt-LT" sz="1000" b="1" i="1" dirty="0" smtClean="0">
                <a:effectLst>
                  <a:outerShdw blurRad="38100" dist="38100" dir="2700000" algn="tl">
                    <a:srgbClr val="000000">
                      <a:alpha val="43137"/>
                    </a:srgbClr>
                  </a:outerShdw>
                </a:effectLst>
                <a:latin typeface="+mn-lt"/>
                <a:cs typeface="Times New Roman" panose="02020603050405020304" pitchFamily="18" charset="0"/>
              </a:rPr>
              <a:t>Kaunas</a:t>
            </a:r>
            <a:endParaRPr lang="en-US" sz="1000" b="1" dirty="0" smtClean="0">
              <a:latin typeface="+mn-lt"/>
            </a:endParaRPr>
          </a:p>
          <a:p>
            <a:r>
              <a:rPr lang="lt-LT" sz="1000" b="1" dirty="0" smtClean="0">
                <a:latin typeface="+mn-lt"/>
              </a:rPr>
              <a:t>„Savo noru ir vienybe mes už Lietuvą Tėvynę!“</a:t>
            </a:r>
            <a:endParaRPr lang="en-US" sz="1000" b="1" dirty="0" smtClean="0">
              <a:latin typeface="+mn-lt"/>
            </a:endParaRPr>
          </a:p>
          <a:p>
            <a:r>
              <a:rPr lang="lt-LT" sz="1000" dirty="0" smtClean="0">
                <a:latin typeface="+mn-lt"/>
              </a:rPr>
              <a:t>Kauno apskrities savanorių veikla prasidėjo 1990 metais, po Kovo 11-osios akto paskelbimo. Oficialiai Dariaus ir Girėno apygardos 2-oji rinktinė įkurta 1991 m. vasario 27 dieną. </a:t>
            </a:r>
            <a:endParaRPr lang="en-US" sz="1000" dirty="0" smtClean="0">
              <a:latin typeface="+mn-lt"/>
            </a:endParaRPr>
          </a:p>
          <a:p>
            <a:endParaRPr lang="en-US" sz="1000" dirty="0" smtClean="0">
              <a:latin typeface="+mn-lt"/>
            </a:endParaRPr>
          </a:p>
          <a:p>
            <a:r>
              <a:rPr lang="lt-LT" sz="1000" b="1" dirty="0" smtClean="0">
                <a:effectLst>
                  <a:outerShdw blurRad="38100" dist="38100" dir="2700000" algn="tl">
                    <a:srgbClr val="000000">
                      <a:alpha val="43137"/>
                    </a:srgbClr>
                  </a:outerShdw>
                </a:effectLst>
                <a:latin typeface="+mn-lt"/>
                <a:cs typeface="Times New Roman" panose="02020603050405020304" pitchFamily="18" charset="0"/>
              </a:rPr>
              <a:t>Žemaičių apygardos 3-ioji rinktinė, </a:t>
            </a:r>
            <a:r>
              <a:rPr lang="lt-LT" sz="1000" b="1" i="1" dirty="0" smtClean="0">
                <a:effectLst>
                  <a:outerShdw blurRad="38100" dist="38100" dir="2700000" algn="tl">
                    <a:srgbClr val="000000">
                      <a:alpha val="43137"/>
                    </a:srgbClr>
                  </a:outerShdw>
                </a:effectLst>
                <a:latin typeface="+mn-lt"/>
                <a:cs typeface="Times New Roman" panose="02020603050405020304" pitchFamily="18" charset="0"/>
              </a:rPr>
              <a:t>Klaipėda</a:t>
            </a:r>
            <a:endParaRPr lang="en-US" sz="1000" b="1" i="1" dirty="0" smtClean="0">
              <a:effectLst>
                <a:outerShdw blurRad="38100" dist="38100" dir="2700000" algn="tl">
                  <a:srgbClr val="000000">
                    <a:alpha val="43137"/>
                  </a:srgbClr>
                </a:outerShdw>
              </a:effectLst>
              <a:latin typeface="+mn-lt"/>
              <a:cs typeface="Times New Roman" panose="02020603050405020304" pitchFamily="18" charset="0"/>
            </a:endParaRPr>
          </a:p>
          <a:p>
            <a:r>
              <a:rPr lang="lt-LT" sz="1000" b="1" dirty="0" smtClean="0">
                <a:latin typeface="+mn-lt"/>
              </a:rPr>
              <a:t>Rinktinės šūkis: </a:t>
            </a:r>
            <a:r>
              <a:rPr lang="lt-LT" sz="1000" b="1" i="1" dirty="0" smtClean="0">
                <a:latin typeface="+mn-lt"/>
              </a:rPr>
              <a:t>"Tas laisvės nevertas, kas negina jos!"</a:t>
            </a:r>
            <a:endParaRPr lang="en-US" sz="1000" b="1" dirty="0" smtClean="0">
              <a:latin typeface="+mn-lt"/>
            </a:endParaRPr>
          </a:p>
          <a:p>
            <a:r>
              <a:rPr lang="lt-LT" sz="1000" dirty="0" smtClean="0">
                <a:effectLst/>
                <a:latin typeface="+mn-lt"/>
              </a:rPr>
              <a:t>Krašto apsaugos savanorių pajėgų Žemaičių apygardos 3-iosios rinktinės įkūrimo data yra laikoma 1991 m. gegužės 22 d. Tada ji vadinosi Klaipėdos savanorių rinktinė. 1999 m. sausio 15 d. Klaipėdos rinktinei buvo suteiktas Žemaičių apygardos 3-osios rinktinės vardas.</a:t>
            </a:r>
            <a:endParaRPr lang="en-US" sz="1000" dirty="0" smtClean="0">
              <a:effectLst/>
              <a:latin typeface="+mn-lt"/>
            </a:endParaRPr>
          </a:p>
          <a:p>
            <a:endParaRPr lang="en-US" sz="1000" dirty="0" smtClean="0">
              <a:effectLst/>
              <a:latin typeface="+mn-lt"/>
            </a:endParaRPr>
          </a:p>
          <a:p>
            <a:r>
              <a:rPr lang="lt-LT" sz="1000" b="1" dirty="0" smtClean="0">
                <a:latin typeface="+mn-lt"/>
              </a:rPr>
              <a:t>Vyčio apygardos 5-oji rinktinė, Panevėžys</a:t>
            </a:r>
            <a:endParaRPr lang="en-US" sz="1000" b="1" dirty="0" smtClean="0">
              <a:latin typeface="+mn-lt"/>
            </a:endParaRPr>
          </a:p>
          <a:p>
            <a:r>
              <a:rPr lang="lt-LT" sz="1000" b="1" dirty="0" smtClean="0">
                <a:latin typeface="+mn-lt"/>
              </a:rPr>
              <a:t>RINKTINĖS ŠŪKIS: „Mūsų galia-meilė Tėvynei"</a:t>
            </a:r>
            <a:endParaRPr lang="en-US" sz="1000" b="1" dirty="0" smtClean="0">
              <a:latin typeface="+mn-lt"/>
            </a:endParaRPr>
          </a:p>
          <a:p>
            <a:r>
              <a:rPr lang="lt-LT" sz="1000" dirty="0" smtClean="0">
                <a:latin typeface="+mn-lt"/>
              </a:rPr>
              <a:t>1991 m. balandžio 22 d. yra minima Rinktinės įkūrimo diena. 1992 m. gegužės 17 d. rinktinei buvo įteikta kovinė dalinio vėliava.</a:t>
            </a:r>
            <a:endParaRPr lang="en-US" sz="1000" dirty="0" smtClean="0">
              <a:latin typeface="+mn-lt"/>
            </a:endParaRPr>
          </a:p>
          <a:p>
            <a:r>
              <a:rPr lang="lt-LT" sz="1000" dirty="0" smtClean="0">
                <a:latin typeface="+mn-lt"/>
              </a:rPr>
              <a:t>1999 m. sausio 15 d. Rinktinei suteiktas Vyčio apygardos 5-osios rinktinės vardas</a:t>
            </a:r>
            <a:endParaRPr lang="en-US" sz="1000" dirty="0" smtClean="0">
              <a:latin typeface="+mn-lt"/>
            </a:endParaRPr>
          </a:p>
          <a:p>
            <a:endParaRPr lang="en-US" sz="1000" dirty="0" smtClean="0">
              <a:latin typeface="+mn-lt"/>
            </a:endParaRPr>
          </a:p>
          <a:p>
            <a:r>
              <a:rPr lang="lt-LT" sz="1000" b="1" dirty="0" smtClean="0">
                <a:latin typeface="+mn-lt"/>
              </a:rPr>
              <a:t>Prisikėlimo apygardos 6-oji rinktinė, Šiauliai</a:t>
            </a:r>
            <a:endParaRPr lang="en-US" sz="1000" b="1" dirty="0" smtClean="0">
              <a:latin typeface="+mn-lt"/>
            </a:endParaRPr>
          </a:p>
          <a:p>
            <a:r>
              <a:rPr lang="lt-LT" sz="1000" b="1" dirty="0" smtClean="0">
                <a:latin typeface="+mn-lt"/>
              </a:rPr>
              <a:t>"Kad ir kas nutiktų, viską kantrybe ir valia nugalėsime“</a:t>
            </a:r>
            <a:endParaRPr lang="en-US" sz="1000" b="1" dirty="0" smtClean="0">
              <a:latin typeface="+mn-lt"/>
            </a:endParaRPr>
          </a:p>
          <a:p>
            <a:r>
              <a:rPr lang="lt-LT" sz="1000" dirty="0" smtClean="0">
                <a:latin typeface="+mn-lt"/>
              </a:rPr>
              <a:t>1991 m. birželio 1 d. Krašto apsaugos departamento generalinio direktoriaus įsakymu įkuriama SKAT Šiaulių rinktinė. </a:t>
            </a:r>
            <a:br>
              <a:rPr lang="lt-LT" sz="1000" dirty="0" smtClean="0">
                <a:latin typeface="+mn-lt"/>
              </a:rPr>
            </a:br>
            <a:r>
              <a:rPr lang="lt-LT" sz="1000" dirty="0" smtClean="0">
                <a:latin typeface="+mn-lt"/>
              </a:rPr>
              <a:t>Siekiant įamžinti Lietuvos laisvės kovos sąjūdžio partizanų apygardų vardus, 1999 m. sausio 15 d. Krašto apsaugos ministro įsakymu Nr. 64, rinktinė pervadinama „KASP Prisikėlimo apygardos 6-oji rinktinė".</a:t>
            </a:r>
          </a:p>
          <a:p>
            <a:endParaRPr lang="en-US" sz="1000" dirty="0" smtClean="0">
              <a:latin typeface="+mn-lt"/>
            </a:endParaRPr>
          </a:p>
          <a:p>
            <a:r>
              <a:rPr lang="lt-LT" sz="1000" b="1" dirty="0" smtClean="0">
                <a:latin typeface="+mn-lt"/>
              </a:rPr>
              <a:t>Didžiosios Kovos apygardos 8-oji rinktinė, Vilnius</a:t>
            </a:r>
            <a:endParaRPr lang="en-US" sz="1000" b="1" dirty="0" smtClean="0">
              <a:latin typeface="+mn-lt"/>
            </a:endParaRPr>
          </a:p>
          <a:p>
            <a:r>
              <a:rPr lang="pt-BR" sz="1000" b="1" i="1" dirty="0" smtClean="0">
                <a:latin typeface="+mn-lt"/>
              </a:rPr>
              <a:t>„Mano </a:t>
            </a:r>
            <a:r>
              <a:rPr lang="pt-BR" sz="1000" b="1" i="1" dirty="0" err="1" smtClean="0">
                <a:latin typeface="+mn-lt"/>
              </a:rPr>
              <a:t>jėgos</a:t>
            </a:r>
            <a:r>
              <a:rPr lang="pt-BR" sz="1000" b="1" i="1" dirty="0" smtClean="0">
                <a:latin typeface="+mn-lt"/>
              </a:rPr>
              <a:t> ir </a:t>
            </a:r>
            <a:r>
              <a:rPr lang="pt-BR" sz="1000" b="1" i="1" dirty="0" err="1" smtClean="0">
                <a:latin typeface="+mn-lt"/>
              </a:rPr>
              <a:t>darbai</a:t>
            </a:r>
            <a:r>
              <a:rPr lang="pt-BR" sz="1000" b="1" i="1" dirty="0" smtClean="0">
                <a:latin typeface="+mn-lt"/>
              </a:rPr>
              <a:t> </a:t>
            </a:r>
            <a:r>
              <a:rPr lang="pt-BR" sz="1000" b="1" i="1" dirty="0" err="1" smtClean="0">
                <a:latin typeface="+mn-lt"/>
              </a:rPr>
              <a:t>Tėvynės</a:t>
            </a:r>
            <a:r>
              <a:rPr lang="pt-BR" sz="1000" b="1" i="1" dirty="0" smtClean="0">
                <a:latin typeface="+mn-lt"/>
              </a:rPr>
              <a:t> </a:t>
            </a:r>
            <a:r>
              <a:rPr lang="pt-BR" sz="1000" b="1" i="1" dirty="0" err="1" smtClean="0">
                <a:latin typeface="+mn-lt"/>
              </a:rPr>
              <a:t>Laisvei</a:t>
            </a:r>
            <a:r>
              <a:rPr lang="pt-BR" sz="1000" b="1" i="1" dirty="0" smtClean="0">
                <a:latin typeface="+mn-lt"/>
              </a:rPr>
              <a:t> ir </a:t>
            </a:r>
            <a:r>
              <a:rPr lang="pt-BR" sz="1000" b="1" i="1" dirty="0" err="1" smtClean="0">
                <a:latin typeface="+mn-lt"/>
              </a:rPr>
              <a:t>Gerovei</a:t>
            </a:r>
            <a:r>
              <a:rPr lang="pt-BR" sz="1000" b="1" i="1" dirty="0" smtClean="0">
                <a:latin typeface="+mn-lt"/>
              </a:rPr>
              <a:t>!“</a:t>
            </a:r>
          </a:p>
          <a:p>
            <a:r>
              <a:rPr lang="lt-LT" sz="1000" dirty="0" smtClean="0">
                <a:latin typeface="+mn-lt"/>
              </a:rPr>
              <a:t>Savanoriai Vilniuje, kaip ir visoje Lietuvoje pradėjo burtis iškart po </a:t>
            </a:r>
            <a:r>
              <a:rPr lang="lt-LT" sz="1000" dirty="0" err="1" smtClean="0">
                <a:latin typeface="+mn-lt"/>
              </a:rPr>
              <a:t>Neprikalusomybės</a:t>
            </a:r>
            <a:r>
              <a:rPr lang="lt-LT" sz="1000" dirty="0" smtClean="0">
                <a:latin typeface="+mn-lt"/>
              </a:rPr>
              <a:t> atkūrimo, tačiau oficiali SKAT Vilniaus rinktinės (dabar - KASP Didžiosios Kovos apygardos 8-osios rinktinės) įkūrimo data yra 1991 m. kovo 1 d. </a:t>
            </a:r>
          </a:p>
          <a:p>
            <a:r>
              <a:rPr lang="lt-LT" sz="1000" dirty="0" smtClean="0">
                <a:latin typeface="+mn-lt"/>
              </a:rPr>
              <a:t>1992 m. lapkričio 23 d., minint Lietuvos kariuomenės dieną, Katedros aikštėje Vilniuje rinktinei buvo įteikta kovinė vėliava.</a:t>
            </a:r>
          </a:p>
          <a:p>
            <a:r>
              <a:rPr lang="lt-LT" sz="1000" dirty="0" smtClean="0">
                <a:latin typeface="+mn-lt"/>
              </a:rPr>
              <a:t>1999 m. sausio 15 d., siekiant įamžinti Lietuvos laisvės kovos sąjūdžio partizanų apygardų vardus, Rinktinei suteiktas Didžiosios Kovos apygardos 8-o</a:t>
            </a:r>
            <a:r>
              <a:rPr lang="en-US" sz="1000" dirty="0" err="1" smtClean="0">
                <a:latin typeface="+mn-lt"/>
              </a:rPr>
              <a:t>sios</a:t>
            </a:r>
            <a:r>
              <a:rPr lang="lt-LT" sz="1000" dirty="0" smtClean="0">
                <a:latin typeface="+mn-lt"/>
              </a:rPr>
              <a:t> rinktinė</a:t>
            </a:r>
            <a:r>
              <a:rPr lang="en-US" sz="1000" dirty="0" smtClean="0">
                <a:latin typeface="+mn-lt"/>
              </a:rPr>
              <a:t>s</a:t>
            </a:r>
            <a:r>
              <a:rPr lang="en-US" sz="1000" baseline="0" dirty="0" smtClean="0">
                <a:latin typeface="+mn-lt"/>
              </a:rPr>
              <a:t> </a:t>
            </a:r>
            <a:r>
              <a:rPr lang="en-US" sz="1000" baseline="0" dirty="0" err="1" smtClean="0">
                <a:latin typeface="+mn-lt"/>
              </a:rPr>
              <a:t>vardas</a:t>
            </a:r>
            <a:r>
              <a:rPr lang="en-US" sz="1000" baseline="0" dirty="0" smtClean="0">
                <a:latin typeface="+mn-lt"/>
              </a:rPr>
              <a:t>.</a:t>
            </a:r>
            <a:endParaRPr lang="lt-LT" sz="1000" dirty="0" smtClean="0">
              <a:latin typeface="+mn-lt"/>
            </a:endParaRPr>
          </a:p>
          <a:p>
            <a:endParaRPr lang="en-US" sz="1000" dirty="0" smtClean="0">
              <a:latin typeface="+mn-lt"/>
            </a:endParaRPr>
          </a:p>
          <a:p>
            <a:endParaRPr lang="lt-LT" sz="1000" dirty="0" smtClean="0">
              <a:latin typeface="+mn-lt"/>
            </a:endParaRPr>
          </a:p>
          <a:p>
            <a:endParaRPr lang="lt-LT" sz="1000" dirty="0">
              <a:latin typeface="+mn-lt"/>
            </a:endParaRPr>
          </a:p>
        </p:txBody>
      </p:sp>
      <p:sp>
        <p:nvSpPr>
          <p:cNvPr id="4" name="Slide Number Placeholder 3"/>
          <p:cNvSpPr>
            <a:spLocks noGrp="1"/>
          </p:cNvSpPr>
          <p:nvPr>
            <p:ph type="sldNum" sz="quarter" idx="10"/>
          </p:nvPr>
        </p:nvSpPr>
        <p:spPr/>
        <p:txBody>
          <a:bodyPr/>
          <a:lstStyle/>
          <a:p>
            <a:fld id="{DC1A1D8B-2574-417B-B088-A73E0D3FF2DC}" type="slidenum">
              <a:rPr lang="lt-LT" smtClean="0">
                <a:solidFill>
                  <a:prstClr val="black"/>
                </a:solidFill>
              </a:rPr>
              <a:pPr/>
              <a:t>7</a:t>
            </a:fld>
            <a:endParaRPr lang="lt-LT">
              <a:solidFill>
                <a:prstClr val="black"/>
              </a:solidFill>
            </a:endParaRPr>
          </a:p>
        </p:txBody>
      </p:sp>
    </p:spTree>
    <p:extLst>
      <p:ext uri="{BB962C8B-B14F-4D97-AF65-F5344CB8AC3E}">
        <p14:creationId xmlns:p14="http://schemas.microsoft.com/office/powerpoint/2010/main" val="12758859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t-LT" altLang="lt-LT" sz="1000" b="1" dirty="0" smtClean="0">
                <a:ea typeface="Arial Unicode MS" pitchFamily="34" charset="-128"/>
                <a:cs typeface="Arial Unicode MS" pitchFamily="34" charset="-128"/>
              </a:rPr>
              <a:t>Karinės oro pajėgos</a:t>
            </a:r>
            <a:r>
              <a:rPr lang="lt-LT" altLang="lt-LT" sz="1000" dirty="0" smtClean="0">
                <a:ea typeface="Arial Unicode MS" pitchFamily="34" charset="-128"/>
                <a:cs typeface="Arial Unicode MS" pitchFamily="34" charset="-128"/>
              </a:rPr>
              <a:t> </a:t>
            </a:r>
            <a:r>
              <a:rPr lang="en-US" altLang="lt-LT" sz="1000" b="1" dirty="0" smtClean="0">
                <a:ea typeface="Arial Unicode MS" pitchFamily="34" charset="-128"/>
                <a:cs typeface="Arial Unicode MS" pitchFamily="34" charset="-128"/>
              </a:rPr>
              <a:t>(KOP)</a:t>
            </a:r>
            <a:r>
              <a:rPr lang="en-US" altLang="lt-LT" sz="1000" dirty="0" smtClean="0">
                <a:ea typeface="Arial Unicode MS" pitchFamily="34" charset="-128"/>
                <a:cs typeface="Arial Unicode MS" pitchFamily="34" charset="-128"/>
              </a:rPr>
              <a:t> </a:t>
            </a:r>
            <a:r>
              <a:rPr lang="lt-LT" altLang="lt-LT" sz="1000" dirty="0" smtClean="0">
                <a:ea typeface="Arial Unicode MS" pitchFamily="34" charset="-128"/>
                <a:cs typeface="Arial Unicode MS" pitchFamily="34" charset="-128"/>
              </a:rPr>
              <a:t>stebi ir kontroliuoja Lietuvos oro erdvę, užtikrina oro gynybą virš valstybinės reikšmės objektų, transportuoja oru karius ir krovinius, o prireikus – svarbius valstybės pareigūnus. Karinių oro pajėgų kariai visada pasirengę gabenti ligonius ir donorų organus, vykdyti paieškos ir gelbėjimo darbus. Karines oro pajėgas sudaro Aviacijos bazė, Oro erdvės stebėjimo ir kontrolės valdyba, Oro gynybos batalionas ir Ginkluotės ir technikos remonto depas.</a:t>
            </a:r>
          </a:p>
          <a:p>
            <a:pPr marL="0" marR="0" indent="0" algn="l" defTabSz="914400" rtl="0" eaLnBrk="1" fontAlgn="auto" latinLnBrk="0" hangingPunct="1">
              <a:lnSpc>
                <a:spcPct val="100000"/>
              </a:lnSpc>
              <a:spcBef>
                <a:spcPts val="0"/>
              </a:spcBef>
              <a:spcAft>
                <a:spcPts val="0"/>
              </a:spcAft>
              <a:buClrTx/>
              <a:buSzTx/>
              <a:buFontTx/>
              <a:buNone/>
              <a:tabLst/>
              <a:defRPr/>
            </a:pPr>
            <a:r>
              <a:rPr lang="lt-LT" altLang="lt-LT" sz="1000" dirty="0" smtClean="0">
                <a:ea typeface="Arial Unicode MS" pitchFamily="34" charset="-128"/>
                <a:cs typeface="Arial Unicode MS" pitchFamily="34" charset="-128"/>
              </a:rPr>
              <a:t>Viena iš svarbiausių Karinių oro pajėgų užduočių – kartu su kitų Baltijos šalių pajėgomis teikti paramą NATO oro policijos misiją vykdantiems sąjungininkų kariams. Į Šiauliuose įsikūrusią Aviacijos bazę atvykstančių Aljanso šalių naikintuvų tikslas – saugoti NATO oro erdvę virš Baltijos valstybių. Ši misija – puikus NATO valstybių narių solidarumo pavyzdys. Lietuvoje įsikūręs bendras Baltijos valstybių Valdymo ir pranešimų centras, kuris yra integruotas į bendrą NATO oro erdvės gynybos sistemą ir leidžia operatyviai valdyti NATO oro policijos misiją vykdančius naikintuvus.</a:t>
            </a:r>
          </a:p>
          <a:p>
            <a:pPr marL="0" marR="0" indent="0" algn="l" defTabSz="914400" rtl="0" eaLnBrk="1" fontAlgn="auto" latinLnBrk="0" hangingPunct="1">
              <a:lnSpc>
                <a:spcPct val="100000"/>
              </a:lnSpc>
              <a:spcBef>
                <a:spcPts val="0"/>
              </a:spcBef>
              <a:spcAft>
                <a:spcPts val="0"/>
              </a:spcAft>
              <a:buClrTx/>
              <a:buSzTx/>
              <a:buFontTx/>
              <a:buNone/>
              <a:tabLst/>
              <a:defRPr/>
            </a:pPr>
            <a:endParaRPr lang="lt-LT" altLang="lt-LT" sz="1000" dirty="0" smtClean="0">
              <a:ea typeface="Arial Unicode MS" pitchFamily="34" charset="-128"/>
              <a:cs typeface="Arial Unicode MS" pitchFamily="34" charset="-128"/>
            </a:endParaRPr>
          </a:p>
          <a:p>
            <a:r>
              <a:rPr lang="lt-LT" sz="1000" b="1" dirty="0" smtClean="0"/>
              <a:t>Karinių oro pajėgų Aviacijos bazės </a:t>
            </a:r>
            <a:r>
              <a:rPr lang="lt-LT" sz="1000" dirty="0" smtClean="0"/>
              <a:t>paskirtis - užtikrinti Šiaulių karinio aerodromo funkcionavimą, vykdyti, kartu su kitais kariuomenės daliniais, priimančios šalies paramos funkcijas NATO, EU pajėgoms, atlikti vadovavimo ir valdymo procedūras vykdant oro policijos funkcijas bei kitas oro operacijas, kurios vykdomos iš Šiaulių karinio aerodromo, teikti paieškos ir gelbėjimo paslaugas visiems Lietuvos Respublikos oro erdvės naudotojams. </a:t>
            </a:r>
          </a:p>
          <a:p>
            <a:r>
              <a:rPr lang="lt-LT" sz="1000" dirty="0" smtClean="0"/>
              <a:t>Aviacijos bazė yra karinių oro pajėgų padalinys formuojamas iš profesinės karo tarnybos karių ir civilių tarnautojų. Bazė yra dislokuota Šiauliuose, du paieškos ir gelbėjimo postai dislokuoti Kaune ir Nemirsetoje (Klaipėdos </a:t>
            </a:r>
            <a:r>
              <a:rPr lang="lt-LT" sz="1000" dirty="0" err="1" smtClean="0"/>
              <a:t>raj</a:t>
            </a:r>
            <a:r>
              <a:rPr lang="lt-LT" sz="1000" dirty="0" smtClean="0"/>
              <a:t>.). </a:t>
            </a:r>
          </a:p>
          <a:p>
            <a:endParaRPr lang="lt-LT" sz="1000" dirty="0" smtClean="0"/>
          </a:p>
          <a:p>
            <a:r>
              <a:rPr lang="lt-LT" sz="1000" b="1" dirty="0" smtClean="0"/>
              <a:t>Karinių oro pajėgų Oro gynybos batalionas </a:t>
            </a:r>
            <a:r>
              <a:rPr lang="lt-LT" sz="1000" dirty="0" smtClean="0"/>
              <a:t>- Karinių oro pajėgų dalinys, įkurtas 2000 m. ir dislokuotas Radviliškio mieste, ginkluotas moderniomis raketinėmis oro gynybos sistemomis RBS-70 ir STINGER. Nuo 2000 iki 2010 m. pagrindinis bataliono uždavinys buvo Ignalinos atominės elektrinės apsauga, o nuo 2010 m. - sausumos pajėgų ir strateginių objektų oro gynyba. </a:t>
            </a:r>
          </a:p>
          <a:p>
            <a:r>
              <a:rPr lang="lt-LT" sz="1000" dirty="0" smtClean="0"/>
              <a:t>Oro gynybos batalioną sudaro trys oro gynybos, viena apžvalgos radarų ir viena štabo ir aprūpinimo baterijos.</a:t>
            </a:r>
          </a:p>
          <a:p>
            <a:r>
              <a:rPr lang="lt-LT" sz="1000" dirty="0" smtClean="0"/>
              <a:t/>
            </a:r>
            <a:br>
              <a:rPr lang="lt-LT" sz="1000" dirty="0" smtClean="0"/>
            </a:br>
            <a:r>
              <a:rPr lang="lt-LT" sz="1000" dirty="0" smtClean="0"/>
              <a:t>Bataliono šūkis: „Į mūšį - pirmieji". Šūkis nusako taktiką - šiuolaikiniame mūšyje pirmoji atakuoja priešo aviacija, taigi ir gintis pirmiausiai turi oro </a:t>
            </a:r>
            <a:r>
              <a:rPr lang="lt-LT" sz="1000" dirty="0" err="1" smtClean="0"/>
              <a:t>gynybininkai</a:t>
            </a:r>
            <a:r>
              <a:rPr lang="lt-LT" sz="1000" dirty="0" smtClean="0"/>
              <a:t>.</a:t>
            </a:r>
          </a:p>
          <a:p>
            <a:endParaRPr lang="lt-LT" sz="1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lt-LT" sz="1000" b="1" dirty="0" smtClean="0"/>
              <a:t>Karinių oro pajėgų Oro erdvės stebėjimo ir kontrolės valdyba</a:t>
            </a:r>
            <a:endParaRPr lang="lt-LT" altLang="lt-LT" sz="1000" dirty="0" smtClean="0">
              <a:ea typeface="Arial Unicode MS" pitchFamily="34" charset="-128"/>
              <a:cs typeface="Arial Unicode MS" pitchFamily="34" charset="-128"/>
            </a:endParaRPr>
          </a:p>
          <a:p>
            <a:r>
              <a:rPr lang="lt-LT" sz="1000" dirty="0" smtClean="0"/>
              <a:t>Lietuvos Respublikos Konstitucijos IV skirsnio 47 straipsnis skelbia, kad Lietuvos Respublikai priklauso išimtinės teisės į oro erdvę virš jos teritorijos. Teisė turėti oro erdvę virš Lietuvos Respublikos teritorijos reiškia ir pareigą ją stebėti ir kontroliuoti 24 valandas per parą, 7 dienas per savaitę, kad Lietuvos dangus būtų saugus.</a:t>
            </a:r>
          </a:p>
          <a:p>
            <a:r>
              <a:rPr lang="lt-LT" sz="1000" dirty="0" smtClean="0"/>
              <a:t/>
            </a:r>
            <a:br>
              <a:rPr lang="lt-LT" sz="1000" dirty="0" smtClean="0"/>
            </a:br>
            <a:r>
              <a:rPr lang="lt-LT" sz="1000" dirty="0" smtClean="0"/>
              <a:t>Patikimą Lietuvos Respublikos oro erdvės stebėjimą ir kontrolę užtikrina Oro erdvės stebėjimo ir kontrolės valdyba, vienas iš Lietuvos kariuomenės Karinių oro pajėgų padalinių, vykdydama Lietuvos Respublikos ir jos prieigų oro erdvės stebėjimą ir kontrolę, perduodama radiolokacinę informaciją į trijų Baltijos valstybių įkurtą Bendrą valdymo ir pranešimų centrą (angl. </a:t>
            </a:r>
            <a:r>
              <a:rPr lang="lt-LT" sz="1000" dirty="0" err="1" smtClean="0"/>
              <a:t>Control</a:t>
            </a:r>
            <a:r>
              <a:rPr lang="lt-LT" sz="1000" dirty="0" smtClean="0"/>
              <a:t> </a:t>
            </a:r>
            <a:r>
              <a:rPr lang="lt-LT" sz="1000" dirty="0" err="1" smtClean="0"/>
              <a:t>and</a:t>
            </a:r>
            <a:r>
              <a:rPr lang="lt-LT" sz="1000" dirty="0" smtClean="0"/>
              <a:t> </a:t>
            </a:r>
            <a:r>
              <a:rPr lang="lt-LT" sz="1000" dirty="0" err="1" smtClean="0"/>
              <a:t>Reporting</a:t>
            </a:r>
            <a:r>
              <a:rPr lang="lt-LT" sz="1000" dirty="0" smtClean="0"/>
              <a:t> Centre - CRC) bei į kitus NATO integruotos oro erdvės gynybos sistemos (angl. NATO </a:t>
            </a:r>
            <a:r>
              <a:rPr lang="lt-LT" sz="1000" dirty="0" err="1" smtClean="0"/>
              <a:t>Integrated</a:t>
            </a:r>
            <a:r>
              <a:rPr lang="lt-LT" sz="1000" dirty="0" smtClean="0"/>
              <a:t> </a:t>
            </a:r>
            <a:r>
              <a:rPr lang="lt-LT" sz="1000" dirty="0" err="1" smtClean="0"/>
              <a:t>Air</a:t>
            </a:r>
            <a:r>
              <a:rPr lang="lt-LT" sz="1000" dirty="0" smtClean="0"/>
              <a:t> </a:t>
            </a:r>
            <a:r>
              <a:rPr lang="lt-LT" sz="1000" dirty="0" err="1" smtClean="0"/>
              <a:t>Defence</a:t>
            </a:r>
            <a:r>
              <a:rPr lang="lt-LT" sz="1000" dirty="0" smtClean="0"/>
              <a:t> </a:t>
            </a:r>
            <a:r>
              <a:rPr lang="lt-LT" sz="1000" dirty="0" err="1" smtClean="0"/>
              <a:t>System</a:t>
            </a:r>
            <a:r>
              <a:rPr lang="lt-LT" sz="1000" dirty="0" smtClean="0"/>
              <a:t> - NATINADS) vienetus ir valdydama oro policijos misiją virš Estijos, Latvijos ir Lietuvos teritorijų atliekančius orlaivius.</a:t>
            </a:r>
          </a:p>
          <a:p>
            <a:r>
              <a:rPr lang="lt-LT" sz="1000" dirty="0" smtClean="0"/>
              <a:t/>
            </a:r>
            <a:br>
              <a:rPr lang="lt-LT" sz="1000" dirty="0" smtClean="0"/>
            </a:br>
            <a:r>
              <a:rPr lang="lt-LT" sz="1000" dirty="0" smtClean="0"/>
              <a:t>Oro erdvės stebėjimo ir kontrolės valdybos štabas, Techninės priežiūros ir Logistinio aprūpinimo eskadrilės yra dislokuoti Kaune, Oro erdvės kontrolės centras, su jame įkurtu Bendru valdymo ir pranešimų centru - Karmėlavoje, Kauno </a:t>
            </a:r>
            <a:r>
              <a:rPr lang="lt-LT" sz="1000" dirty="0" err="1" smtClean="0"/>
              <a:t>raj</a:t>
            </a:r>
            <a:r>
              <a:rPr lang="lt-LT" sz="1000" dirty="0" smtClean="0"/>
              <a:t>., o šeši radiolokaciniai postai - Aukštadvaryje, Juodkrantėje, Degučiuose, Ignalinoje, Šiauliuose ir Gražiškiuose.</a:t>
            </a:r>
          </a:p>
          <a:p>
            <a:endParaRPr lang="lt-LT" sz="1000" dirty="0" smtClean="0"/>
          </a:p>
          <a:p>
            <a:r>
              <a:rPr lang="lt-LT" sz="1000" b="1" dirty="0" smtClean="0"/>
              <a:t>Karinių oro pajėgų Ginkluotės ir technikos remonto depas</a:t>
            </a:r>
          </a:p>
          <a:p>
            <a:r>
              <a:rPr lang="lt-LT" sz="1000" dirty="0" smtClean="0"/>
              <a:t>Atsižvelgiant į Lietuvos kariuomenei keliamus reikalavimus Lietuvai įstojus į NATO ir vystant Lietuvos Respublikos kariuomenės karinių oro pajėgų struktūrą LR krašto apsaugos ministro p. Lino Linkevičiaus 2004 m. rugpjūčio 18 d. įsakymu nuo 2004 m. spalio 1 d. KOP Pirmoji ir Antroji aviacijos bazės buvo reorganizuotos į KOP Aviacijos bazę ir KOP Ginkluotės ir technikos remonto depą</a:t>
            </a:r>
          </a:p>
          <a:p>
            <a:r>
              <a:rPr lang="lt-LT" sz="1000" b="1" u="sng" dirty="0" smtClean="0">
                <a:effectLst/>
              </a:rPr>
              <a:t>Uždaviniai:</a:t>
            </a:r>
            <a:endParaRPr lang="lt-LT" sz="1000" dirty="0" smtClean="0">
              <a:effectLst/>
            </a:endParaRPr>
          </a:p>
          <a:p>
            <a:r>
              <a:rPr lang="lt-LT" sz="1000" dirty="0" smtClean="0">
                <a:effectLst/>
              </a:rPr>
              <a:t>•- vykdyti ginkluotės ir technikos periodinį aptarnavimą ir remontą (išskyrus kapitalinį) nuolatinėje dislokacijos vietoje ir lauko sąlygomis bei remti Ginkluotę ir techniką eksploatuojančių karinių vienetų operacijas;</a:t>
            </a:r>
          </a:p>
          <a:p>
            <a:r>
              <a:rPr lang="lt-LT" sz="1000" dirty="0" smtClean="0">
                <a:effectLst/>
              </a:rPr>
              <a:t>•- vykdyti perduotos periodiniam aptarnavimui bei remontui Ginkluotės ir technikos technologinę priežiūrą, užtikrinti atliekamų darbų kokybę bei vykdyti Ginkluotės ir technikos modernizavimus pagal pateiktus įgyvendinimo planus.</a:t>
            </a:r>
          </a:p>
          <a:p>
            <a:r>
              <a:rPr lang="lt-LT" sz="1000" b="1" dirty="0" smtClean="0"/>
              <a:t>KOP ginkluotė ir technika :</a:t>
            </a:r>
            <a:r>
              <a:rPr lang="lt-LT" sz="1000" dirty="0" smtClean="0"/>
              <a:t> orlaiviai, orlaivių varikliai, visos orlaivių sistemos, gelbėjimo ir gelbėjimosi priemonės, oro erdvės gynybos zenitinė bei raketinė technika, oro erdvės stebėjimo ir apžvalgos radarai, antžeminės orlaivių aptarnavimo bei aprūpinimo sistemos.</a:t>
            </a:r>
          </a:p>
          <a:p>
            <a:r>
              <a:rPr lang="lt-LT" sz="1000" dirty="0" smtClean="0"/>
              <a:t>KOP Ginkluotės ir technikos remonto depas iš karto po reorganizacijos pradėjo vykdyti orlaivių ir </a:t>
            </a:r>
            <a:r>
              <a:rPr lang="lt-LT" sz="1000" dirty="0" err="1" smtClean="0"/>
              <a:t>spec</a:t>
            </a:r>
            <a:r>
              <a:rPr lang="lt-LT" sz="1000" dirty="0" smtClean="0"/>
              <a:t>. įrangos remonto ir periodinių darbų atlikimą ir per trumpą laikotarpį įsisavino bei pradėjo vykdyti Oro gynybos bataliono technikos remontą ir periodinį </a:t>
            </a:r>
            <a:r>
              <a:rPr lang="lt-LT" sz="1000" dirty="0" smtClean="0">
                <a:hlinkClick r:id="rId3" action="ppaction://hlinkfile"/>
              </a:rPr>
              <a:t>aptarnavimą</a:t>
            </a:r>
            <a:r>
              <a:rPr lang="lt-LT" sz="1000" dirty="0" smtClean="0"/>
              <a:t>.</a:t>
            </a:r>
          </a:p>
          <a:p>
            <a:endParaRPr lang="lt-LT" sz="1000" dirty="0"/>
          </a:p>
        </p:txBody>
      </p:sp>
      <p:sp>
        <p:nvSpPr>
          <p:cNvPr id="4" name="Slide Number Placeholder 3"/>
          <p:cNvSpPr>
            <a:spLocks noGrp="1"/>
          </p:cNvSpPr>
          <p:nvPr>
            <p:ph type="sldNum" sz="quarter" idx="10"/>
          </p:nvPr>
        </p:nvSpPr>
        <p:spPr/>
        <p:txBody>
          <a:bodyPr/>
          <a:lstStyle/>
          <a:p>
            <a:fld id="{DC1A1D8B-2574-417B-B088-A73E0D3FF2DC}" type="slidenum">
              <a:rPr lang="lt-LT" smtClean="0"/>
              <a:pPr/>
              <a:t>8</a:t>
            </a:fld>
            <a:endParaRPr lang="lt-LT"/>
          </a:p>
        </p:txBody>
      </p:sp>
    </p:spTree>
    <p:extLst>
      <p:ext uri="{BB962C8B-B14F-4D97-AF65-F5344CB8AC3E}">
        <p14:creationId xmlns:p14="http://schemas.microsoft.com/office/powerpoint/2010/main" val="22077329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eaLnBrk="1" hangingPunct="1">
              <a:spcBef>
                <a:spcPct val="0"/>
              </a:spcBef>
              <a:buFontTx/>
              <a:buNone/>
            </a:pPr>
            <a:r>
              <a:rPr lang="lt-LT" altLang="lt-LT" sz="1000" b="1" dirty="0" smtClean="0">
                <a:latin typeface="+mn-lt"/>
                <a:ea typeface="Arial Unicode MS" pitchFamily="34" charset="-128"/>
                <a:cs typeface="Arial Unicode MS" pitchFamily="34" charset="-128"/>
              </a:rPr>
              <a:t>Karinės jūrų pajėgos (KJP)</a:t>
            </a:r>
            <a:r>
              <a:rPr lang="lt-LT" altLang="lt-LT" sz="1000" dirty="0" smtClean="0">
                <a:latin typeface="+mn-lt"/>
                <a:ea typeface="Arial Unicode MS" pitchFamily="34" charset="-128"/>
                <a:cs typeface="Arial Unicode MS" pitchFamily="34" charset="-128"/>
              </a:rPr>
              <a:t> stebi, kontroliuoja, saugo, o kilus grėsmei – gina Lietuvos Respublikos teritorinę jūrą, išskirtinę ekonominę zoną ir kontinentinį šelfą. Karinių jūrų pajėgų kariai ieško ir neutralizuoja sprogstamuosius užtaisus, vadovauja paieškos ir gelbėjimo operacijoms jūroje, talkina specialiųjų operacijų metu bei užtikrina saugią laivybą.</a:t>
            </a:r>
            <a:endParaRPr lang="en-US" altLang="lt-LT" sz="1000" dirty="0" smtClean="0">
              <a:latin typeface="+mn-lt"/>
              <a:ea typeface="Arial Unicode MS" pitchFamily="34" charset="-128"/>
              <a:cs typeface="Arial Unicode MS" pitchFamily="34" charset="-128"/>
            </a:endParaRPr>
          </a:p>
          <a:p>
            <a:pPr algn="just" eaLnBrk="1" hangingPunct="1">
              <a:buFont typeface="Wingdings" pitchFamily="2" charset="2"/>
              <a:buNone/>
            </a:pPr>
            <a:endParaRPr lang="lt-LT" altLang="lt-LT" sz="1000" dirty="0" smtClean="0">
              <a:latin typeface="+mn-lt"/>
              <a:ea typeface="Arial Unicode MS" pitchFamily="34" charset="-128"/>
              <a:cs typeface="Times New Roman" panose="02020603050405020304" pitchFamily="18" charset="0"/>
            </a:endParaRPr>
          </a:p>
          <a:p>
            <a:pPr algn="just" eaLnBrk="1" hangingPunct="1">
              <a:buFont typeface="Wingdings" pitchFamily="2" charset="2"/>
              <a:buNone/>
            </a:pPr>
            <a:r>
              <a:rPr lang="lt-LT" sz="1000" dirty="0" smtClean="0">
                <a:latin typeface="+mn-lt"/>
              </a:rPr>
              <a:t>Karinių jūrų pajėgų personalą šiuo metu sudaro virš 600 karininkų, puskarininkių, žemesnių grandžių karių ir civilių darbuotojų. </a:t>
            </a:r>
            <a:endParaRPr lang="lt-LT" altLang="lt-LT" sz="1000" dirty="0" smtClean="0">
              <a:latin typeface="+mn-lt"/>
              <a:ea typeface="Arial Unicode MS" pitchFamily="34" charset="-128"/>
              <a:cs typeface="Times New Roman" panose="02020603050405020304" pitchFamily="18" charset="0"/>
            </a:endParaRPr>
          </a:p>
          <a:p>
            <a:endParaRPr lang="lt-LT" sz="1000" b="1" dirty="0" smtClean="0">
              <a:latin typeface="+mn-lt"/>
            </a:endParaRPr>
          </a:p>
          <a:p>
            <a:r>
              <a:rPr lang="lt-LT" sz="1000" b="1" dirty="0" smtClean="0">
                <a:latin typeface="+mn-lt"/>
              </a:rPr>
              <a:t>Karo laivų flotilė vykdo šias pagrindines funkcijas:</a:t>
            </a:r>
            <a:r>
              <a:rPr lang="lt-LT" sz="1000" dirty="0" smtClean="0">
                <a:latin typeface="+mn-lt"/>
              </a:rPr>
              <a:t> </a:t>
            </a:r>
          </a:p>
          <a:p>
            <a:pPr marL="171450" indent="-171450">
              <a:buFont typeface="Wingdings" panose="05000000000000000000" pitchFamily="2" charset="2"/>
              <a:buChar char="ü"/>
            </a:pPr>
            <a:r>
              <a:rPr lang="lt-LT" sz="1000" dirty="0" smtClean="0">
                <a:latin typeface="+mn-lt"/>
              </a:rPr>
              <a:t>kontroliuoja, saugo ir gina Lietuvos Respublikos teritorinę jūrą ir išskirtinę ekonominę zoną; </a:t>
            </a:r>
          </a:p>
          <a:p>
            <a:pPr marL="171450" indent="-171450">
              <a:buFont typeface="Wingdings" panose="05000000000000000000" pitchFamily="2" charset="2"/>
              <a:buChar char="ü"/>
            </a:pPr>
            <a:r>
              <a:rPr lang="lt-LT" sz="1000" dirty="0" smtClean="0">
                <a:latin typeface="+mn-lt"/>
              </a:rPr>
              <a:t>užtikrina saugią laivybą; </a:t>
            </a:r>
          </a:p>
          <a:p>
            <a:pPr marL="171450" indent="-171450">
              <a:buFont typeface="Wingdings" panose="05000000000000000000" pitchFamily="2" charset="2"/>
              <a:buChar char="ü"/>
            </a:pPr>
            <a:r>
              <a:rPr lang="lt-LT" sz="1000" dirty="0" smtClean="0">
                <a:latin typeface="+mn-lt"/>
              </a:rPr>
              <a:t>kontroliuoja, saugo ir gina prieigą prie Klaipėdos uosto; </a:t>
            </a:r>
          </a:p>
          <a:p>
            <a:pPr marL="171450" indent="-171450">
              <a:buFont typeface="Wingdings" panose="05000000000000000000" pitchFamily="2" charset="2"/>
              <a:buChar char="ü"/>
            </a:pPr>
            <a:r>
              <a:rPr lang="lt-LT" sz="1000" dirty="0" smtClean="0">
                <a:latin typeface="+mn-lt"/>
              </a:rPr>
              <a:t>atlieka paieškos ir gelbėjimo operacijas. </a:t>
            </a:r>
          </a:p>
          <a:p>
            <a:pPr marL="0" marR="0" indent="0" algn="l" defTabSz="914400" rtl="0" eaLnBrk="1" fontAlgn="auto" latinLnBrk="0" hangingPunct="1">
              <a:lnSpc>
                <a:spcPct val="100000"/>
              </a:lnSpc>
              <a:spcBef>
                <a:spcPts val="0"/>
              </a:spcBef>
              <a:spcAft>
                <a:spcPts val="0"/>
              </a:spcAft>
              <a:buClrTx/>
              <a:buSzTx/>
              <a:buFontTx/>
              <a:buNone/>
              <a:tabLst/>
              <a:defRPr/>
            </a:pPr>
            <a:r>
              <a:rPr lang="lt-LT" sz="1000" b="1" dirty="0" smtClean="0">
                <a:latin typeface="+mn-lt"/>
              </a:rPr>
              <a:t>Jūros ir pakrančių stebėjimo tarnyba </a:t>
            </a:r>
            <a:r>
              <a:rPr lang="lt-LT" sz="1000" dirty="0" smtClean="0">
                <a:latin typeface="+mn-lt"/>
              </a:rPr>
              <a:t>yra Karinių jūrų pajėgų (toliau - KJP) dalinys, kurio pagrindinės funkcijos - teritorinės jūros, išskirtinės ekonominės zonos stebėjimas, kontrolė bei objektų identifikavimas, taip pat radijo, telefoninio ir kompiuterinio ryšio užtikrinimas tarp KJP padalinių ir laivų.</a:t>
            </a:r>
          </a:p>
          <a:p>
            <a:pPr marL="0" marR="0" indent="0" algn="l" defTabSz="914400" rtl="0" eaLnBrk="1" fontAlgn="auto" latinLnBrk="0" hangingPunct="1">
              <a:lnSpc>
                <a:spcPct val="100000"/>
              </a:lnSpc>
              <a:spcBef>
                <a:spcPts val="0"/>
              </a:spcBef>
              <a:spcAft>
                <a:spcPts val="0"/>
              </a:spcAft>
              <a:buClrTx/>
              <a:buSzTx/>
              <a:buFontTx/>
              <a:buNone/>
              <a:tabLst/>
              <a:defRPr/>
            </a:pPr>
            <a:r>
              <a:rPr lang="lt-LT" sz="1000" b="1" dirty="0" smtClean="0">
                <a:latin typeface="+mn-lt"/>
              </a:rPr>
              <a:t>Karinių jūrų pajėgų (KJP) logistikos tarnyba </a:t>
            </a:r>
            <a:r>
              <a:rPr lang="lt-LT" sz="1000" dirty="0" smtClean="0">
                <a:latin typeface="+mn-lt"/>
              </a:rPr>
              <a:t>vykdo KJP materialinių priemonių, </a:t>
            </a:r>
            <a:r>
              <a:rPr lang="lt-LT" sz="1000" dirty="0" err="1" smtClean="0">
                <a:latin typeface="+mn-lt"/>
              </a:rPr>
              <a:t>ekipuotės</a:t>
            </a:r>
            <a:r>
              <a:rPr lang="lt-LT" sz="1000" dirty="0" smtClean="0">
                <a:latin typeface="+mn-lt"/>
              </a:rPr>
              <a:t> ir amunicijos apskaitą bei išdavimą padaliniams, karių ir krovinių transportavimo funkciją, padalinių karių maitinimą, atlieka laivų ir statinių techninio stovio priežiūrą ir ginkluotės, transporto priemonių remontą.</a:t>
            </a:r>
          </a:p>
          <a:p>
            <a:r>
              <a:rPr lang="lt-LT" sz="1000" b="1" dirty="0" smtClean="0">
                <a:latin typeface="+mn-lt"/>
              </a:rPr>
              <a:t>Povandeninių veiksmų komanda (PVK) vykdo šias užduotis: </a:t>
            </a:r>
          </a:p>
          <a:p>
            <a:pPr marL="171450" indent="-171450">
              <a:buFont typeface="Wingdings" panose="05000000000000000000" pitchFamily="2" charset="2"/>
              <a:buChar char="ü"/>
            </a:pPr>
            <a:r>
              <a:rPr lang="lt-LT" sz="1000" dirty="0" smtClean="0">
                <a:latin typeface="+mn-lt"/>
              </a:rPr>
              <a:t>dalyvauja išminavimo operacijose sausumoje ir po vandeniu;</a:t>
            </a:r>
          </a:p>
          <a:p>
            <a:pPr marL="171450" indent="-171450">
              <a:buFont typeface="Wingdings" panose="05000000000000000000" pitchFamily="2" charset="2"/>
              <a:buChar char="ü"/>
            </a:pPr>
            <a:r>
              <a:rPr lang="lt-LT" sz="1000" dirty="0" smtClean="0">
                <a:latin typeface="+mn-lt"/>
              </a:rPr>
              <a:t>atlieka nesprogusios amunicijos paiešką ir neutralizavimą;</a:t>
            </a:r>
          </a:p>
          <a:p>
            <a:pPr marL="171450" indent="-171450">
              <a:buFont typeface="Wingdings" panose="05000000000000000000" pitchFamily="2" charset="2"/>
              <a:buChar char="ü"/>
            </a:pPr>
            <a:r>
              <a:rPr lang="lt-LT" sz="1000" dirty="0" smtClean="0">
                <a:latin typeface="+mn-lt"/>
              </a:rPr>
              <a:t>dalyvauja paieškos ir gelbėjimo operacijose;</a:t>
            </a:r>
          </a:p>
          <a:p>
            <a:pPr marL="171450" indent="-171450">
              <a:buFont typeface="Wingdings" panose="05000000000000000000" pitchFamily="2" charset="2"/>
              <a:buChar char="ü"/>
            </a:pPr>
            <a:r>
              <a:rPr lang="lt-LT" sz="1000" dirty="0" smtClean="0">
                <a:latin typeface="+mn-lt"/>
              </a:rPr>
              <a:t>dalyvauja tarptautiniuose mokymuose bei operacijose;</a:t>
            </a:r>
          </a:p>
          <a:p>
            <a:pPr marL="171450" indent="-171450">
              <a:buFont typeface="Wingdings" panose="05000000000000000000" pitchFamily="2" charset="2"/>
              <a:buChar char="ü"/>
            </a:pPr>
            <a:r>
              <a:rPr lang="lt-LT" sz="1000" dirty="0" smtClean="0">
                <a:latin typeface="+mn-lt"/>
              </a:rPr>
              <a:t>užtikrina </a:t>
            </a:r>
            <a:r>
              <a:rPr lang="lt-LT" sz="1000" dirty="0" err="1" smtClean="0">
                <a:latin typeface="+mn-lt"/>
              </a:rPr>
              <a:t>priešmininių</a:t>
            </a:r>
            <a:r>
              <a:rPr lang="lt-LT" sz="1000" dirty="0" smtClean="0">
                <a:latin typeface="+mn-lt"/>
              </a:rPr>
              <a:t> laivų aprūpinimą narais išminuotojais;</a:t>
            </a:r>
          </a:p>
          <a:p>
            <a:pPr marL="171450" indent="-171450">
              <a:buFont typeface="Wingdings" panose="05000000000000000000" pitchFamily="2" charset="2"/>
              <a:buChar char="ü"/>
            </a:pPr>
            <a:r>
              <a:rPr lang="lt-LT" sz="1000" dirty="0" smtClean="0">
                <a:latin typeface="+mn-lt"/>
              </a:rPr>
              <a:t>atlieka laivų ir krantinių apžiūrą bei smulkųjį povandeninės dalies remontą;</a:t>
            </a:r>
          </a:p>
          <a:p>
            <a:pPr marL="171450" indent="-171450">
              <a:buFont typeface="Wingdings" panose="05000000000000000000" pitchFamily="2" charset="2"/>
              <a:buChar char="ü"/>
            </a:pPr>
            <a:r>
              <a:rPr lang="lt-LT" sz="1000" dirty="0" smtClean="0">
                <a:latin typeface="+mn-lt"/>
              </a:rPr>
              <a:t>užtikrina strategiškai svarbių objektų povandeninės dalies apžiūrą;</a:t>
            </a:r>
          </a:p>
          <a:p>
            <a:pPr marL="171450" indent="-171450">
              <a:buFont typeface="Wingdings" panose="05000000000000000000" pitchFamily="2" charset="2"/>
              <a:buChar char="ü"/>
            </a:pPr>
            <a:r>
              <a:rPr lang="lt-LT" sz="1000" dirty="0" smtClean="0">
                <a:latin typeface="+mn-lt"/>
              </a:rPr>
              <a:t>teikia pagalbą Vidaus reikalų ministerijai tiriant nusikaltimus.</a:t>
            </a:r>
          </a:p>
          <a:p>
            <a:r>
              <a:rPr lang="lt-LT" sz="1000" b="1" dirty="0" smtClean="0">
                <a:latin typeface="+mn-lt"/>
              </a:rPr>
              <a:t>Karinių Jūrų Pajėgų mokymo centro funkcijos: </a:t>
            </a:r>
          </a:p>
          <a:p>
            <a:pPr marL="171450" indent="-171450">
              <a:buFont typeface="Wingdings" panose="05000000000000000000" pitchFamily="2" charset="2"/>
              <a:buChar char="ü"/>
            </a:pPr>
            <a:r>
              <a:rPr lang="lt-LT" sz="1000" dirty="0" smtClean="0">
                <a:latin typeface="+mn-lt"/>
              </a:rPr>
              <a:t>Organizuoja ir užtikrina Karinių jūrų pajėgų specialybių specialistų rengimą; </a:t>
            </a:r>
          </a:p>
          <a:p>
            <a:pPr marL="171450" indent="-171450">
              <a:buFont typeface="Wingdings" panose="05000000000000000000" pitchFamily="2" charset="2"/>
              <a:buChar char="ü"/>
            </a:pPr>
            <a:r>
              <a:rPr lang="lt-LT" sz="1000" dirty="0" smtClean="0">
                <a:latin typeface="+mn-lt"/>
              </a:rPr>
              <a:t>Organizuoja ir vykdo </a:t>
            </a:r>
            <a:r>
              <a:rPr lang="lt-LT" sz="1000" dirty="0" smtClean="0">
                <a:latin typeface="+mn-lt"/>
                <a:hlinkClick r:id="rId3"/>
              </a:rPr>
              <a:t>Karinių jūrų pajėgų jaunesniųjų karininkų mokymus</a:t>
            </a:r>
            <a:r>
              <a:rPr lang="lt-LT" sz="1000" dirty="0" smtClean="0">
                <a:latin typeface="+mn-lt"/>
              </a:rPr>
              <a:t>;</a:t>
            </a:r>
          </a:p>
          <a:p>
            <a:pPr marL="171450" indent="-171450">
              <a:buFont typeface="Wingdings" panose="05000000000000000000" pitchFamily="2" charset="2"/>
              <a:buChar char="ü"/>
            </a:pPr>
            <a:r>
              <a:rPr lang="lt-LT" sz="1000" dirty="0" smtClean="0">
                <a:latin typeface="+mn-lt"/>
              </a:rPr>
              <a:t>teikia pasiūlymus dėl karių siuntimo į kvalifikacijos kėlimo kursus;</a:t>
            </a:r>
          </a:p>
          <a:p>
            <a:pPr marL="171450" indent="-171450">
              <a:buFont typeface="Wingdings" panose="05000000000000000000" pitchFamily="2" charset="2"/>
              <a:buChar char="ü"/>
            </a:pPr>
            <a:r>
              <a:rPr lang="lt-LT" sz="1000" dirty="0" smtClean="0">
                <a:latin typeface="+mn-lt"/>
              </a:rPr>
              <a:t>ruošia metodinę medžiagą ir organizuoja mokymo priemonių įsigijimą; </a:t>
            </a:r>
          </a:p>
          <a:p>
            <a:pPr marL="171450" indent="-171450">
              <a:buFont typeface="Wingdings" panose="05000000000000000000" pitchFamily="2" charset="2"/>
              <a:buChar char="ü"/>
            </a:pPr>
            <a:r>
              <a:rPr lang="lt-LT" sz="1000" dirty="0" smtClean="0">
                <a:latin typeface="+mn-lt"/>
              </a:rPr>
              <a:t>koordinuoja ir metodiškai vadovauja mokymo procesui specialistų rengimo kursų metu; </a:t>
            </a:r>
          </a:p>
          <a:p>
            <a:pPr marL="171450" indent="-171450">
              <a:buFont typeface="Wingdings" panose="05000000000000000000" pitchFamily="2" charset="2"/>
              <a:buChar char="ü"/>
            </a:pPr>
            <a:r>
              <a:rPr lang="lt-LT" sz="1000" dirty="0" smtClean="0">
                <a:latin typeface="+mn-lt"/>
              </a:rPr>
              <a:t>kontroliuoja Karinių jūrų pajėgų specialistų rengimo programų vykdymą.</a:t>
            </a:r>
          </a:p>
          <a:p>
            <a:r>
              <a:rPr lang="lt-LT" sz="1000" b="1" dirty="0" smtClean="0">
                <a:latin typeface="+mn-lt"/>
              </a:rPr>
              <a:t>Jūrų gelbėjimo koordinavimo centras </a:t>
            </a:r>
            <a:r>
              <a:rPr lang="lt-LT" sz="1000" dirty="0" smtClean="0">
                <a:latin typeface="+mn-lt"/>
              </a:rPr>
              <a:t>(JGKC) </a:t>
            </a:r>
          </a:p>
          <a:p>
            <a:r>
              <a:rPr lang="lt-LT" sz="1000" b="1" dirty="0" smtClean="0">
                <a:latin typeface="+mn-lt"/>
              </a:rPr>
              <a:t>JGKC uždaviniai:</a:t>
            </a:r>
            <a:endParaRPr lang="lt-LT" sz="1000" dirty="0" smtClean="0">
              <a:latin typeface="+mn-lt"/>
            </a:endParaRPr>
          </a:p>
          <a:p>
            <a:pPr marL="171450" indent="-171450">
              <a:buFont typeface="Wingdings" panose="05000000000000000000" pitchFamily="2" charset="2"/>
              <a:buChar char="ü"/>
            </a:pPr>
            <a:r>
              <a:rPr lang="lt-LT" sz="1000" dirty="0" smtClean="0">
                <a:latin typeface="+mn-lt"/>
              </a:rPr>
              <a:t>Organizuoti, koordinuoti ir vadovauti žmonių </a:t>
            </a:r>
            <a:r>
              <a:rPr lang="lt-LT" sz="1000" dirty="0" smtClean="0">
                <a:latin typeface="+mn-lt"/>
                <a:hlinkClick r:id="rId4" action="ppaction://hlinkfile"/>
              </a:rPr>
              <a:t>paieškos ir gelbėjimo</a:t>
            </a:r>
            <a:r>
              <a:rPr lang="lt-LT" sz="1000" dirty="0" smtClean="0">
                <a:latin typeface="+mn-lt"/>
              </a:rPr>
              <a:t> darbams paieškos ir gelbėjimo rajone.</a:t>
            </a:r>
          </a:p>
          <a:p>
            <a:pPr marL="171450" indent="-171450">
              <a:buFont typeface="Wingdings" panose="05000000000000000000" pitchFamily="2" charset="2"/>
              <a:buChar char="ü"/>
            </a:pPr>
            <a:r>
              <a:rPr lang="lt-LT" sz="1000" dirty="0" smtClean="0">
                <a:latin typeface="+mn-lt"/>
              </a:rPr>
              <a:t>Organizuoti, koordinuoti ir vadovauti naftos, kenksmingų medžiagų išsiliejimų ir kitų </a:t>
            </a:r>
            <a:r>
              <a:rPr lang="lt-LT" sz="1000" dirty="0" smtClean="0">
                <a:latin typeface="+mn-lt"/>
                <a:hlinkClick r:id="rId5" action="ppaction://hlinkfile"/>
              </a:rPr>
              <a:t>teršimo incidentų likvidavimo</a:t>
            </a:r>
            <a:r>
              <a:rPr lang="lt-LT" sz="1000" dirty="0" smtClean="0">
                <a:latin typeface="+mn-lt"/>
              </a:rPr>
              <a:t> darbams jūros rajone.</a:t>
            </a:r>
          </a:p>
          <a:p>
            <a:pPr marL="0" indent="0">
              <a:buFont typeface="Wingdings" panose="05000000000000000000" pitchFamily="2" charset="2"/>
              <a:buNone/>
            </a:pPr>
            <a:endParaRPr lang="lt-LT" sz="1000" dirty="0" smtClean="0">
              <a:latin typeface="+mn-lt"/>
            </a:endParaRPr>
          </a:p>
        </p:txBody>
      </p:sp>
      <p:sp>
        <p:nvSpPr>
          <p:cNvPr id="4" name="Slide Number Placeholder 3"/>
          <p:cNvSpPr>
            <a:spLocks noGrp="1"/>
          </p:cNvSpPr>
          <p:nvPr>
            <p:ph type="sldNum" sz="quarter" idx="10"/>
          </p:nvPr>
        </p:nvSpPr>
        <p:spPr/>
        <p:txBody>
          <a:bodyPr/>
          <a:lstStyle/>
          <a:p>
            <a:fld id="{DC1A1D8B-2574-417B-B088-A73E0D3FF2DC}" type="slidenum">
              <a:rPr lang="lt-LT" smtClean="0"/>
              <a:pPr/>
              <a:t>9</a:t>
            </a:fld>
            <a:endParaRPr lang="lt-LT"/>
          </a:p>
        </p:txBody>
      </p:sp>
    </p:spTree>
    <p:extLst>
      <p:ext uri="{BB962C8B-B14F-4D97-AF65-F5344CB8AC3E}">
        <p14:creationId xmlns:p14="http://schemas.microsoft.com/office/powerpoint/2010/main" val="3983789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Pavadinimo skaidrė">
    <p:spTree>
      <p:nvGrpSpPr>
        <p:cNvPr id="1" name=""/>
        <p:cNvGrpSpPr/>
        <p:nvPr/>
      </p:nvGrpSpPr>
      <p:grpSpPr>
        <a:xfrm>
          <a:off x="0" y="0"/>
          <a:ext cx="0" cy="0"/>
          <a:chOff x="0" y="0"/>
          <a:chExt cx="0" cy="0"/>
        </a:xfrm>
      </p:grpSpPr>
      <p:sp>
        <p:nvSpPr>
          <p:cNvPr id="2" name="Antraštė 1"/>
          <p:cNvSpPr>
            <a:spLocks noGrp="1"/>
          </p:cNvSpPr>
          <p:nvPr>
            <p:ph type="ctrTitle"/>
          </p:nvPr>
        </p:nvSpPr>
        <p:spPr>
          <a:xfrm>
            <a:off x="685800" y="2130425"/>
            <a:ext cx="7772400" cy="1470025"/>
          </a:xfrm>
        </p:spPr>
        <p:txBody>
          <a:bodyPr/>
          <a:lstStyle/>
          <a:p>
            <a:r>
              <a:rPr lang="lt-LT" smtClean="0"/>
              <a:t>Spustelėkite, jei norite keisite ruoš. pav. stilių</a:t>
            </a:r>
            <a:endParaRPr lang="lt-LT"/>
          </a:p>
        </p:txBody>
      </p:sp>
      <p:sp>
        <p:nvSpPr>
          <p:cNvPr id="3" name="Paantraštė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smtClean="0"/>
              <a:t>Spustelėkite ruošinio paantraštės stiliui keisti</a:t>
            </a:r>
            <a:endParaRPr lang="lt-LT"/>
          </a:p>
        </p:txBody>
      </p:sp>
      <p:sp>
        <p:nvSpPr>
          <p:cNvPr id="4" name="Datos vietos rezervavimo ženklas 3"/>
          <p:cNvSpPr>
            <a:spLocks noGrp="1"/>
          </p:cNvSpPr>
          <p:nvPr>
            <p:ph type="dt" sz="half" idx="10"/>
          </p:nvPr>
        </p:nvSpPr>
        <p:spPr/>
        <p:txBody>
          <a:bodyPr/>
          <a:lstStyle/>
          <a:p>
            <a:fld id="{42956D04-A3C8-49D4-B877-B45534FE3A10}" type="datetimeFigureOut">
              <a:rPr lang="lt-LT" smtClean="0"/>
              <a:pPr/>
              <a:t>2020-08-25</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Pavadinimas ir vertikalus tekst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lt-LT"/>
          </a:p>
        </p:txBody>
      </p:sp>
      <p:sp>
        <p:nvSpPr>
          <p:cNvPr id="3" name="Vertikalaus teksto vietos rezervavimo ženklas 2"/>
          <p:cNvSpPr>
            <a:spLocks noGrp="1"/>
          </p:cNvSpPr>
          <p:nvPr>
            <p:ph type="body" orient="vert" idx="1"/>
          </p:nvPr>
        </p:nvSpPr>
        <p:spPr/>
        <p:txBody>
          <a:bodyPr vert="eaVer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42956D04-A3C8-49D4-B877-B45534FE3A10}" type="datetimeFigureOut">
              <a:rPr lang="lt-LT" smtClean="0"/>
              <a:pPr/>
              <a:t>2020-08-25</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6629400" y="274638"/>
            <a:ext cx="2057400" cy="5851525"/>
          </a:xfrm>
        </p:spPr>
        <p:txBody>
          <a:bodyPr vert="eaVert"/>
          <a:lstStyle/>
          <a:p>
            <a:r>
              <a:rPr lang="lt-LT" smtClean="0"/>
              <a:t>Spustelėkite, jei norite keisite ruoš. pav. stilių</a:t>
            </a:r>
            <a:endParaRPr lang="lt-LT"/>
          </a:p>
        </p:txBody>
      </p:sp>
      <p:sp>
        <p:nvSpPr>
          <p:cNvPr id="3" name="Vertikalaus teksto vietos rezervavimo ženklas 2"/>
          <p:cNvSpPr>
            <a:spLocks noGrp="1"/>
          </p:cNvSpPr>
          <p:nvPr>
            <p:ph type="body" orient="vert" idx="1"/>
          </p:nvPr>
        </p:nvSpPr>
        <p:spPr>
          <a:xfrm>
            <a:off x="457200" y="274638"/>
            <a:ext cx="6019800" cy="5851525"/>
          </a:xfrm>
        </p:spPr>
        <p:txBody>
          <a:bodyPr vert="eaVer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42956D04-A3C8-49D4-B877-B45534FE3A10}" type="datetimeFigureOut">
              <a:rPr lang="lt-LT" smtClean="0"/>
              <a:pPr/>
              <a:t>2020-08-25</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TwoObj">
  <p:cSld name="Pavadinimas, tekstas ir dviejų stulpelių turinys">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8229600" cy="1143000"/>
          </a:xfrm>
        </p:spPr>
        <p:txBody>
          <a:bodyPr/>
          <a:lstStyle/>
          <a:p>
            <a:r>
              <a:rPr lang="lt-LT" smtClean="0"/>
              <a:t>Spustelėję redag. ruoš. pavad. stilių</a:t>
            </a:r>
            <a:endParaRPr lang="lt-LT"/>
          </a:p>
        </p:txBody>
      </p:sp>
      <p:sp>
        <p:nvSpPr>
          <p:cNvPr id="3" name="Teksto vietos rezervavimo ženklas 2"/>
          <p:cNvSpPr>
            <a:spLocks noGrp="1"/>
          </p:cNvSpPr>
          <p:nvPr>
            <p:ph type="body" sz="half" idx="1"/>
          </p:nvPr>
        </p:nvSpPr>
        <p:spPr>
          <a:xfrm>
            <a:off x="457200" y="1600200"/>
            <a:ext cx="4038600" cy="4525963"/>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quarter" idx="2"/>
          </p:nvPr>
        </p:nvSpPr>
        <p:spPr>
          <a:xfrm>
            <a:off x="4648200" y="1600200"/>
            <a:ext cx="4038600" cy="2185988"/>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urinio vietos rezervavimo ženklas 4"/>
          <p:cNvSpPr>
            <a:spLocks noGrp="1"/>
          </p:cNvSpPr>
          <p:nvPr>
            <p:ph sz="quarter" idx="3"/>
          </p:nvPr>
        </p:nvSpPr>
        <p:spPr>
          <a:xfrm>
            <a:off x="4648200" y="3938588"/>
            <a:ext cx="4038600" cy="2187575"/>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6" name="Rectangle 4"/>
          <p:cNvSpPr>
            <a:spLocks noGrp="1" noChangeArrowheads="1"/>
          </p:cNvSpPr>
          <p:nvPr>
            <p:ph type="dt" sz="half" idx="10"/>
          </p:nvPr>
        </p:nvSpPr>
        <p:spPr>
          <a:ln/>
        </p:spPr>
        <p:txBody>
          <a:bodyPr/>
          <a:lstStyle>
            <a:lvl1pPr>
              <a:defRPr/>
            </a:lvl1pPr>
          </a:lstStyle>
          <a:p>
            <a:pPr>
              <a:defRPr/>
            </a:pPr>
            <a:endParaRPr lang="lt-LT"/>
          </a:p>
        </p:txBody>
      </p:sp>
      <p:sp>
        <p:nvSpPr>
          <p:cNvPr id="7" name="Rectangle 5"/>
          <p:cNvSpPr>
            <a:spLocks noGrp="1" noChangeArrowheads="1"/>
          </p:cNvSpPr>
          <p:nvPr>
            <p:ph type="ftr" sz="quarter" idx="11"/>
          </p:nvPr>
        </p:nvSpPr>
        <p:spPr>
          <a:ln/>
        </p:spPr>
        <p:txBody>
          <a:bodyPr/>
          <a:lstStyle>
            <a:lvl1pPr>
              <a:defRPr/>
            </a:lvl1pPr>
          </a:lstStyle>
          <a:p>
            <a:pPr>
              <a:defRPr/>
            </a:pPr>
            <a:endParaRPr lang="lt-LT"/>
          </a:p>
        </p:txBody>
      </p:sp>
      <p:sp>
        <p:nvSpPr>
          <p:cNvPr id="8" name="Rectangle 6"/>
          <p:cNvSpPr>
            <a:spLocks noGrp="1" noChangeArrowheads="1"/>
          </p:cNvSpPr>
          <p:nvPr>
            <p:ph type="sldNum" sz="quarter" idx="12"/>
          </p:nvPr>
        </p:nvSpPr>
        <p:spPr>
          <a:ln/>
        </p:spPr>
        <p:txBody>
          <a:bodyPr/>
          <a:lstStyle>
            <a:lvl1pPr>
              <a:defRPr/>
            </a:lvl1pPr>
          </a:lstStyle>
          <a:p>
            <a:pPr>
              <a:defRPr/>
            </a:pPr>
            <a:fld id="{8AE89721-C515-4153-9C99-92ADE541FBEE}" type="slidenum">
              <a:rPr lang="lt-LT"/>
              <a:pPr>
                <a:defRPr/>
              </a:pPr>
              <a:t>‹#›</a:t>
            </a:fld>
            <a:endParaRPr lang="lt-LT"/>
          </a:p>
        </p:txBody>
      </p:sp>
    </p:spTree>
    <p:extLst>
      <p:ext uri="{BB962C8B-B14F-4D97-AF65-F5344CB8AC3E}">
        <p14:creationId xmlns:p14="http://schemas.microsoft.com/office/powerpoint/2010/main" val="1688818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lt-L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lt-LT"/>
          </a:p>
        </p:txBody>
      </p:sp>
      <p:sp>
        <p:nvSpPr>
          <p:cNvPr id="4" name="Date Placeholder 3"/>
          <p:cNvSpPr>
            <a:spLocks noGrp="1"/>
          </p:cNvSpPr>
          <p:nvPr>
            <p:ph type="dt" sz="half" idx="10"/>
          </p:nvPr>
        </p:nvSpPr>
        <p:spPr/>
        <p:txBody>
          <a:bodyPr/>
          <a:lstStyle/>
          <a:p>
            <a:fld id="{C3FA7A74-D6EF-42C8-9B8B-C2EC84D0EDA9}" type="datetimeFigureOut">
              <a:rPr lang="lt-LT" smtClean="0">
                <a:solidFill>
                  <a:prstClr val="black">
                    <a:tint val="75000"/>
                  </a:prstClr>
                </a:solidFill>
              </a:rPr>
              <a:pPr/>
              <a:t>2020-08-25</a:t>
            </a:fld>
            <a:endParaRPr lang="lt-LT">
              <a:solidFill>
                <a:prstClr val="black">
                  <a:tint val="75000"/>
                </a:prstClr>
              </a:solidFill>
            </a:endParaRPr>
          </a:p>
        </p:txBody>
      </p:sp>
      <p:sp>
        <p:nvSpPr>
          <p:cNvPr id="5" name="Footer Placeholder 4"/>
          <p:cNvSpPr>
            <a:spLocks noGrp="1"/>
          </p:cNvSpPr>
          <p:nvPr>
            <p:ph type="ftr" sz="quarter" idx="11"/>
          </p:nvPr>
        </p:nvSpPr>
        <p:spPr/>
        <p:txBody>
          <a:bodyPr/>
          <a:lstStyle/>
          <a:p>
            <a:endParaRPr lang="lt-LT">
              <a:solidFill>
                <a:prstClr val="black">
                  <a:tint val="75000"/>
                </a:prstClr>
              </a:solidFill>
            </a:endParaRPr>
          </a:p>
        </p:txBody>
      </p:sp>
      <p:sp>
        <p:nvSpPr>
          <p:cNvPr id="6" name="Slide Number Placeholder 5"/>
          <p:cNvSpPr>
            <a:spLocks noGrp="1"/>
          </p:cNvSpPr>
          <p:nvPr>
            <p:ph type="sldNum" sz="quarter" idx="12"/>
          </p:nvPr>
        </p:nvSpPr>
        <p:spPr/>
        <p:txBody>
          <a:body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27201637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C3FA7A74-D6EF-42C8-9B8B-C2EC84D0EDA9}" type="datetimeFigureOut">
              <a:rPr lang="lt-LT" smtClean="0">
                <a:solidFill>
                  <a:prstClr val="black">
                    <a:tint val="75000"/>
                  </a:prstClr>
                </a:solidFill>
              </a:rPr>
              <a:pPr/>
              <a:t>2020-08-25</a:t>
            </a:fld>
            <a:endParaRPr lang="lt-LT">
              <a:solidFill>
                <a:prstClr val="black">
                  <a:tint val="75000"/>
                </a:prstClr>
              </a:solidFill>
            </a:endParaRPr>
          </a:p>
        </p:txBody>
      </p:sp>
      <p:sp>
        <p:nvSpPr>
          <p:cNvPr id="5" name="Footer Placeholder 4"/>
          <p:cNvSpPr>
            <a:spLocks noGrp="1"/>
          </p:cNvSpPr>
          <p:nvPr>
            <p:ph type="ftr" sz="quarter" idx="11"/>
          </p:nvPr>
        </p:nvSpPr>
        <p:spPr/>
        <p:txBody>
          <a:bodyPr/>
          <a:lstStyle/>
          <a:p>
            <a:endParaRPr lang="lt-LT">
              <a:solidFill>
                <a:prstClr val="black">
                  <a:tint val="75000"/>
                </a:prstClr>
              </a:solidFill>
            </a:endParaRPr>
          </a:p>
        </p:txBody>
      </p:sp>
      <p:sp>
        <p:nvSpPr>
          <p:cNvPr id="6" name="Slide Number Placeholder 5"/>
          <p:cNvSpPr>
            <a:spLocks noGrp="1"/>
          </p:cNvSpPr>
          <p:nvPr>
            <p:ph type="sldNum" sz="quarter" idx="12"/>
          </p:nvPr>
        </p:nvSpPr>
        <p:spPr/>
        <p:txBody>
          <a:body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16841867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lt-L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FA7A74-D6EF-42C8-9B8B-C2EC84D0EDA9}" type="datetimeFigureOut">
              <a:rPr lang="lt-LT" smtClean="0">
                <a:solidFill>
                  <a:prstClr val="black">
                    <a:tint val="75000"/>
                  </a:prstClr>
                </a:solidFill>
              </a:rPr>
              <a:pPr/>
              <a:t>2020-08-25</a:t>
            </a:fld>
            <a:endParaRPr lang="lt-LT">
              <a:solidFill>
                <a:prstClr val="black">
                  <a:tint val="75000"/>
                </a:prstClr>
              </a:solidFill>
            </a:endParaRPr>
          </a:p>
        </p:txBody>
      </p:sp>
      <p:sp>
        <p:nvSpPr>
          <p:cNvPr id="5" name="Footer Placeholder 4"/>
          <p:cNvSpPr>
            <a:spLocks noGrp="1"/>
          </p:cNvSpPr>
          <p:nvPr>
            <p:ph type="ftr" sz="quarter" idx="11"/>
          </p:nvPr>
        </p:nvSpPr>
        <p:spPr/>
        <p:txBody>
          <a:bodyPr/>
          <a:lstStyle/>
          <a:p>
            <a:endParaRPr lang="lt-LT">
              <a:solidFill>
                <a:prstClr val="black">
                  <a:tint val="75000"/>
                </a:prstClr>
              </a:solidFill>
            </a:endParaRPr>
          </a:p>
        </p:txBody>
      </p:sp>
      <p:sp>
        <p:nvSpPr>
          <p:cNvPr id="6" name="Slide Number Placeholder 5"/>
          <p:cNvSpPr>
            <a:spLocks noGrp="1"/>
          </p:cNvSpPr>
          <p:nvPr>
            <p:ph type="sldNum" sz="quarter" idx="12"/>
          </p:nvPr>
        </p:nvSpPr>
        <p:spPr/>
        <p:txBody>
          <a:body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21753660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Date Placeholder 4"/>
          <p:cNvSpPr>
            <a:spLocks noGrp="1"/>
          </p:cNvSpPr>
          <p:nvPr>
            <p:ph type="dt" sz="half" idx="10"/>
          </p:nvPr>
        </p:nvSpPr>
        <p:spPr/>
        <p:txBody>
          <a:bodyPr/>
          <a:lstStyle/>
          <a:p>
            <a:fld id="{C3FA7A74-D6EF-42C8-9B8B-C2EC84D0EDA9}" type="datetimeFigureOut">
              <a:rPr lang="lt-LT" smtClean="0">
                <a:solidFill>
                  <a:prstClr val="black">
                    <a:tint val="75000"/>
                  </a:prstClr>
                </a:solidFill>
              </a:rPr>
              <a:pPr/>
              <a:t>2020-08-25</a:t>
            </a:fld>
            <a:endParaRPr lang="lt-LT">
              <a:solidFill>
                <a:prstClr val="black">
                  <a:tint val="75000"/>
                </a:prstClr>
              </a:solidFill>
            </a:endParaRPr>
          </a:p>
        </p:txBody>
      </p:sp>
      <p:sp>
        <p:nvSpPr>
          <p:cNvPr id="6" name="Footer Placeholder 5"/>
          <p:cNvSpPr>
            <a:spLocks noGrp="1"/>
          </p:cNvSpPr>
          <p:nvPr>
            <p:ph type="ftr" sz="quarter" idx="11"/>
          </p:nvPr>
        </p:nvSpPr>
        <p:spPr/>
        <p:txBody>
          <a:bodyPr/>
          <a:lstStyle/>
          <a:p>
            <a:endParaRPr lang="lt-LT">
              <a:solidFill>
                <a:prstClr val="black">
                  <a:tint val="75000"/>
                </a:prstClr>
              </a:solidFill>
            </a:endParaRPr>
          </a:p>
        </p:txBody>
      </p:sp>
      <p:sp>
        <p:nvSpPr>
          <p:cNvPr id="7" name="Slide Number Placeholder 6"/>
          <p:cNvSpPr>
            <a:spLocks noGrp="1"/>
          </p:cNvSpPr>
          <p:nvPr>
            <p:ph type="sldNum" sz="quarter" idx="12"/>
          </p:nvPr>
        </p:nvSpPr>
        <p:spPr/>
        <p:txBody>
          <a:body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27964318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t-L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7" name="Date Placeholder 6"/>
          <p:cNvSpPr>
            <a:spLocks noGrp="1"/>
          </p:cNvSpPr>
          <p:nvPr>
            <p:ph type="dt" sz="half" idx="10"/>
          </p:nvPr>
        </p:nvSpPr>
        <p:spPr/>
        <p:txBody>
          <a:bodyPr/>
          <a:lstStyle/>
          <a:p>
            <a:fld id="{C3FA7A74-D6EF-42C8-9B8B-C2EC84D0EDA9}" type="datetimeFigureOut">
              <a:rPr lang="lt-LT" smtClean="0">
                <a:solidFill>
                  <a:prstClr val="black">
                    <a:tint val="75000"/>
                  </a:prstClr>
                </a:solidFill>
              </a:rPr>
              <a:pPr/>
              <a:t>2020-08-25</a:t>
            </a:fld>
            <a:endParaRPr lang="lt-LT">
              <a:solidFill>
                <a:prstClr val="black">
                  <a:tint val="75000"/>
                </a:prstClr>
              </a:solidFill>
            </a:endParaRPr>
          </a:p>
        </p:txBody>
      </p:sp>
      <p:sp>
        <p:nvSpPr>
          <p:cNvPr id="8" name="Footer Placeholder 7"/>
          <p:cNvSpPr>
            <a:spLocks noGrp="1"/>
          </p:cNvSpPr>
          <p:nvPr>
            <p:ph type="ftr" sz="quarter" idx="11"/>
          </p:nvPr>
        </p:nvSpPr>
        <p:spPr/>
        <p:txBody>
          <a:bodyPr/>
          <a:lstStyle/>
          <a:p>
            <a:endParaRPr lang="lt-LT">
              <a:solidFill>
                <a:prstClr val="black">
                  <a:tint val="75000"/>
                </a:prstClr>
              </a:solidFill>
            </a:endParaRPr>
          </a:p>
        </p:txBody>
      </p:sp>
      <p:sp>
        <p:nvSpPr>
          <p:cNvPr id="9" name="Slide Number Placeholder 8"/>
          <p:cNvSpPr>
            <a:spLocks noGrp="1"/>
          </p:cNvSpPr>
          <p:nvPr>
            <p:ph type="sldNum" sz="quarter" idx="12"/>
          </p:nvPr>
        </p:nvSpPr>
        <p:spPr/>
        <p:txBody>
          <a:body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10331498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Date Placeholder 2"/>
          <p:cNvSpPr>
            <a:spLocks noGrp="1"/>
          </p:cNvSpPr>
          <p:nvPr>
            <p:ph type="dt" sz="half" idx="10"/>
          </p:nvPr>
        </p:nvSpPr>
        <p:spPr/>
        <p:txBody>
          <a:bodyPr/>
          <a:lstStyle/>
          <a:p>
            <a:fld id="{C3FA7A74-D6EF-42C8-9B8B-C2EC84D0EDA9}" type="datetimeFigureOut">
              <a:rPr lang="lt-LT" smtClean="0">
                <a:solidFill>
                  <a:prstClr val="black">
                    <a:tint val="75000"/>
                  </a:prstClr>
                </a:solidFill>
              </a:rPr>
              <a:pPr/>
              <a:t>2020-08-25</a:t>
            </a:fld>
            <a:endParaRPr lang="lt-LT">
              <a:solidFill>
                <a:prstClr val="black">
                  <a:tint val="75000"/>
                </a:prstClr>
              </a:solidFill>
            </a:endParaRPr>
          </a:p>
        </p:txBody>
      </p:sp>
      <p:sp>
        <p:nvSpPr>
          <p:cNvPr id="4" name="Footer Placeholder 3"/>
          <p:cNvSpPr>
            <a:spLocks noGrp="1"/>
          </p:cNvSpPr>
          <p:nvPr>
            <p:ph type="ftr" sz="quarter" idx="11"/>
          </p:nvPr>
        </p:nvSpPr>
        <p:spPr/>
        <p:txBody>
          <a:bodyPr/>
          <a:lstStyle/>
          <a:p>
            <a:endParaRPr lang="lt-LT">
              <a:solidFill>
                <a:prstClr val="black">
                  <a:tint val="75000"/>
                </a:prstClr>
              </a:solidFill>
            </a:endParaRPr>
          </a:p>
        </p:txBody>
      </p:sp>
      <p:sp>
        <p:nvSpPr>
          <p:cNvPr id="5" name="Slide Number Placeholder 4"/>
          <p:cNvSpPr>
            <a:spLocks noGrp="1"/>
          </p:cNvSpPr>
          <p:nvPr>
            <p:ph type="sldNum" sz="quarter" idx="12"/>
          </p:nvPr>
        </p:nvSpPr>
        <p:spPr/>
        <p:txBody>
          <a:body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1555766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FA7A74-D6EF-42C8-9B8B-C2EC84D0EDA9}" type="datetimeFigureOut">
              <a:rPr lang="lt-LT" smtClean="0">
                <a:solidFill>
                  <a:prstClr val="black">
                    <a:tint val="75000"/>
                  </a:prstClr>
                </a:solidFill>
              </a:rPr>
              <a:pPr/>
              <a:t>2020-08-25</a:t>
            </a:fld>
            <a:endParaRPr lang="lt-LT">
              <a:solidFill>
                <a:prstClr val="black">
                  <a:tint val="75000"/>
                </a:prstClr>
              </a:solidFill>
            </a:endParaRPr>
          </a:p>
        </p:txBody>
      </p:sp>
      <p:sp>
        <p:nvSpPr>
          <p:cNvPr id="3" name="Footer Placeholder 2"/>
          <p:cNvSpPr>
            <a:spLocks noGrp="1"/>
          </p:cNvSpPr>
          <p:nvPr>
            <p:ph type="ftr" sz="quarter" idx="11"/>
          </p:nvPr>
        </p:nvSpPr>
        <p:spPr/>
        <p:txBody>
          <a:bodyPr/>
          <a:lstStyle/>
          <a:p>
            <a:endParaRPr lang="lt-LT">
              <a:solidFill>
                <a:prstClr val="black">
                  <a:tint val="75000"/>
                </a:prstClr>
              </a:solidFill>
            </a:endParaRPr>
          </a:p>
        </p:txBody>
      </p:sp>
      <p:sp>
        <p:nvSpPr>
          <p:cNvPr id="4" name="Slide Number Placeholder 3"/>
          <p:cNvSpPr>
            <a:spLocks noGrp="1"/>
          </p:cNvSpPr>
          <p:nvPr>
            <p:ph type="sldNum" sz="quarter" idx="12"/>
          </p:nvPr>
        </p:nvSpPr>
        <p:spPr/>
        <p:txBody>
          <a:body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508518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Pavadinimas ir turiny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lt-LT"/>
          </a:p>
        </p:txBody>
      </p:sp>
      <p:sp>
        <p:nvSpPr>
          <p:cNvPr id="3" name="Turinio vietos rezervavimo ženklas 2"/>
          <p:cNvSpPr>
            <a:spLocks noGrp="1"/>
          </p:cNvSpPr>
          <p:nvPr>
            <p:ph idx="1"/>
          </p:nvPr>
        </p:nvSpPr>
        <p:spPr/>
        <p:txBody>
          <a:body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42956D04-A3C8-49D4-B877-B45534FE3A10}" type="datetimeFigureOut">
              <a:rPr lang="lt-LT" smtClean="0"/>
              <a:pPr/>
              <a:t>2020-08-25</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t-L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FA7A74-D6EF-42C8-9B8B-C2EC84D0EDA9}" type="datetimeFigureOut">
              <a:rPr lang="lt-LT" smtClean="0">
                <a:solidFill>
                  <a:prstClr val="black">
                    <a:tint val="75000"/>
                  </a:prstClr>
                </a:solidFill>
              </a:rPr>
              <a:pPr/>
              <a:t>2020-08-25</a:t>
            </a:fld>
            <a:endParaRPr lang="lt-LT">
              <a:solidFill>
                <a:prstClr val="black">
                  <a:tint val="75000"/>
                </a:prstClr>
              </a:solidFill>
            </a:endParaRPr>
          </a:p>
        </p:txBody>
      </p:sp>
      <p:sp>
        <p:nvSpPr>
          <p:cNvPr id="6" name="Footer Placeholder 5"/>
          <p:cNvSpPr>
            <a:spLocks noGrp="1"/>
          </p:cNvSpPr>
          <p:nvPr>
            <p:ph type="ftr" sz="quarter" idx="11"/>
          </p:nvPr>
        </p:nvSpPr>
        <p:spPr/>
        <p:txBody>
          <a:bodyPr/>
          <a:lstStyle/>
          <a:p>
            <a:endParaRPr lang="lt-LT">
              <a:solidFill>
                <a:prstClr val="black">
                  <a:tint val="75000"/>
                </a:prstClr>
              </a:solidFill>
            </a:endParaRPr>
          </a:p>
        </p:txBody>
      </p:sp>
      <p:sp>
        <p:nvSpPr>
          <p:cNvPr id="7" name="Slide Number Placeholder 6"/>
          <p:cNvSpPr>
            <a:spLocks noGrp="1"/>
          </p:cNvSpPr>
          <p:nvPr>
            <p:ph type="sldNum" sz="quarter" idx="12"/>
          </p:nvPr>
        </p:nvSpPr>
        <p:spPr/>
        <p:txBody>
          <a:body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38231600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t-L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FA7A74-D6EF-42C8-9B8B-C2EC84D0EDA9}" type="datetimeFigureOut">
              <a:rPr lang="lt-LT" smtClean="0">
                <a:solidFill>
                  <a:prstClr val="black">
                    <a:tint val="75000"/>
                  </a:prstClr>
                </a:solidFill>
              </a:rPr>
              <a:pPr/>
              <a:t>2020-08-25</a:t>
            </a:fld>
            <a:endParaRPr lang="lt-LT">
              <a:solidFill>
                <a:prstClr val="black">
                  <a:tint val="75000"/>
                </a:prstClr>
              </a:solidFill>
            </a:endParaRPr>
          </a:p>
        </p:txBody>
      </p:sp>
      <p:sp>
        <p:nvSpPr>
          <p:cNvPr id="6" name="Footer Placeholder 5"/>
          <p:cNvSpPr>
            <a:spLocks noGrp="1"/>
          </p:cNvSpPr>
          <p:nvPr>
            <p:ph type="ftr" sz="quarter" idx="11"/>
          </p:nvPr>
        </p:nvSpPr>
        <p:spPr/>
        <p:txBody>
          <a:bodyPr/>
          <a:lstStyle/>
          <a:p>
            <a:endParaRPr lang="lt-LT">
              <a:solidFill>
                <a:prstClr val="black">
                  <a:tint val="75000"/>
                </a:prstClr>
              </a:solidFill>
            </a:endParaRPr>
          </a:p>
        </p:txBody>
      </p:sp>
      <p:sp>
        <p:nvSpPr>
          <p:cNvPr id="7" name="Slide Number Placeholder 6"/>
          <p:cNvSpPr>
            <a:spLocks noGrp="1"/>
          </p:cNvSpPr>
          <p:nvPr>
            <p:ph type="sldNum" sz="quarter" idx="12"/>
          </p:nvPr>
        </p:nvSpPr>
        <p:spPr/>
        <p:txBody>
          <a:body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23817189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C3FA7A74-D6EF-42C8-9B8B-C2EC84D0EDA9}" type="datetimeFigureOut">
              <a:rPr lang="lt-LT" smtClean="0">
                <a:solidFill>
                  <a:prstClr val="black">
                    <a:tint val="75000"/>
                  </a:prstClr>
                </a:solidFill>
              </a:rPr>
              <a:pPr/>
              <a:t>2020-08-25</a:t>
            </a:fld>
            <a:endParaRPr lang="lt-LT">
              <a:solidFill>
                <a:prstClr val="black">
                  <a:tint val="75000"/>
                </a:prstClr>
              </a:solidFill>
            </a:endParaRPr>
          </a:p>
        </p:txBody>
      </p:sp>
      <p:sp>
        <p:nvSpPr>
          <p:cNvPr id="5" name="Footer Placeholder 4"/>
          <p:cNvSpPr>
            <a:spLocks noGrp="1"/>
          </p:cNvSpPr>
          <p:nvPr>
            <p:ph type="ftr" sz="quarter" idx="11"/>
          </p:nvPr>
        </p:nvSpPr>
        <p:spPr/>
        <p:txBody>
          <a:bodyPr/>
          <a:lstStyle/>
          <a:p>
            <a:endParaRPr lang="lt-LT">
              <a:solidFill>
                <a:prstClr val="black">
                  <a:tint val="75000"/>
                </a:prstClr>
              </a:solidFill>
            </a:endParaRPr>
          </a:p>
        </p:txBody>
      </p:sp>
      <p:sp>
        <p:nvSpPr>
          <p:cNvPr id="6" name="Slide Number Placeholder 5"/>
          <p:cNvSpPr>
            <a:spLocks noGrp="1"/>
          </p:cNvSpPr>
          <p:nvPr>
            <p:ph type="sldNum" sz="quarter" idx="12"/>
          </p:nvPr>
        </p:nvSpPr>
        <p:spPr/>
        <p:txBody>
          <a:body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4561969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t-L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C3FA7A74-D6EF-42C8-9B8B-C2EC84D0EDA9}" type="datetimeFigureOut">
              <a:rPr lang="lt-LT" smtClean="0">
                <a:solidFill>
                  <a:prstClr val="black">
                    <a:tint val="75000"/>
                  </a:prstClr>
                </a:solidFill>
              </a:rPr>
              <a:pPr/>
              <a:t>2020-08-25</a:t>
            </a:fld>
            <a:endParaRPr lang="lt-LT">
              <a:solidFill>
                <a:prstClr val="black">
                  <a:tint val="75000"/>
                </a:prstClr>
              </a:solidFill>
            </a:endParaRPr>
          </a:p>
        </p:txBody>
      </p:sp>
      <p:sp>
        <p:nvSpPr>
          <p:cNvPr id="5" name="Footer Placeholder 4"/>
          <p:cNvSpPr>
            <a:spLocks noGrp="1"/>
          </p:cNvSpPr>
          <p:nvPr>
            <p:ph type="ftr" sz="quarter" idx="11"/>
          </p:nvPr>
        </p:nvSpPr>
        <p:spPr/>
        <p:txBody>
          <a:bodyPr/>
          <a:lstStyle/>
          <a:p>
            <a:endParaRPr lang="lt-LT">
              <a:solidFill>
                <a:prstClr val="black">
                  <a:tint val="75000"/>
                </a:prstClr>
              </a:solidFill>
            </a:endParaRPr>
          </a:p>
        </p:txBody>
      </p:sp>
      <p:sp>
        <p:nvSpPr>
          <p:cNvPr id="6" name="Slide Number Placeholder 5"/>
          <p:cNvSpPr>
            <a:spLocks noGrp="1"/>
          </p:cNvSpPr>
          <p:nvPr>
            <p:ph type="sldNum" sz="quarter" idx="12"/>
          </p:nvPr>
        </p:nvSpPr>
        <p:spPr/>
        <p:txBody>
          <a:body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3761408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kcijos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722313" y="4406900"/>
            <a:ext cx="7772400" cy="1362075"/>
          </a:xfrm>
        </p:spPr>
        <p:txBody>
          <a:bodyPr anchor="t"/>
          <a:lstStyle>
            <a:lvl1pPr algn="l">
              <a:defRPr sz="4000" b="1" cap="all"/>
            </a:lvl1pPr>
          </a:lstStyle>
          <a:p>
            <a:r>
              <a:rPr lang="lt-LT" smtClean="0"/>
              <a:t>Spustelėkite, jei norite keisite ruoš. pav. stilių</a:t>
            </a:r>
            <a:endParaRPr lang="lt-LT"/>
          </a:p>
        </p:txBody>
      </p:sp>
      <p:sp>
        <p:nvSpPr>
          <p:cNvPr id="3" name="Teksto vietos rezervavimo ženklas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Spustelėkite ruošinio teksto stiliams keisti</a:t>
            </a:r>
          </a:p>
        </p:txBody>
      </p:sp>
      <p:sp>
        <p:nvSpPr>
          <p:cNvPr id="4" name="Datos vietos rezervavimo ženklas 3"/>
          <p:cNvSpPr>
            <a:spLocks noGrp="1"/>
          </p:cNvSpPr>
          <p:nvPr>
            <p:ph type="dt" sz="half" idx="10"/>
          </p:nvPr>
        </p:nvSpPr>
        <p:spPr/>
        <p:txBody>
          <a:bodyPr/>
          <a:lstStyle/>
          <a:p>
            <a:fld id="{42956D04-A3C8-49D4-B877-B45534FE3A10}" type="datetimeFigureOut">
              <a:rPr lang="lt-LT" smtClean="0"/>
              <a:pPr/>
              <a:t>2020-08-25</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 turiniai">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lt-LT"/>
          </a:p>
        </p:txBody>
      </p:sp>
      <p:sp>
        <p:nvSpPr>
          <p:cNvPr id="3" name="Turinio vietos rezervavimo ženklas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Datos vietos rezervavimo ženklas 4"/>
          <p:cNvSpPr>
            <a:spLocks noGrp="1"/>
          </p:cNvSpPr>
          <p:nvPr>
            <p:ph type="dt" sz="half" idx="10"/>
          </p:nvPr>
        </p:nvSpPr>
        <p:spPr/>
        <p:txBody>
          <a:bodyPr/>
          <a:lstStyle/>
          <a:p>
            <a:fld id="{42956D04-A3C8-49D4-B877-B45534FE3A10}" type="datetimeFigureOut">
              <a:rPr lang="lt-LT" smtClean="0"/>
              <a:pPr/>
              <a:t>2020-08-25</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Lyg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lvl1pPr>
              <a:defRPr/>
            </a:lvl1pPr>
          </a:lstStyle>
          <a:p>
            <a:r>
              <a:rPr lang="lt-LT" smtClean="0"/>
              <a:t>Spustelėkite, jei norite keisite ruoš. pav. stilių</a:t>
            </a:r>
            <a:endParaRPr lang="lt-LT"/>
          </a:p>
        </p:txBody>
      </p:sp>
      <p:sp>
        <p:nvSpPr>
          <p:cNvPr id="3" name="Teksto vietos rezervavimo ženklas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Spustelėkite ruošinio teksto stiliams keisti</a:t>
            </a:r>
          </a:p>
        </p:txBody>
      </p:sp>
      <p:sp>
        <p:nvSpPr>
          <p:cNvPr id="4" name="Turinio vietos rezervavimo ženklas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eksto vietos rezervavimo ženklas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Spustelėkite ruošinio teksto stiliams keisti</a:t>
            </a:r>
          </a:p>
        </p:txBody>
      </p:sp>
      <p:sp>
        <p:nvSpPr>
          <p:cNvPr id="6" name="Turinio vietos rezervavimo ženklas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7" name="Datos vietos rezervavimo ženklas 6"/>
          <p:cNvSpPr>
            <a:spLocks noGrp="1"/>
          </p:cNvSpPr>
          <p:nvPr>
            <p:ph type="dt" sz="half" idx="10"/>
          </p:nvPr>
        </p:nvSpPr>
        <p:spPr/>
        <p:txBody>
          <a:bodyPr/>
          <a:lstStyle/>
          <a:p>
            <a:fld id="{42956D04-A3C8-49D4-B877-B45534FE3A10}" type="datetimeFigureOut">
              <a:rPr lang="lt-LT" smtClean="0"/>
              <a:pPr/>
              <a:t>2020-08-25</a:t>
            </a:fld>
            <a:endParaRPr lang="lt-LT"/>
          </a:p>
        </p:txBody>
      </p:sp>
      <p:sp>
        <p:nvSpPr>
          <p:cNvPr id="8" name="Poraštės vietos rezervavimo ženklas 7"/>
          <p:cNvSpPr>
            <a:spLocks noGrp="1"/>
          </p:cNvSpPr>
          <p:nvPr>
            <p:ph type="ftr" sz="quarter" idx="11"/>
          </p:nvPr>
        </p:nvSpPr>
        <p:spPr/>
        <p:txBody>
          <a:bodyPr/>
          <a:lstStyle/>
          <a:p>
            <a:endParaRPr lang="lt-LT"/>
          </a:p>
        </p:txBody>
      </p:sp>
      <p:sp>
        <p:nvSpPr>
          <p:cNvPr id="9" name="Skaidrės numerio vietos rezervavimo ženklas 8"/>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k pavad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lt-LT"/>
          </a:p>
        </p:txBody>
      </p:sp>
      <p:sp>
        <p:nvSpPr>
          <p:cNvPr id="3" name="Datos vietos rezervavimo ženklas 2"/>
          <p:cNvSpPr>
            <a:spLocks noGrp="1"/>
          </p:cNvSpPr>
          <p:nvPr>
            <p:ph type="dt" sz="half" idx="10"/>
          </p:nvPr>
        </p:nvSpPr>
        <p:spPr/>
        <p:txBody>
          <a:bodyPr/>
          <a:lstStyle/>
          <a:p>
            <a:fld id="{42956D04-A3C8-49D4-B877-B45534FE3A10}" type="datetimeFigureOut">
              <a:rPr lang="lt-LT" smtClean="0"/>
              <a:pPr/>
              <a:t>2020-08-25</a:t>
            </a:fld>
            <a:endParaRPr lang="lt-LT"/>
          </a:p>
        </p:txBody>
      </p:sp>
      <p:sp>
        <p:nvSpPr>
          <p:cNvPr id="4" name="Poraštės vietos rezervavimo ženklas 3"/>
          <p:cNvSpPr>
            <a:spLocks noGrp="1"/>
          </p:cNvSpPr>
          <p:nvPr>
            <p:ph type="ftr" sz="quarter" idx="11"/>
          </p:nvPr>
        </p:nvSpPr>
        <p:spPr/>
        <p:txBody>
          <a:bodyPr/>
          <a:lstStyle/>
          <a:p>
            <a:endParaRPr lang="lt-LT"/>
          </a:p>
        </p:txBody>
      </p:sp>
      <p:sp>
        <p:nvSpPr>
          <p:cNvPr id="5" name="Skaidrės numerio vietos rezervavimo ženklas 4"/>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Tuščia">
    <p:spTree>
      <p:nvGrpSpPr>
        <p:cNvPr id="1" name=""/>
        <p:cNvGrpSpPr/>
        <p:nvPr/>
      </p:nvGrpSpPr>
      <p:grpSpPr>
        <a:xfrm>
          <a:off x="0" y="0"/>
          <a:ext cx="0" cy="0"/>
          <a:chOff x="0" y="0"/>
          <a:chExt cx="0" cy="0"/>
        </a:xfrm>
      </p:grpSpPr>
      <p:sp>
        <p:nvSpPr>
          <p:cNvPr id="2" name="Datos vietos rezervavimo ženklas 1"/>
          <p:cNvSpPr>
            <a:spLocks noGrp="1"/>
          </p:cNvSpPr>
          <p:nvPr>
            <p:ph type="dt" sz="half" idx="10"/>
          </p:nvPr>
        </p:nvSpPr>
        <p:spPr/>
        <p:txBody>
          <a:bodyPr/>
          <a:lstStyle/>
          <a:p>
            <a:fld id="{42956D04-A3C8-49D4-B877-B45534FE3A10}" type="datetimeFigureOut">
              <a:rPr lang="lt-LT" smtClean="0"/>
              <a:pPr/>
              <a:t>2020-08-25</a:t>
            </a:fld>
            <a:endParaRPr lang="lt-LT"/>
          </a:p>
        </p:txBody>
      </p:sp>
      <p:sp>
        <p:nvSpPr>
          <p:cNvPr id="3" name="Poraštės vietos rezervavimo ženklas 2"/>
          <p:cNvSpPr>
            <a:spLocks noGrp="1"/>
          </p:cNvSpPr>
          <p:nvPr>
            <p:ph type="ftr" sz="quarter" idx="11"/>
          </p:nvPr>
        </p:nvSpPr>
        <p:spPr/>
        <p:txBody>
          <a:bodyPr/>
          <a:lstStyle/>
          <a:p>
            <a:endParaRPr lang="lt-LT"/>
          </a:p>
        </p:txBody>
      </p:sp>
      <p:sp>
        <p:nvSpPr>
          <p:cNvPr id="4" name="Skaidrės numerio vietos rezervavimo ženklas 3"/>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uriny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3050"/>
            <a:ext cx="3008313" cy="1162050"/>
          </a:xfrm>
        </p:spPr>
        <p:txBody>
          <a:bodyPr anchor="b"/>
          <a:lstStyle>
            <a:lvl1pPr algn="l">
              <a:defRPr sz="2000" b="1"/>
            </a:lvl1pPr>
          </a:lstStyle>
          <a:p>
            <a:r>
              <a:rPr lang="lt-LT" smtClean="0"/>
              <a:t>Spustelėkite, jei norite keisite ruoš. pav. stilių</a:t>
            </a:r>
            <a:endParaRPr lang="lt-LT"/>
          </a:p>
        </p:txBody>
      </p:sp>
      <p:sp>
        <p:nvSpPr>
          <p:cNvPr id="3" name="Turinio vietos rezervavimo ženklas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eksto vietos rezervavimo ženklas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Spustelėkite ruošinio teksto stiliams keisti</a:t>
            </a:r>
          </a:p>
        </p:txBody>
      </p:sp>
      <p:sp>
        <p:nvSpPr>
          <p:cNvPr id="5" name="Datos vietos rezervavimo ženklas 4"/>
          <p:cNvSpPr>
            <a:spLocks noGrp="1"/>
          </p:cNvSpPr>
          <p:nvPr>
            <p:ph type="dt" sz="half" idx="10"/>
          </p:nvPr>
        </p:nvSpPr>
        <p:spPr/>
        <p:txBody>
          <a:bodyPr/>
          <a:lstStyle/>
          <a:p>
            <a:fld id="{42956D04-A3C8-49D4-B877-B45534FE3A10}" type="datetimeFigureOut">
              <a:rPr lang="lt-LT" smtClean="0"/>
              <a:pPr/>
              <a:t>2020-08-25</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aveikslėli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1792288" y="4800600"/>
            <a:ext cx="5486400" cy="566738"/>
          </a:xfrm>
        </p:spPr>
        <p:txBody>
          <a:bodyPr anchor="b"/>
          <a:lstStyle>
            <a:lvl1pPr algn="l">
              <a:defRPr sz="2000" b="1"/>
            </a:lvl1pPr>
          </a:lstStyle>
          <a:p>
            <a:r>
              <a:rPr lang="lt-LT" smtClean="0"/>
              <a:t>Spustelėkite, jei norite keisite ruoš. pav. stilių</a:t>
            </a:r>
            <a:endParaRPr lang="lt-LT"/>
          </a:p>
        </p:txBody>
      </p:sp>
      <p:sp>
        <p:nvSpPr>
          <p:cNvPr id="3" name="Paveikslėlio vietos rezervavimo ženklas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ksto vietos rezervavimo ženklas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Spustelėkite ruošinio teksto stiliams keisti</a:t>
            </a:r>
          </a:p>
        </p:txBody>
      </p:sp>
      <p:sp>
        <p:nvSpPr>
          <p:cNvPr id="5" name="Datos vietos rezervavimo ženklas 4"/>
          <p:cNvSpPr>
            <a:spLocks noGrp="1"/>
          </p:cNvSpPr>
          <p:nvPr>
            <p:ph type="dt" sz="half" idx="10"/>
          </p:nvPr>
        </p:nvSpPr>
        <p:spPr/>
        <p:txBody>
          <a:bodyPr/>
          <a:lstStyle/>
          <a:p>
            <a:fld id="{42956D04-A3C8-49D4-B877-B45534FE3A10}" type="datetimeFigureOut">
              <a:rPr lang="lt-LT" smtClean="0"/>
              <a:pPr/>
              <a:t>2020-08-25</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A226E2A6-6D93-4997-8D45-933F879E6E5B}" type="slidenum">
              <a:rPr lang="lt-LT" smtClean="0"/>
              <a:pPr/>
              <a:t>‹#›</a:t>
            </a:fld>
            <a:endParaRPr lang="lt-L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Pavadinimo vietos rezervavimo ženkla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lt-LT" smtClean="0"/>
              <a:t>Spustelėkite, jei norite keisite ruoš. pav. stilių</a:t>
            </a:r>
            <a:endParaRPr lang="lt-LT"/>
          </a:p>
        </p:txBody>
      </p:sp>
      <p:sp>
        <p:nvSpPr>
          <p:cNvPr id="3" name="Teksto vietos rezervavimo ženklas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956D04-A3C8-49D4-B877-B45534FE3A10}" type="datetimeFigureOut">
              <a:rPr lang="lt-LT" smtClean="0"/>
              <a:pPr/>
              <a:t>2020-08-25</a:t>
            </a:fld>
            <a:endParaRPr lang="lt-LT"/>
          </a:p>
        </p:txBody>
      </p:sp>
      <p:sp>
        <p:nvSpPr>
          <p:cNvPr id="5" name="Poraštės vietos rezervavimo ženklas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kaidrės numerio vietos rezervavimo ženklas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26E2A6-6D93-4997-8D45-933F879E6E5B}" type="slidenum">
              <a:rPr lang="lt-LT" smtClean="0"/>
              <a:pPr/>
              <a:t>‹#›</a:t>
            </a:fld>
            <a:endParaRPr lang="lt-L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t-LT"/>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FA7A74-D6EF-42C8-9B8B-C2EC84D0EDA9}" type="datetimeFigureOut">
              <a:rPr lang="lt-LT" smtClean="0">
                <a:solidFill>
                  <a:prstClr val="black">
                    <a:tint val="75000"/>
                  </a:prstClr>
                </a:solidFill>
              </a:rPr>
              <a:pPr/>
              <a:t>2020-08-25</a:t>
            </a:fld>
            <a:endParaRPr lang="lt-LT">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6A777C-EB91-4504-BE6C-783166C64807}" type="slidenum">
              <a:rPr lang="lt-LT" smtClean="0">
                <a:solidFill>
                  <a:prstClr val="black">
                    <a:tint val="75000"/>
                  </a:prstClr>
                </a:solidFill>
              </a:rPr>
              <a:pPr/>
              <a:t>‹#›</a:t>
            </a:fld>
            <a:endParaRPr lang="lt-LT">
              <a:solidFill>
                <a:prstClr val="black">
                  <a:tint val="75000"/>
                </a:prstClr>
              </a:solidFill>
            </a:endParaRPr>
          </a:p>
        </p:txBody>
      </p:sp>
    </p:spTree>
    <p:extLst>
      <p:ext uri="{BB962C8B-B14F-4D97-AF65-F5344CB8AC3E}">
        <p14:creationId xmlns:p14="http://schemas.microsoft.com/office/powerpoint/2010/main" val="173095247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79.jpeg"/><Relationship Id="rId3" Type="http://schemas.openxmlformats.org/officeDocument/2006/relationships/image" Target="../media/image75.png"/><Relationship Id="rId7" Type="http://schemas.openxmlformats.org/officeDocument/2006/relationships/image" Target="../media/image78.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77.jpeg"/><Relationship Id="rId11" Type="http://schemas.openxmlformats.org/officeDocument/2006/relationships/image" Target="../media/image82.jpeg"/><Relationship Id="rId5" Type="http://schemas.openxmlformats.org/officeDocument/2006/relationships/image" Target="../media/image76.png"/><Relationship Id="rId10" Type="http://schemas.openxmlformats.org/officeDocument/2006/relationships/image" Target="../media/image81.jpeg"/><Relationship Id="rId4" Type="http://schemas.openxmlformats.org/officeDocument/2006/relationships/image" Target="../media/image48.png"/><Relationship Id="rId9" Type="http://schemas.openxmlformats.org/officeDocument/2006/relationships/image" Target="../media/image80.png"/></Relationships>
</file>

<file path=ppt/slides/_rels/slide11.xml.rels><?xml version="1.0" encoding="UTF-8" standalone="yes"?>
<Relationships xmlns="http://schemas.openxmlformats.org/package/2006/relationships"><Relationship Id="rId8" Type="http://schemas.openxmlformats.org/officeDocument/2006/relationships/image" Target="../media/image86.jpeg"/><Relationship Id="rId3" Type="http://schemas.openxmlformats.org/officeDocument/2006/relationships/image" Target="../media/image48.png"/><Relationship Id="rId7" Type="http://schemas.openxmlformats.org/officeDocument/2006/relationships/image" Target="../media/image85.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84.jpeg"/><Relationship Id="rId11" Type="http://schemas.openxmlformats.org/officeDocument/2006/relationships/image" Target="../media/image2.png"/><Relationship Id="rId5" Type="http://schemas.openxmlformats.org/officeDocument/2006/relationships/image" Target="../media/image83.jpeg"/><Relationship Id="rId10" Type="http://schemas.openxmlformats.org/officeDocument/2006/relationships/image" Target="../media/image88.jpeg"/><Relationship Id="rId4" Type="http://schemas.openxmlformats.org/officeDocument/2006/relationships/image" Target="../media/image10.jpeg"/><Relationship Id="rId9" Type="http://schemas.openxmlformats.org/officeDocument/2006/relationships/image" Target="../media/image87.jpeg"/></Relationships>
</file>

<file path=ppt/slides/_rels/slide1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1.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image" Target="../media/image9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95.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7.jp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98.png"/></Relationships>
</file>

<file path=ppt/slides/_rels/slide19.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100.jpeg"/></Relationships>
</file>

<file path=ppt/slides/_rels/slide21.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image" Target="../media/image99.png"/><Relationship Id="rId4" Type="http://schemas.openxmlformats.org/officeDocument/2006/relationships/image" Target="../media/image102.jpeg"/></Relationships>
</file>

<file path=ppt/slides/_rels/slide22.xml.rels><?xml version="1.0" encoding="UTF-8" standalone="yes"?>
<Relationships xmlns="http://schemas.openxmlformats.org/package/2006/relationships"><Relationship Id="rId3" Type="http://schemas.openxmlformats.org/officeDocument/2006/relationships/image" Target="../media/image103.jp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notesSlide" Target="../notesSlides/notesSlide19.xml"/><Relationship Id="rId1" Type="http://schemas.openxmlformats.org/officeDocument/2006/relationships/slideLayout" Target="../slideLayouts/slideLayout12.xml"/><Relationship Id="rId5" Type="http://schemas.openxmlformats.org/officeDocument/2006/relationships/image" Target="../media/image105.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2.xml"/><Relationship Id="rId5" Type="http://schemas.openxmlformats.org/officeDocument/2006/relationships/image" Target="../media/image107.jpeg"/><Relationship Id="rId4" Type="http://schemas.openxmlformats.org/officeDocument/2006/relationships/image" Target="../media/image106.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99.png"/><Relationship Id="rId4" Type="http://schemas.openxmlformats.org/officeDocument/2006/relationships/image" Target="../media/image109.jpeg"/></Relationships>
</file>

<file path=ppt/slides/_rels/slide27.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11.jpeg"/><Relationship Id="rId4" Type="http://schemas.openxmlformats.org/officeDocument/2006/relationships/image" Target="../media/image99.png"/></Relationships>
</file>

<file path=ppt/slides/_rels/slide28.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eg"/><Relationship Id="rId18" Type="http://schemas.openxmlformats.org/officeDocument/2006/relationships/image" Target="../media/image16.png"/><Relationship Id="rId3" Type="http://schemas.openxmlformats.org/officeDocument/2006/relationships/hyperlink" Target="http://www.lka.lt/" TargetMode="External"/><Relationship Id="rId7" Type="http://schemas.openxmlformats.org/officeDocument/2006/relationships/image" Target="../media/image6.jpeg"/><Relationship Id="rId12" Type="http://schemas.openxmlformats.org/officeDocument/2006/relationships/image" Target="../media/image11.jpeg"/><Relationship Id="rId17" Type="http://schemas.openxmlformats.org/officeDocument/2006/relationships/image" Target="../media/image15.jpeg"/><Relationship Id="rId2" Type="http://schemas.openxmlformats.org/officeDocument/2006/relationships/notesSlide" Target="../notesSlides/notesSlide3.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5" Type="http://schemas.openxmlformats.org/officeDocument/2006/relationships/image" Target="../media/image13.png"/><Relationship Id="rId10" Type="http://schemas.openxmlformats.org/officeDocument/2006/relationships/image" Target="../media/image9.jpeg"/><Relationship Id="rId19" Type="http://schemas.openxmlformats.org/officeDocument/2006/relationships/image" Target="../media/image17.png"/><Relationship Id="rId4" Type="http://schemas.openxmlformats.org/officeDocument/2006/relationships/image" Target="../media/image3.png"/><Relationship Id="rId9" Type="http://schemas.openxmlformats.org/officeDocument/2006/relationships/image" Target="../media/image8.jpeg"/><Relationship Id="rId14" Type="http://schemas.openxmlformats.org/officeDocument/2006/relationships/hyperlink" Target="http://www.kam.lt/lt"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23.jpeg"/><Relationship Id="rId13" Type="http://schemas.openxmlformats.org/officeDocument/2006/relationships/image" Target="../media/image28.jpeg"/><Relationship Id="rId3" Type="http://schemas.openxmlformats.org/officeDocument/2006/relationships/image" Target="../media/image18.jpeg"/><Relationship Id="rId7" Type="http://schemas.openxmlformats.org/officeDocument/2006/relationships/image" Target="../media/image22.jpeg"/><Relationship Id="rId12" Type="http://schemas.openxmlformats.org/officeDocument/2006/relationships/image" Target="../media/image27.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1.jpeg"/><Relationship Id="rId11" Type="http://schemas.openxmlformats.org/officeDocument/2006/relationships/image" Target="../media/image26.jpe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5.xml.rels><?xml version="1.0" encoding="UTF-8" standalone="yes"?>
<Relationships xmlns="http://schemas.openxmlformats.org/package/2006/relationships"><Relationship Id="rId8" Type="http://schemas.openxmlformats.org/officeDocument/2006/relationships/image" Target="../media/image33.jpeg"/><Relationship Id="rId13" Type="http://schemas.openxmlformats.org/officeDocument/2006/relationships/image" Target="../media/image38.jpeg"/><Relationship Id="rId3" Type="http://schemas.openxmlformats.org/officeDocument/2006/relationships/image" Target="../media/image18.jpeg"/><Relationship Id="rId7" Type="http://schemas.openxmlformats.org/officeDocument/2006/relationships/image" Target="../media/image32.jpeg"/><Relationship Id="rId12" Type="http://schemas.openxmlformats.org/officeDocument/2006/relationships/image" Target="../media/image37.jpeg"/><Relationship Id="rId2" Type="http://schemas.openxmlformats.org/officeDocument/2006/relationships/notesSlide" Target="../notesSlides/notesSlide5.xml"/><Relationship Id="rId1" Type="http://schemas.openxmlformats.org/officeDocument/2006/relationships/slideLayout" Target="../slideLayouts/slideLayout19.xml"/><Relationship Id="rId6" Type="http://schemas.openxmlformats.org/officeDocument/2006/relationships/image" Target="../media/image31.jpeg"/><Relationship Id="rId11" Type="http://schemas.openxmlformats.org/officeDocument/2006/relationships/image" Target="../media/image36.png"/><Relationship Id="rId5" Type="http://schemas.openxmlformats.org/officeDocument/2006/relationships/image" Target="../media/image30.jpeg"/><Relationship Id="rId15" Type="http://schemas.openxmlformats.org/officeDocument/2006/relationships/image" Target="../media/image28.jpeg"/><Relationship Id="rId10" Type="http://schemas.openxmlformats.org/officeDocument/2006/relationships/image" Target="../media/image35.jpeg"/><Relationship Id="rId4" Type="http://schemas.openxmlformats.org/officeDocument/2006/relationships/image" Target="../media/image29.jpeg"/><Relationship Id="rId9" Type="http://schemas.openxmlformats.org/officeDocument/2006/relationships/image" Target="../media/image34.jpeg"/><Relationship Id="rId14" Type="http://schemas.openxmlformats.org/officeDocument/2006/relationships/image" Target="../media/image39.png"/></Relationships>
</file>

<file path=ppt/slides/_rels/slide6.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18.jpeg"/><Relationship Id="rId7" Type="http://schemas.openxmlformats.org/officeDocument/2006/relationships/image" Target="../media/image43.png"/><Relationship Id="rId12" Type="http://schemas.openxmlformats.org/officeDocument/2006/relationships/image" Target="../media/image47.png"/><Relationship Id="rId2" Type="http://schemas.openxmlformats.org/officeDocument/2006/relationships/notesSlide" Target="../notesSlides/notesSlide6.xml"/><Relationship Id="rId1" Type="http://schemas.openxmlformats.org/officeDocument/2006/relationships/slideLayout" Target="../slideLayouts/slideLayout19.xml"/><Relationship Id="rId6" Type="http://schemas.openxmlformats.org/officeDocument/2006/relationships/image" Target="../media/image42.jpeg"/><Relationship Id="rId11" Type="http://schemas.openxmlformats.org/officeDocument/2006/relationships/image" Target="../media/image46.png"/><Relationship Id="rId5" Type="http://schemas.openxmlformats.org/officeDocument/2006/relationships/image" Target="../media/image41.jpeg"/><Relationship Id="rId10" Type="http://schemas.openxmlformats.org/officeDocument/2006/relationships/image" Target="../media/image45.jpeg"/><Relationship Id="rId4" Type="http://schemas.openxmlformats.org/officeDocument/2006/relationships/image" Target="../media/image40.jpeg"/><Relationship Id="rId9" Type="http://schemas.openxmlformats.org/officeDocument/2006/relationships/image" Target="../media/image44.jpeg"/></Relationships>
</file>

<file path=ppt/slides/_rels/slide7.xml.rels><?xml version="1.0" encoding="UTF-8" standalone="yes"?>
<Relationships xmlns="http://schemas.openxmlformats.org/package/2006/relationships"><Relationship Id="rId8" Type="http://schemas.openxmlformats.org/officeDocument/2006/relationships/image" Target="../media/image52.jpeg"/><Relationship Id="rId13" Type="http://schemas.openxmlformats.org/officeDocument/2006/relationships/image" Target="../media/image28.jpeg"/><Relationship Id="rId3" Type="http://schemas.openxmlformats.org/officeDocument/2006/relationships/image" Target="../media/image48.png"/><Relationship Id="rId7" Type="http://schemas.openxmlformats.org/officeDocument/2006/relationships/image" Target="../media/image51.jpeg"/><Relationship Id="rId12" Type="http://schemas.openxmlformats.org/officeDocument/2006/relationships/image" Target="../media/image56.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50.jpeg"/><Relationship Id="rId11" Type="http://schemas.openxmlformats.org/officeDocument/2006/relationships/image" Target="../media/image55.jpeg"/><Relationship Id="rId5" Type="http://schemas.openxmlformats.org/officeDocument/2006/relationships/image" Target="../media/image49.jpeg"/><Relationship Id="rId10" Type="http://schemas.openxmlformats.org/officeDocument/2006/relationships/image" Target="../media/image54.jpeg"/><Relationship Id="rId4" Type="http://schemas.openxmlformats.org/officeDocument/2006/relationships/image" Target="../media/image22.jpeg"/><Relationship Id="rId9" Type="http://schemas.openxmlformats.org/officeDocument/2006/relationships/image" Target="../media/image53.jpeg"/></Relationships>
</file>

<file path=ppt/slides/_rels/slide8.xml.rels><?xml version="1.0" encoding="UTF-8" standalone="yes"?>
<Relationships xmlns="http://schemas.openxmlformats.org/package/2006/relationships"><Relationship Id="rId8" Type="http://schemas.openxmlformats.org/officeDocument/2006/relationships/image" Target="../media/image61.jpeg"/><Relationship Id="rId3" Type="http://schemas.openxmlformats.org/officeDocument/2006/relationships/image" Target="../media/image18.jpeg"/><Relationship Id="rId7" Type="http://schemas.openxmlformats.org/officeDocument/2006/relationships/image" Target="../media/image60.jpeg"/><Relationship Id="rId12" Type="http://schemas.openxmlformats.org/officeDocument/2006/relationships/image" Target="../media/image65.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59.jpeg"/><Relationship Id="rId11" Type="http://schemas.openxmlformats.org/officeDocument/2006/relationships/image" Target="../media/image64.jpeg"/><Relationship Id="rId5" Type="http://schemas.openxmlformats.org/officeDocument/2006/relationships/image" Target="../media/image58.jpeg"/><Relationship Id="rId10" Type="http://schemas.openxmlformats.org/officeDocument/2006/relationships/image" Target="../media/image63.jpeg"/><Relationship Id="rId4" Type="http://schemas.openxmlformats.org/officeDocument/2006/relationships/image" Target="../media/image57.jpeg"/><Relationship Id="rId9" Type="http://schemas.openxmlformats.org/officeDocument/2006/relationships/image" Target="../media/image62.jpeg"/></Relationships>
</file>

<file path=ppt/slides/_rels/slide9.xml.rels><?xml version="1.0" encoding="UTF-8" standalone="yes"?>
<Relationships xmlns="http://schemas.openxmlformats.org/package/2006/relationships"><Relationship Id="rId8" Type="http://schemas.openxmlformats.org/officeDocument/2006/relationships/image" Target="../media/image71.jpeg"/><Relationship Id="rId3" Type="http://schemas.openxmlformats.org/officeDocument/2006/relationships/image" Target="../media/image66.png"/><Relationship Id="rId7" Type="http://schemas.openxmlformats.org/officeDocument/2006/relationships/image" Target="../media/image70.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69.jpeg"/><Relationship Id="rId11" Type="http://schemas.openxmlformats.org/officeDocument/2006/relationships/image" Target="../media/image74.jpeg"/><Relationship Id="rId5" Type="http://schemas.openxmlformats.org/officeDocument/2006/relationships/image" Target="../media/image68.jpeg"/><Relationship Id="rId10" Type="http://schemas.openxmlformats.org/officeDocument/2006/relationships/image" Target="../media/image73.jpeg"/><Relationship Id="rId4" Type="http://schemas.openxmlformats.org/officeDocument/2006/relationships/image" Target="../media/image67.png"/><Relationship Id="rId9" Type="http://schemas.openxmlformats.org/officeDocument/2006/relationships/image" Target="../media/image7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6" name="Rectangle 6"/>
          <p:cNvSpPr>
            <a:spLocks noGrp="1" noChangeArrowheads="1"/>
          </p:cNvSpPr>
          <p:nvPr>
            <p:ph type="subTitle" idx="1"/>
          </p:nvPr>
        </p:nvSpPr>
        <p:spPr>
          <a:xfrm>
            <a:off x="216024" y="4653136"/>
            <a:ext cx="4355976" cy="1440160"/>
          </a:xfrm>
        </p:spPr>
        <p:txBody>
          <a:bodyPr>
            <a:normAutofit/>
          </a:bodyPr>
          <a:lstStyle/>
          <a:p>
            <a:pPr algn="l">
              <a:lnSpc>
                <a:spcPct val="80000"/>
              </a:lnSpc>
            </a:pPr>
            <a:r>
              <a:rPr lang="lt-LT" altLang="lt-LT" sz="4400" b="1" dirty="0">
                <a:solidFill>
                  <a:schemeClr val="bg1"/>
                </a:solidFill>
                <a:effectLst>
                  <a:outerShdw blurRad="38100" dist="38100" dir="2700000" algn="tl">
                    <a:srgbClr val="000000">
                      <a:alpha val="43137"/>
                    </a:srgbClr>
                  </a:outerShdw>
                </a:effectLst>
                <a:latin typeface="Arial" pitchFamily="34" charset="0"/>
                <a:cs typeface="Arial" pitchFamily="34" charset="0"/>
              </a:rPr>
              <a:t>LIETUVOS </a:t>
            </a:r>
            <a:endParaRPr lang="en-US" altLang="lt-LT" sz="44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lgn="l">
              <a:lnSpc>
                <a:spcPct val="80000"/>
              </a:lnSpc>
            </a:pPr>
            <a:r>
              <a:rPr lang="lt-LT" altLang="lt-LT" sz="44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KARIUOMENĖ</a:t>
            </a:r>
            <a:endParaRPr lang="lt-LT" altLang="lt-LT" sz="4400" b="1" dirty="0" smtClean="0">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val="16924357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liudvikas.jaskunas\Desktop\Reikalai\LK pristatymai\2016-08 pakeitimai\blank slides\SO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216" y="200302"/>
            <a:ext cx="1178701" cy="1284482"/>
          </a:xfrm>
          <a:prstGeom prst="rect">
            <a:avLst/>
          </a:prstGeom>
          <a:noFill/>
          <a:extLst>
            <a:ext uri="{909E8E84-426E-40DD-AFC4-6F175D3DCCD1}">
              <a14:hiddenFill xmlns:a14="http://schemas.microsoft.com/office/drawing/2010/main">
                <a:solidFill>
                  <a:srgbClr val="FFFFFF"/>
                </a:solidFill>
              </a14:hiddenFill>
            </a:ext>
          </a:extLst>
        </p:spPr>
      </p:pic>
      <p:sp>
        <p:nvSpPr>
          <p:cNvPr id="22530" name="Rectangle 4"/>
          <p:cNvSpPr>
            <a:spLocks/>
          </p:cNvSpPr>
          <p:nvPr/>
        </p:nvSpPr>
        <p:spPr bwMode="auto">
          <a:xfrm>
            <a:off x="1504903" y="260350"/>
            <a:ext cx="745958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lt-LT" altLang="lt-LT" sz="2800" b="1" dirty="0" smtClean="0">
              <a:solidFill>
                <a:srgbClr val="074804"/>
              </a:solidFill>
              <a:effectLst>
                <a:outerShdw blurRad="38100" dist="38100" dir="2700000" algn="tl">
                  <a:srgbClr val="000000">
                    <a:alpha val="43137"/>
                  </a:srgbClr>
                </a:outerShdw>
              </a:effectLst>
              <a:latin typeface="Arial" panose="020B0604020202020204" pitchFamily="34" charset="0"/>
              <a:ea typeface="Arial Unicode MS" pitchFamily="34" charset="-128"/>
              <a:cs typeface="Arial" panose="020B0604020202020204" pitchFamily="34" charset="0"/>
            </a:endParaRPr>
          </a:p>
          <a:p>
            <a:pPr eaLnBrk="1" hangingPunct="1"/>
            <a:endParaRPr lang="lt-LT" altLang="lt-LT" sz="2800" b="1" dirty="0" smtClean="0">
              <a:solidFill>
                <a:srgbClr val="074804"/>
              </a:solidFill>
              <a:effectLst>
                <a:outerShdw blurRad="38100" dist="38100" dir="2700000" algn="tl">
                  <a:srgbClr val="000000">
                    <a:alpha val="43137"/>
                  </a:srgbClr>
                </a:outerShdw>
              </a:effectLst>
              <a:latin typeface="Arial" panose="020B0604020202020204" pitchFamily="34" charset="0"/>
              <a:ea typeface="Arial Unicode MS" pitchFamily="34" charset="-128"/>
              <a:cs typeface="Arial" panose="020B0604020202020204" pitchFamily="34" charset="0"/>
            </a:endParaRPr>
          </a:p>
          <a:p>
            <a:pPr eaLnBrk="1" hangingPunct="1"/>
            <a:r>
              <a:rPr lang="lt-LT" altLang="lt-LT" sz="2400" b="1" dirty="0" smtClean="0">
                <a:solidFill>
                  <a:srgbClr val="37441C"/>
                </a:solidFill>
                <a:effectLst>
                  <a:outerShdw blurRad="38100" dist="38100" dir="2700000" algn="tl">
                    <a:srgbClr val="000000">
                      <a:alpha val="43137"/>
                    </a:srgbClr>
                  </a:outerShdw>
                </a:effectLst>
                <a:latin typeface="Arial" panose="020B0604020202020204" pitchFamily="34" charset="0"/>
                <a:ea typeface="Arial Unicode MS" pitchFamily="34" charset="-128"/>
                <a:cs typeface="Arial" panose="020B0604020202020204" pitchFamily="34" charset="0"/>
              </a:rPr>
              <a:t>SPECIALIŲJŲ OPERACIJŲ PAJĖGOS</a:t>
            </a:r>
            <a:r>
              <a:rPr lang="en-US" altLang="lt-LT" sz="2400" b="1" dirty="0" smtClean="0">
                <a:solidFill>
                  <a:srgbClr val="37441C"/>
                </a:solidFill>
                <a:effectLst>
                  <a:outerShdw blurRad="38100" dist="38100" dir="2700000" algn="tl">
                    <a:srgbClr val="000000">
                      <a:alpha val="43137"/>
                    </a:srgbClr>
                  </a:outerShdw>
                </a:effectLst>
                <a:latin typeface="Arial" panose="020B0604020202020204" pitchFamily="34" charset="0"/>
                <a:ea typeface="Arial Unicode MS" pitchFamily="34" charset="-128"/>
                <a:cs typeface="Arial" panose="020B0604020202020204" pitchFamily="34" charset="0"/>
              </a:rPr>
              <a:t> (SOP)</a:t>
            </a:r>
            <a:endParaRPr lang="lt-LT" altLang="lt-LT" sz="2400" b="1" dirty="0" smtClean="0">
              <a:solidFill>
                <a:srgbClr val="37441C"/>
              </a:solidFill>
              <a:effectLst>
                <a:outerShdw blurRad="38100" dist="38100" dir="2700000" algn="tl">
                  <a:srgbClr val="000000">
                    <a:alpha val="43137"/>
                  </a:srgbClr>
                </a:outerShdw>
              </a:effectLst>
              <a:latin typeface="Arial" panose="020B0604020202020204" pitchFamily="34" charset="0"/>
              <a:ea typeface="Arial Unicode MS" pitchFamily="34" charset="-128"/>
              <a:cs typeface="Arial" panose="020B0604020202020204" pitchFamily="34" charset="0"/>
            </a:endParaRPr>
          </a:p>
          <a:p>
            <a:pPr eaLnBrk="1" hangingPunct="1"/>
            <a:endParaRPr lang="lt-LT" altLang="lt-LT" sz="2400" b="1" dirty="0">
              <a:solidFill>
                <a:srgbClr val="37441C"/>
              </a:solidFill>
              <a:effectLst>
                <a:outerShdw blurRad="38100" dist="38100" dir="2700000" algn="tl">
                  <a:srgbClr val="000000">
                    <a:alpha val="43137"/>
                  </a:srgbClr>
                </a:outerShdw>
              </a:effectLst>
              <a:latin typeface="Arial" panose="020B0604020202020204" pitchFamily="34" charset="0"/>
              <a:ea typeface="Arial Unicode MS" pitchFamily="34" charset="-128"/>
              <a:cs typeface="Arial" panose="020B0604020202020204" pitchFamily="34" charset="0"/>
            </a:endParaRPr>
          </a:p>
          <a:p>
            <a:pPr eaLnBrk="1" hangingPunct="1"/>
            <a:r>
              <a:rPr lang="lt-LT" altLang="lt-LT" sz="2000" b="1" dirty="0">
                <a:solidFill>
                  <a:srgbClr val="37441C"/>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Specialiųjų operacijų pajėgas sudaro:</a:t>
            </a:r>
            <a:endParaRPr lang="en-US" altLang="lt-LT" sz="2000" b="1" dirty="0">
              <a:solidFill>
                <a:srgbClr val="37441C"/>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eaLnBrk="1" hangingPunct="1"/>
            <a:endParaRPr lang="lt-LT" altLang="lt-LT" sz="2800" b="1" dirty="0">
              <a:solidFill>
                <a:srgbClr val="074804"/>
              </a:solidFill>
              <a:effectLst>
                <a:outerShdw blurRad="38100" dist="38100" dir="2700000" algn="tl">
                  <a:srgbClr val="000000">
                    <a:alpha val="43137"/>
                  </a:srgbClr>
                </a:outerShdw>
              </a:effectLst>
              <a:latin typeface="Arial" panose="020B0604020202020204" pitchFamily="34" charset="0"/>
              <a:ea typeface="Arial Unicode MS" pitchFamily="34" charset="-128"/>
              <a:cs typeface="Arial" panose="020B0604020202020204" pitchFamily="34" charset="0"/>
            </a:endParaRPr>
          </a:p>
        </p:txBody>
      </p:sp>
      <p:sp>
        <p:nvSpPr>
          <p:cNvPr id="22531" name="Rectangle 3"/>
          <p:cNvSpPr>
            <a:spLocks noChangeArrowheads="1"/>
          </p:cNvSpPr>
          <p:nvPr/>
        </p:nvSpPr>
        <p:spPr bwMode="auto">
          <a:xfrm>
            <a:off x="7127776" y="2304754"/>
            <a:ext cx="2016224" cy="3847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defRPr>
                <a:solidFill>
                  <a:schemeClr val="tx1"/>
                </a:solidFill>
                <a:latin typeface="Arial" charset="0"/>
              </a:defRPr>
            </a:lvl1pPr>
            <a:lvl2pPr marL="742950" indent="-285750" defTabSz="457200" eaLnBrk="0" hangingPunct="0">
              <a:defRPr>
                <a:solidFill>
                  <a:schemeClr val="tx1"/>
                </a:solidFill>
                <a:latin typeface="Arial" charset="0"/>
              </a:defRPr>
            </a:lvl2pPr>
            <a:lvl3pPr marL="1143000" indent="-228600" defTabSz="457200" eaLnBrk="0" hangingPunct="0">
              <a:defRPr>
                <a:solidFill>
                  <a:schemeClr val="tx1"/>
                </a:solidFill>
                <a:latin typeface="Arial" charset="0"/>
              </a:defRPr>
            </a:lvl3pPr>
            <a:lvl4pPr marL="1600200" indent="-228600" defTabSz="457200" eaLnBrk="0" hangingPunct="0">
              <a:defRPr>
                <a:solidFill>
                  <a:schemeClr val="tx1"/>
                </a:solidFill>
                <a:latin typeface="Arial" charset="0"/>
              </a:defRPr>
            </a:lvl4pPr>
            <a:lvl5pPr marL="2057400" indent="-228600" defTabSz="457200" eaLnBrk="0" hangingPunct="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eaLnBrk="1" hangingPunct="1"/>
            <a:r>
              <a:rPr lang="lt-LT" altLang="lt-LT" sz="1400" dirty="0" smtClean="0">
                <a:solidFill>
                  <a:prstClr val="black"/>
                </a:solidFill>
                <a:latin typeface="Arial" panose="020B0604020202020204" pitchFamily="34" charset="0"/>
                <a:cs typeface="Arial" panose="020B0604020202020204" pitchFamily="34" charset="0"/>
              </a:rPr>
              <a:t>Kovinių </a:t>
            </a:r>
            <a:r>
              <a:rPr lang="lt-LT" altLang="lt-LT" sz="1400" dirty="0">
                <a:solidFill>
                  <a:prstClr val="black"/>
                </a:solidFill>
                <a:latin typeface="Arial" panose="020B0604020202020204" pitchFamily="34" charset="0"/>
                <a:cs typeface="Arial" panose="020B0604020202020204" pitchFamily="34" charset="0"/>
              </a:rPr>
              <a:t>narų </a:t>
            </a:r>
            <a:r>
              <a:rPr lang="lt-LT" altLang="lt-LT" sz="1400" dirty="0" smtClean="0">
                <a:solidFill>
                  <a:prstClr val="black"/>
                </a:solidFill>
                <a:latin typeface="Arial" panose="020B0604020202020204" pitchFamily="34" charset="0"/>
                <a:cs typeface="Arial" panose="020B0604020202020204" pitchFamily="34" charset="0"/>
              </a:rPr>
              <a:t>tarnyba</a:t>
            </a:r>
            <a:endParaRPr lang="lt-LT" altLang="lt-LT" sz="1400" dirty="0">
              <a:solidFill>
                <a:prstClr val="black"/>
              </a:solidFill>
              <a:latin typeface="Arial" panose="020B0604020202020204" pitchFamily="34" charset="0"/>
              <a:cs typeface="Arial" panose="020B0604020202020204" pitchFamily="34" charset="0"/>
            </a:endParaRPr>
          </a:p>
          <a:p>
            <a:pPr eaLnBrk="1" hangingPunct="1"/>
            <a:endParaRPr lang="lt-LT" altLang="lt-LT" sz="1400" b="1" dirty="0" smtClean="0">
              <a:solidFill>
                <a:prstClr val="black"/>
              </a:solidFill>
              <a:latin typeface="Arial" panose="020B0604020202020204" pitchFamily="34" charset="0"/>
              <a:cs typeface="Arial" panose="020B0604020202020204" pitchFamily="34" charset="0"/>
            </a:endParaRPr>
          </a:p>
          <a:p>
            <a:pPr eaLnBrk="1" hangingPunct="1"/>
            <a:endParaRPr lang="en-US" altLang="lt-LT" sz="1400" b="1" dirty="0" smtClean="0">
              <a:solidFill>
                <a:prstClr val="black"/>
              </a:solidFill>
              <a:latin typeface="Arial" panose="020B0604020202020204" pitchFamily="34" charset="0"/>
              <a:cs typeface="Arial" panose="020B0604020202020204" pitchFamily="34" charset="0"/>
            </a:endParaRPr>
          </a:p>
          <a:p>
            <a:pPr eaLnBrk="1" hangingPunct="1"/>
            <a:endParaRPr lang="en-US" altLang="lt-LT" sz="1400" dirty="0" smtClean="0">
              <a:solidFill>
                <a:prstClr val="black"/>
              </a:solidFill>
              <a:latin typeface="Arial" panose="020B0604020202020204" pitchFamily="34" charset="0"/>
              <a:cs typeface="Arial" panose="020B0604020202020204" pitchFamily="34" charset="0"/>
            </a:endParaRPr>
          </a:p>
          <a:p>
            <a:pPr eaLnBrk="1" hangingPunct="1"/>
            <a:r>
              <a:rPr lang="en-US" altLang="lt-LT" sz="1400" dirty="0" err="1" smtClean="0">
                <a:solidFill>
                  <a:prstClr val="black"/>
                </a:solidFill>
                <a:latin typeface="Arial" panose="020B0604020202020204" pitchFamily="34" charset="0"/>
                <a:cs typeface="Arial" panose="020B0604020202020204" pitchFamily="34" charset="0"/>
              </a:rPr>
              <a:t>Vytauto</a:t>
            </a:r>
            <a:r>
              <a:rPr lang="en-US" altLang="lt-LT" sz="1400" dirty="0" smtClean="0">
                <a:solidFill>
                  <a:prstClr val="black"/>
                </a:solidFill>
                <a:latin typeface="Arial" panose="020B0604020202020204" pitchFamily="34" charset="0"/>
                <a:cs typeface="Arial" panose="020B0604020202020204" pitchFamily="34" charset="0"/>
              </a:rPr>
              <a:t> </a:t>
            </a:r>
            <a:r>
              <a:rPr lang="en-US" altLang="lt-LT" sz="1400" dirty="0">
                <a:solidFill>
                  <a:prstClr val="black"/>
                </a:solidFill>
                <a:latin typeface="Arial" panose="020B0604020202020204" pitchFamily="34" charset="0"/>
                <a:cs typeface="Arial" panose="020B0604020202020204" pitchFamily="34" charset="0"/>
              </a:rPr>
              <a:t>Did</a:t>
            </a:r>
            <a:r>
              <a:rPr lang="lt-LT" altLang="lt-LT" sz="1400" dirty="0">
                <a:solidFill>
                  <a:prstClr val="black"/>
                </a:solidFill>
                <a:latin typeface="Arial" panose="020B0604020202020204" pitchFamily="34" charset="0"/>
                <a:cs typeface="Arial" panose="020B0604020202020204" pitchFamily="34" charset="0"/>
              </a:rPr>
              <a:t>žiojo jėgerių </a:t>
            </a:r>
            <a:r>
              <a:rPr lang="lt-LT" altLang="lt-LT" sz="1400" dirty="0" smtClean="0">
                <a:solidFill>
                  <a:prstClr val="black"/>
                </a:solidFill>
                <a:latin typeface="Arial" panose="020B0604020202020204" pitchFamily="34" charset="0"/>
                <a:cs typeface="Arial" panose="020B0604020202020204" pitchFamily="34" charset="0"/>
              </a:rPr>
              <a:t>batalionas</a:t>
            </a:r>
            <a:endParaRPr lang="en-US" altLang="lt-LT" sz="1400" dirty="0">
              <a:solidFill>
                <a:prstClr val="black"/>
              </a:solidFill>
              <a:latin typeface="Arial" panose="020B0604020202020204" pitchFamily="34" charset="0"/>
              <a:cs typeface="Arial" panose="020B0604020202020204" pitchFamily="34" charset="0"/>
            </a:endParaRPr>
          </a:p>
          <a:p>
            <a:pPr eaLnBrk="1" hangingPunct="1"/>
            <a:endParaRPr lang="lt-LT" altLang="lt-LT" sz="1400" dirty="0" smtClean="0">
              <a:solidFill>
                <a:prstClr val="black"/>
              </a:solidFill>
              <a:latin typeface="Arial" panose="020B0604020202020204" pitchFamily="34" charset="0"/>
              <a:cs typeface="Arial" panose="020B0604020202020204" pitchFamily="34" charset="0"/>
            </a:endParaRPr>
          </a:p>
          <a:p>
            <a:pPr eaLnBrk="1" hangingPunct="1"/>
            <a:endParaRPr lang="lt-LT" altLang="lt-LT" sz="1400" dirty="0" smtClean="0">
              <a:solidFill>
                <a:prstClr val="black"/>
              </a:solidFill>
              <a:latin typeface="Arial" panose="020B0604020202020204" pitchFamily="34" charset="0"/>
              <a:cs typeface="Arial" panose="020B0604020202020204" pitchFamily="34" charset="0"/>
            </a:endParaRPr>
          </a:p>
          <a:p>
            <a:pPr eaLnBrk="1" hangingPunct="1"/>
            <a:r>
              <a:rPr lang="lt-LT" altLang="lt-LT" sz="1400" dirty="0" smtClean="0">
                <a:solidFill>
                  <a:prstClr val="black"/>
                </a:solidFill>
                <a:latin typeface="Arial" panose="020B0604020202020204" pitchFamily="34" charset="0"/>
                <a:cs typeface="Arial" panose="020B0604020202020204" pitchFamily="34" charset="0"/>
              </a:rPr>
              <a:t>Ypatingos </a:t>
            </a:r>
            <a:r>
              <a:rPr lang="lt-LT" altLang="lt-LT" sz="1400" dirty="0">
                <a:solidFill>
                  <a:prstClr val="black"/>
                </a:solidFill>
                <a:latin typeface="Arial" panose="020B0604020202020204" pitchFamily="34" charset="0"/>
                <a:cs typeface="Arial" panose="020B0604020202020204" pitchFamily="34" charset="0"/>
              </a:rPr>
              <a:t>paskirties </a:t>
            </a:r>
            <a:r>
              <a:rPr lang="lt-LT" altLang="lt-LT" sz="1400" dirty="0" smtClean="0">
                <a:solidFill>
                  <a:prstClr val="black"/>
                </a:solidFill>
                <a:latin typeface="Arial" panose="020B0604020202020204" pitchFamily="34" charset="0"/>
                <a:cs typeface="Arial" panose="020B0604020202020204" pitchFamily="34" charset="0"/>
              </a:rPr>
              <a:t>tarnyba </a:t>
            </a:r>
            <a:endParaRPr lang="en-US" altLang="lt-LT" sz="1400" dirty="0" smtClean="0">
              <a:solidFill>
                <a:prstClr val="black"/>
              </a:solidFill>
              <a:latin typeface="Arial" panose="020B0604020202020204" pitchFamily="34" charset="0"/>
              <a:cs typeface="Arial" panose="020B0604020202020204" pitchFamily="34" charset="0"/>
            </a:endParaRPr>
          </a:p>
          <a:p>
            <a:pPr eaLnBrk="1" hangingPunct="1"/>
            <a:endParaRPr lang="en-US" altLang="lt-LT" sz="1400" dirty="0" smtClean="0">
              <a:solidFill>
                <a:prstClr val="black"/>
              </a:solidFill>
              <a:latin typeface="Arial" panose="020B0604020202020204" pitchFamily="34" charset="0"/>
              <a:cs typeface="Arial" panose="020B0604020202020204" pitchFamily="34" charset="0"/>
            </a:endParaRPr>
          </a:p>
          <a:p>
            <a:pPr eaLnBrk="1" hangingPunct="1"/>
            <a:endParaRPr lang="lt-LT" altLang="lt-LT" sz="1400" dirty="0">
              <a:solidFill>
                <a:prstClr val="black"/>
              </a:solidFill>
              <a:latin typeface="Arial" panose="020B0604020202020204" pitchFamily="34" charset="0"/>
              <a:cs typeface="Arial" panose="020B0604020202020204" pitchFamily="34" charset="0"/>
            </a:endParaRPr>
          </a:p>
          <a:p>
            <a:pPr eaLnBrk="1" hangingPunct="1"/>
            <a:r>
              <a:rPr lang="lt-LT" altLang="lt-LT" sz="1400" dirty="0" smtClean="0">
                <a:solidFill>
                  <a:prstClr val="black"/>
                </a:solidFill>
                <a:latin typeface="Arial" panose="020B0604020202020204" pitchFamily="34" charset="0"/>
                <a:cs typeface="Arial" panose="020B0604020202020204" pitchFamily="34" charset="0"/>
              </a:rPr>
              <a:t>Specialiųjų </a:t>
            </a:r>
            <a:r>
              <a:rPr lang="lt-LT" altLang="lt-LT" sz="1400" dirty="0">
                <a:solidFill>
                  <a:prstClr val="black"/>
                </a:solidFill>
                <a:latin typeface="Arial" panose="020B0604020202020204" pitchFamily="34" charset="0"/>
                <a:cs typeface="Arial" panose="020B0604020202020204" pitchFamily="34" charset="0"/>
              </a:rPr>
              <a:t>operacijų </a:t>
            </a:r>
            <a:r>
              <a:rPr lang="lt-LT" altLang="lt-LT" sz="1400" dirty="0" smtClean="0">
                <a:solidFill>
                  <a:prstClr val="black"/>
                </a:solidFill>
                <a:latin typeface="Arial" panose="020B0604020202020204" pitchFamily="34" charset="0"/>
                <a:cs typeface="Arial" panose="020B0604020202020204" pitchFamily="34" charset="0"/>
              </a:rPr>
              <a:t>grandis</a:t>
            </a:r>
          </a:p>
          <a:p>
            <a:pPr eaLnBrk="1" hangingPunct="1"/>
            <a:endParaRPr lang="lt-LT" altLang="lt-LT" sz="1400" dirty="0" smtClean="0">
              <a:solidFill>
                <a:prstClr val="black"/>
              </a:solidFill>
              <a:latin typeface="Arial" panose="020B0604020202020204" pitchFamily="34" charset="0"/>
              <a:cs typeface="Arial" panose="020B0604020202020204" pitchFamily="34" charset="0"/>
            </a:endParaRPr>
          </a:p>
          <a:p>
            <a:pPr eaLnBrk="1" hangingPunct="1"/>
            <a:endParaRPr lang="ru-RU" altLang="lt-LT" sz="1400" dirty="0">
              <a:solidFill>
                <a:prstClr val="black"/>
              </a:solidFill>
              <a:latin typeface="Arial" panose="020B0604020202020204" pitchFamily="34" charset="0"/>
              <a:cs typeface="Arial" panose="020B0604020202020204" pitchFamily="34" charset="0"/>
            </a:endParaRPr>
          </a:p>
          <a:p>
            <a:pPr eaLnBrk="1" hangingPunct="1"/>
            <a:endParaRPr lang="lt-LT" altLang="lt-LT" sz="2000" dirty="0">
              <a:solidFill>
                <a:prstClr val="black"/>
              </a:solidFill>
              <a:latin typeface="Arial" panose="020B0604020202020204" pitchFamily="34" charset="0"/>
              <a:ea typeface="Arial Unicode MS" pitchFamily="34" charset="-128"/>
              <a:cs typeface="Arial" panose="020B0604020202020204" pitchFamily="34" charset="0"/>
            </a:endParaRPr>
          </a:p>
        </p:txBody>
      </p:sp>
      <p:sp>
        <p:nvSpPr>
          <p:cNvPr id="22534" name="Picture 7" descr="6"/>
          <p:cNvSpPr>
            <a:spLocks noChangeAspect="1" noChangeArrowheads="1"/>
          </p:cNvSpPr>
          <p:nvPr/>
        </p:nvSpPr>
        <p:spPr bwMode="auto">
          <a:xfrm>
            <a:off x="277813" y="3778250"/>
            <a:ext cx="1879600" cy="279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lt-LT">
              <a:solidFill>
                <a:prstClr val="black"/>
              </a:solidFill>
            </a:endParaRPr>
          </a:p>
        </p:txBody>
      </p:sp>
      <p:sp>
        <p:nvSpPr>
          <p:cNvPr id="22537" name="Picture 10" descr="C:\Users\Lenovo\Desktop\1299238613soeii.jpg"/>
          <p:cNvSpPr>
            <a:spLocks noChangeAspect="1" noChangeArrowheads="1"/>
          </p:cNvSpPr>
          <p:nvPr/>
        </p:nvSpPr>
        <p:spPr bwMode="auto">
          <a:xfrm>
            <a:off x="2339975" y="3898900"/>
            <a:ext cx="4078288" cy="272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lt-LT">
              <a:solidFill>
                <a:prstClr val="black"/>
              </a:solidFill>
            </a:endParaRPr>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4562" y="1625600"/>
            <a:ext cx="6426200" cy="5005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rotWithShape="1">
          <a:blip r:embed="rId5" cstate="print">
            <a:extLst>
              <a:ext uri="{28A0092B-C50C-407E-A947-70E740481C1C}">
                <a14:useLocalDpi xmlns:a14="http://schemas.microsoft.com/office/drawing/2010/main" val="0"/>
              </a:ext>
            </a:extLst>
          </a:blip>
          <a:srcRect r="39129"/>
          <a:stretch/>
        </p:blipFill>
        <p:spPr>
          <a:xfrm>
            <a:off x="6351632" y="4005064"/>
            <a:ext cx="637743" cy="785772"/>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01384" y="4873386"/>
            <a:ext cx="565867" cy="773590"/>
          </a:xfrm>
          <a:prstGeom prst="rect">
            <a:avLst/>
          </a:prstGeom>
        </p:spPr>
      </p:pic>
      <p:pic>
        <p:nvPicPr>
          <p:cNvPr id="18" name="Picture 17"/>
          <p:cNvPicPr>
            <a:picLocks noChangeAspect="1"/>
          </p:cNvPicPr>
          <p:nvPr/>
        </p:nvPicPr>
        <p:blipFill rotWithShape="1">
          <a:blip r:embed="rId7" cstate="print">
            <a:extLst>
              <a:ext uri="{28A0092B-C50C-407E-A947-70E740481C1C}">
                <a14:useLocalDpi xmlns:a14="http://schemas.microsoft.com/office/drawing/2010/main" val="0"/>
              </a:ext>
            </a:extLst>
          </a:blip>
          <a:srcRect r="39129"/>
          <a:stretch/>
        </p:blipFill>
        <p:spPr>
          <a:xfrm>
            <a:off x="4841980" y="4693762"/>
            <a:ext cx="392715" cy="483869"/>
          </a:xfrm>
          <a:prstGeom prst="rect">
            <a:avLst/>
          </a:prstGeom>
        </p:spPr>
      </p:pic>
      <p:pic>
        <p:nvPicPr>
          <p:cNvPr id="3074" name="Picture 2" descr="C:\Users\liudvikas.jaskunas\Desktop\Uzduotys\2014-07-24 Pakeitimai LK pristatymui\Kovinių_narų_tarnyba_(KNT).bmp"/>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58981" y="2180518"/>
            <a:ext cx="652684" cy="74442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Users\liudvikas.jaskunas\Desktop\Uzduotys\2014-07-24 Pakeitimai LK pristatymui\Kovinių_narų_tarnyba_(KNT).bmp"/>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00523" y="2924944"/>
            <a:ext cx="427234" cy="487288"/>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liudvikas.jaskunas\Desktop\Uzduotys\2014-07-24 Pakeitimai LK pristatymui\59_big.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flipH="1">
            <a:off x="6324403" y="3014484"/>
            <a:ext cx="719830" cy="85694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Users\liudvikas.jaskunas\Desktop\Uzduotys\2014-07-24 Pakeitimai LK pristatymui\59_big.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flipH="1">
            <a:off x="3579218" y="4542789"/>
            <a:ext cx="416718" cy="4960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6827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fade">
                                      <p:cBhvr>
                                        <p:cTn id="7" dur="250"/>
                                        <p:tgtEl>
                                          <p:spTgt spid="22531">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Effect transition="in" filter="fade">
                                      <p:cBhvr>
                                        <p:cTn id="10" dur="250"/>
                                        <p:tgtEl>
                                          <p:spTgt spid="3074"/>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2531">
                                            <p:txEl>
                                              <p:pRg st="4" end="4"/>
                                            </p:txEl>
                                          </p:spTgt>
                                        </p:tgtEl>
                                        <p:attrNameLst>
                                          <p:attrName>style.visibility</p:attrName>
                                        </p:attrNameLst>
                                      </p:cBhvr>
                                      <p:to>
                                        <p:strVal val="visible"/>
                                      </p:to>
                                    </p:set>
                                    <p:animEffect transition="in" filter="fade">
                                      <p:cBhvr>
                                        <p:cTn id="18" dur="250"/>
                                        <p:tgtEl>
                                          <p:spTgt spid="22531">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075"/>
                                        </p:tgtEl>
                                        <p:attrNameLst>
                                          <p:attrName>style.visibility</p:attrName>
                                        </p:attrNameLst>
                                      </p:cBhvr>
                                      <p:to>
                                        <p:strVal val="visible"/>
                                      </p:to>
                                    </p:set>
                                    <p:animEffect transition="in" filter="fade">
                                      <p:cBhvr>
                                        <p:cTn id="21" dur="250"/>
                                        <p:tgtEl>
                                          <p:spTgt spid="3075"/>
                                        </p:tgtEl>
                                      </p:cBhvr>
                                    </p:animEffect>
                                  </p:childTnLst>
                                </p:cTn>
                              </p:par>
                              <p:par>
                                <p:cTn id="22" presetID="10" presetClass="entr" presetSubtype="0"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250"/>
                                        <p:tgtEl>
                                          <p:spTgt spid="1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250"/>
                                        <p:tgtEl>
                                          <p:spTgt spid="6"/>
                                        </p:tgtEl>
                                      </p:cBhvr>
                                    </p:animEffect>
                                  </p:childTnLst>
                                </p:cTn>
                              </p:par>
                              <p:par>
                                <p:cTn id="30" presetID="10" presetClass="entr" presetSubtype="0"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250"/>
                                        <p:tgtEl>
                                          <p:spTgt spid="18"/>
                                        </p:tgtEl>
                                      </p:cBhvr>
                                    </p:animEffect>
                                  </p:childTnLst>
                                </p:cTn>
                              </p:par>
                              <p:par>
                                <p:cTn id="33" presetID="10" presetClass="entr" presetSubtype="0" fill="hold" nodeType="withEffect">
                                  <p:stCondLst>
                                    <p:cond delay="0"/>
                                  </p:stCondLst>
                                  <p:childTnLst>
                                    <p:set>
                                      <p:cBhvr>
                                        <p:cTn id="34" dur="1" fill="hold">
                                          <p:stCondLst>
                                            <p:cond delay="0"/>
                                          </p:stCondLst>
                                        </p:cTn>
                                        <p:tgtEl>
                                          <p:spTgt spid="22531">
                                            <p:txEl>
                                              <p:pRg st="7" end="7"/>
                                            </p:txEl>
                                          </p:spTgt>
                                        </p:tgtEl>
                                        <p:attrNameLst>
                                          <p:attrName>style.visibility</p:attrName>
                                        </p:attrNameLst>
                                      </p:cBhvr>
                                      <p:to>
                                        <p:strVal val="visible"/>
                                      </p:to>
                                    </p:set>
                                    <p:animEffect transition="in" filter="fade">
                                      <p:cBhvr>
                                        <p:cTn id="35" dur="250"/>
                                        <p:tgtEl>
                                          <p:spTgt spid="22531">
                                            <p:txEl>
                                              <p:pRg st="7" end="7"/>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2531">
                                            <p:txEl>
                                              <p:pRg st="10" end="10"/>
                                            </p:txEl>
                                          </p:spTgt>
                                        </p:tgtEl>
                                        <p:attrNameLst>
                                          <p:attrName>style.visibility</p:attrName>
                                        </p:attrNameLst>
                                      </p:cBhvr>
                                      <p:to>
                                        <p:strVal val="visible"/>
                                      </p:to>
                                    </p:set>
                                    <p:animEffect transition="in" filter="fade">
                                      <p:cBhvr>
                                        <p:cTn id="40" dur="250"/>
                                        <p:tgtEl>
                                          <p:spTgt spid="22531">
                                            <p:txEl>
                                              <p:pRg st="10" end="10"/>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274638"/>
            <a:ext cx="7488832" cy="634082"/>
          </a:xfrm>
        </p:spPr>
        <p:txBody>
          <a:bodyPr>
            <a:normAutofit/>
          </a:bodyPr>
          <a:lstStyle/>
          <a:p>
            <a:pPr algn="l"/>
            <a:r>
              <a:rPr lang="en-US"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MOKYMO </a:t>
            </a:r>
            <a:r>
              <a:rPr 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PAJĖGOS </a:t>
            </a:r>
            <a:endParaRPr lang="lt-LT"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1678693"/>
            <a:ext cx="6408712" cy="4991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53" descr="MPV tarnybos ženkla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08104" y="1346798"/>
            <a:ext cx="940756" cy="1074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6595559" y="3482424"/>
            <a:ext cx="2537069" cy="738664"/>
          </a:xfrm>
          <a:prstGeom prst="rect">
            <a:avLst/>
          </a:prstGeom>
        </p:spPr>
        <p:txBody>
          <a:bodyPr wrap="square">
            <a:spAutoFit/>
          </a:bodyPr>
          <a:lstStyle/>
          <a:p>
            <a:r>
              <a:rPr lang="lt-LT" sz="1400" dirty="0">
                <a:latin typeface="Arial" panose="020B0604020202020204" pitchFamily="34" charset="0"/>
                <a:cs typeface="Arial" panose="020B0604020202020204" pitchFamily="34" charset="0"/>
              </a:rPr>
              <a:t>Divizijos generolo Stasio </a:t>
            </a:r>
            <a:r>
              <a:rPr lang="lt-LT" sz="1400" dirty="0" err="1">
                <a:latin typeface="Arial" panose="020B0604020202020204" pitchFamily="34" charset="0"/>
                <a:cs typeface="Arial" panose="020B0604020202020204" pitchFamily="34" charset="0"/>
              </a:rPr>
              <a:t>Raštikio</a:t>
            </a:r>
            <a:r>
              <a:rPr lang="lt-LT" sz="1400" dirty="0">
                <a:latin typeface="Arial" panose="020B0604020202020204" pitchFamily="34" charset="0"/>
                <a:cs typeface="Arial" panose="020B0604020202020204" pitchFamily="34" charset="0"/>
              </a:rPr>
              <a:t> Lietuvos kariuomenės mokykla</a:t>
            </a:r>
          </a:p>
        </p:txBody>
      </p:sp>
      <p:sp>
        <p:nvSpPr>
          <p:cNvPr id="7" name="Rectangle 6"/>
          <p:cNvSpPr/>
          <p:nvPr/>
        </p:nvSpPr>
        <p:spPr>
          <a:xfrm>
            <a:off x="6587196" y="2743760"/>
            <a:ext cx="2520280" cy="738664"/>
          </a:xfrm>
          <a:prstGeom prst="rect">
            <a:avLst/>
          </a:prstGeom>
        </p:spPr>
        <p:txBody>
          <a:bodyPr wrap="square">
            <a:spAutoFit/>
          </a:bodyPr>
          <a:lstStyle/>
          <a:p>
            <a:r>
              <a:rPr lang="lt-LT" sz="1400" dirty="0">
                <a:latin typeface="Arial" panose="020B0604020202020204" pitchFamily="34" charset="0"/>
                <a:cs typeface="Arial" panose="020B0604020202020204" pitchFamily="34" charset="0"/>
              </a:rPr>
              <a:t>Didžiojo Lietuvos etmono Jonušo Radvilos mokomasis pulkas</a:t>
            </a:r>
          </a:p>
        </p:txBody>
      </p:sp>
      <p:sp>
        <p:nvSpPr>
          <p:cNvPr id="8" name="Rectangle 7"/>
          <p:cNvSpPr/>
          <p:nvPr/>
        </p:nvSpPr>
        <p:spPr>
          <a:xfrm>
            <a:off x="6595559" y="4293096"/>
            <a:ext cx="2511917" cy="738664"/>
          </a:xfrm>
          <a:prstGeom prst="rect">
            <a:avLst/>
          </a:prstGeom>
        </p:spPr>
        <p:txBody>
          <a:bodyPr wrap="square">
            <a:spAutoFit/>
          </a:bodyPr>
          <a:lstStyle/>
          <a:p>
            <a:r>
              <a:rPr lang="lt-LT" sz="1400" dirty="0">
                <a:latin typeface="Arial" panose="020B0604020202020204" pitchFamily="34" charset="0"/>
                <a:cs typeface="Arial" panose="020B0604020202020204" pitchFamily="34" charset="0"/>
              </a:rPr>
              <a:t>Generolo Adolfo Ramanausko kovinio rengimo centras</a:t>
            </a:r>
          </a:p>
        </p:txBody>
      </p:sp>
      <p:sp>
        <p:nvSpPr>
          <p:cNvPr id="9" name="TextBox 8"/>
          <p:cNvSpPr txBox="1"/>
          <p:nvPr/>
        </p:nvSpPr>
        <p:spPr>
          <a:xfrm>
            <a:off x="6516216" y="1628800"/>
            <a:ext cx="2448273" cy="646331"/>
          </a:xfrm>
          <a:prstGeom prst="rect">
            <a:avLst/>
          </a:prstGeom>
          <a:noFill/>
        </p:spPr>
        <p:txBody>
          <a:bodyPr wrap="square" rtlCol="0">
            <a:spAutoFit/>
          </a:bodyPr>
          <a:lstStyle/>
          <a:p>
            <a:r>
              <a:rPr lang="lt-LT"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Mokymo ir doktrinų valdyba (MDV)</a:t>
            </a:r>
            <a:endParaRPr lang="lt-LT"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0" name="TextBox 9"/>
          <p:cNvSpPr txBox="1"/>
          <p:nvPr/>
        </p:nvSpPr>
        <p:spPr>
          <a:xfrm>
            <a:off x="6516216" y="5149210"/>
            <a:ext cx="2508329" cy="1200329"/>
          </a:xfrm>
          <a:prstGeom prst="rect">
            <a:avLst/>
          </a:prstGeom>
          <a:noFill/>
        </p:spPr>
        <p:txBody>
          <a:bodyPr wrap="square" rtlCol="0">
            <a:spAutoFit/>
          </a:bodyPr>
          <a:lstStyle/>
          <a:p>
            <a:r>
              <a:rPr lang="lt-LT" b="1" dirty="0" smtClean="0">
                <a:latin typeface="Arial" panose="020B0604020202020204" pitchFamily="34" charset="0"/>
                <a:cs typeface="Arial" panose="020B0604020202020204" pitchFamily="34" charset="0"/>
              </a:rPr>
              <a:t>Generolo Jono Žemaičio Lietuvos karo akademija (LKA)</a:t>
            </a:r>
            <a:endParaRPr lang="lt-LT" b="1" dirty="0">
              <a:latin typeface="Arial" panose="020B0604020202020204" pitchFamily="34" charset="0"/>
              <a:cs typeface="Arial" panose="020B0604020202020204" pitchFamily="34" charset="0"/>
            </a:endParaRPr>
          </a:p>
        </p:txBody>
      </p:sp>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80112" y="5157192"/>
            <a:ext cx="868748" cy="996704"/>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13154" y="2743760"/>
            <a:ext cx="563119" cy="759725"/>
          </a:xfrm>
          <a:prstGeom prst="rect">
            <a:avLst/>
          </a:prstGeom>
        </p:spPr>
      </p:pic>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013154" y="3549921"/>
            <a:ext cx="582404" cy="662485"/>
          </a:xfrm>
          <a:prstGeom prst="rect">
            <a:avLst/>
          </a:prstGeom>
        </p:spPr>
      </p:pic>
      <p:pic>
        <p:nvPicPr>
          <p:cNvPr id="14" name="Pictur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021640" y="4293096"/>
            <a:ext cx="565432" cy="648072"/>
          </a:xfrm>
          <a:prstGeom prst="rect">
            <a:avLst/>
          </a:prstGeom>
        </p:spPr>
      </p:pic>
      <p:pic>
        <p:nvPicPr>
          <p:cNvPr id="15" name="Picture 1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870742" y="4354468"/>
            <a:ext cx="349408" cy="400475"/>
          </a:xfrm>
          <a:prstGeom prst="rect">
            <a:avLst/>
          </a:prstGeom>
        </p:spPr>
      </p:pic>
      <p:pic>
        <p:nvPicPr>
          <p:cNvPr id="16" name="Picture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39668" y="4762603"/>
            <a:ext cx="359296" cy="408699"/>
          </a:xfrm>
          <a:prstGeom prst="rect">
            <a:avLst/>
          </a:prstGeom>
        </p:spPr>
      </p:pic>
      <p:pic>
        <p:nvPicPr>
          <p:cNvPr id="17" name="Picture 1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851920" y="4221088"/>
            <a:ext cx="311298" cy="419983"/>
          </a:xfrm>
          <a:prstGeom prst="rect">
            <a:avLst/>
          </a:prstGeom>
        </p:spPr>
      </p:pic>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27984" y="5085184"/>
            <a:ext cx="359879" cy="412884"/>
          </a:xfrm>
          <a:prstGeom prst="rect">
            <a:avLst/>
          </a:prstGeom>
        </p:spPr>
      </p:pic>
      <p:pic>
        <p:nvPicPr>
          <p:cNvPr id="19" name="Picture 2"/>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2372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par>
                                <p:cTn id="41" presetID="10" presetClass="entr" presetSubtype="0"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85000"/>
            <a:lum/>
          </a:blip>
          <a:srcRect/>
          <a:stretch>
            <a:fillRect l="-17000" r="-17000"/>
          </a:stretch>
        </a:blipFill>
        <a:effectLst/>
      </p:bgPr>
    </p:bg>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3203848" y="786190"/>
            <a:ext cx="6120680" cy="3097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147" tIns="40074" rIns="80147" bIns="40074" anchor="ctr">
            <a:spAutoFit/>
          </a:bodyPr>
          <a:lstStyle>
            <a:lvl1pPr defTabSz="801688" eaLnBrk="0" hangingPunct="0">
              <a:defRPr>
                <a:solidFill>
                  <a:schemeClr val="tx1"/>
                </a:solidFill>
                <a:latin typeface="Arial" charset="0"/>
              </a:defRPr>
            </a:lvl1pPr>
            <a:lvl2pPr marL="742950" indent="-285750" defTabSz="801688" eaLnBrk="0" hangingPunct="0">
              <a:defRPr>
                <a:solidFill>
                  <a:schemeClr val="tx1"/>
                </a:solidFill>
                <a:latin typeface="Arial" charset="0"/>
              </a:defRPr>
            </a:lvl2pPr>
            <a:lvl3pPr marL="1143000" indent="-228600" defTabSz="801688" eaLnBrk="0" hangingPunct="0">
              <a:defRPr>
                <a:solidFill>
                  <a:schemeClr val="tx1"/>
                </a:solidFill>
                <a:latin typeface="Arial" charset="0"/>
              </a:defRPr>
            </a:lvl3pPr>
            <a:lvl4pPr marL="1600200" indent="-228600" defTabSz="801688" eaLnBrk="0" hangingPunct="0">
              <a:defRPr>
                <a:solidFill>
                  <a:schemeClr val="tx1"/>
                </a:solidFill>
                <a:latin typeface="Arial" charset="0"/>
              </a:defRPr>
            </a:lvl4pPr>
            <a:lvl5pPr marL="2057400" indent="-228600" defTabSz="801688" eaLnBrk="0" hangingPunct="0">
              <a:defRPr>
                <a:solidFill>
                  <a:schemeClr val="tx1"/>
                </a:solidFill>
                <a:latin typeface="Arial" charset="0"/>
              </a:defRPr>
            </a:lvl5pPr>
            <a:lvl6pPr marL="2514600" indent="-228600" defTabSz="801688" eaLnBrk="0" fontAlgn="base" hangingPunct="0">
              <a:spcBef>
                <a:spcPct val="0"/>
              </a:spcBef>
              <a:spcAft>
                <a:spcPct val="0"/>
              </a:spcAft>
              <a:defRPr>
                <a:solidFill>
                  <a:schemeClr val="tx1"/>
                </a:solidFill>
                <a:latin typeface="Arial" charset="0"/>
              </a:defRPr>
            </a:lvl6pPr>
            <a:lvl7pPr marL="2971800" indent="-228600" defTabSz="801688" eaLnBrk="0" fontAlgn="base" hangingPunct="0">
              <a:spcBef>
                <a:spcPct val="0"/>
              </a:spcBef>
              <a:spcAft>
                <a:spcPct val="0"/>
              </a:spcAft>
              <a:defRPr>
                <a:solidFill>
                  <a:schemeClr val="tx1"/>
                </a:solidFill>
                <a:latin typeface="Arial" charset="0"/>
              </a:defRPr>
            </a:lvl7pPr>
            <a:lvl8pPr marL="3429000" indent="-228600" defTabSz="801688" eaLnBrk="0" fontAlgn="base" hangingPunct="0">
              <a:spcBef>
                <a:spcPct val="0"/>
              </a:spcBef>
              <a:spcAft>
                <a:spcPct val="0"/>
              </a:spcAft>
              <a:defRPr>
                <a:solidFill>
                  <a:schemeClr val="tx1"/>
                </a:solidFill>
                <a:latin typeface="Arial" charset="0"/>
              </a:defRPr>
            </a:lvl8pPr>
            <a:lvl9pPr marL="3886200" indent="-228600" defTabSz="801688" eaLnBrk="0" fontAlgn="base" hangingPunct="0">
              <a:spcBef>
                <a:spcPct val="0"/>
              </a:spcBef>
              <a:spcAft>
                <a:spcPct val="0"/>
              </a:spcAft>
              <a:defRPr>
                <a:solidFill>
                  <a:schemeClr val="tx1"/>
                </a:solidFill>
                <a:latin typeface="Arial" charset="0"/>
              </a:defRPr>
            </a:lvl9pPr>
          </a:lstStyle>
          <a:p>
            <a:pPr eaLnBrk="1" hangingPunct="1"/>
            <a:endParaRPr lang="lt-LT" altLang="lt-LT" sz="1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57200" indent="-457200" eaLnBrk="1" hangingPunct="1">
              <a:buFont typeface="Arial" panose="020B0604020202020204" pitchFamily="34" charset="0"/>
              <a:buChar char="•"/>
            </a:pPr>
            <a:r>
              <a:rPr lang="lt-LT" alt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Nuolatinė privalomoji pradinė karo tarnyba (NPPKT)</a:t>
            </a:r>
          </a:p>
          <a:p>
            <a:pPr eaLnBrk="1" hangingPunct="1"/>
            <a:endParaRPr lang="en-US" altLang="lt-LT" sz="1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57200" indent="-457200" eaLnBrk="1" hangingPunct="1">
              <a:buFont typeface="Arial" panose="020B0604020202020204" pitchFamily="34" charset="0"/>
              <a:buChar char="•"/>
            </a:pPr>
            <a:r>
              <a:rPr lang="lt-LT" alt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Kario savanorio tarnyba (KASP)</a:t>
            </a:r>
          </a:p>
          <a:p>
            <a:pPr eaLnBrk="1" hangingPunct="1"/>
            <a:endParaRPr lang="lt-LT" altLang="lt-LT" sz="1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57200" indent="-457200" eaLnBrk="1" hangingPunct="1">
              <a:buFont typeface="Arial" panose="020B0604020202020204" pitchFamily="34" charset="0"/>
              <a:buChar char="•"/>
            </a:pPr>
            <a:r>
              <a:rPr lang="lt-LT" altLang="lt-LT" sz="2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Jaunesniųjų karininkų </a:t>
            </a:r>
            <a:r>
              <a:rPr lang="lt-LT" alt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vadų</a:t>
            </a:r>
            <a:r>
              <a:rPr lang="en-US" alt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lt-LT" alt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mokymai (JKVM)</a:t>
            </a:r>
          </a:p>
          <a:p>
            <a:pPr marL="457200" indent="-457200" eaLnBrk="1" hangingPunct="1">
              <a:buFont typeface="Arial" panose="020B0604020202020204" pitchFamily="34" charset="0"/>
              <a:buChar char="•"/>
            </a:pPr>
            <a:r>
              <a:rPr lang="lt-LT" altLang="lt-LT" sz="22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Profesinė </a:t>
            </a:r>
            <a:r>
              <a:rPr lang="lt-LT" altLang="lt-LT" sz="22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karo tarnyba (PKT)</a:t>
            </a:r>
          </a:p>
          <a:p>
            <a:pPr marL="457200" indent="-457200" eaLnBrk="1" hangingPunct="1">
              <a:buFont typeface="Arial" panose="020B0604020202020204" pitchFamily="34" charset="0"/>
              <a:buChar char="•"/>
            </a:pPr>
            <a:endParaRPr lang="lt-LT" altLang="lt-LT" sz="2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5603" name="Rectangle 3"/>
          <p:cNvSpPr>
            <a:spLocks noChangeArrowheads="1"/>
          </p:cNvSpPr>
          <p:nvPr/>
        </p:nvSpPr>
        <p:spPr bwMode="auto">
          <a:xfrm>
            <a:off x="1547664" y="477969"/>
            <a:ext cx="5760640" cy="511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147" tIns="40074" rIns="80147" bIns="40074">
            <a:spAutoFit/>
          </a:bodyPr>
          <a:lstStyle>
            <a:lvl1pPr defTabSz="873125" eaLnBrk="0" hangingPunct="0">
              <a:defRPr>
                <a:solidFill>
                  <a:schemeClr val="tx1"/>
                </a:solidFill>
                <a:latin typeface="Arial" charset="0"/>
              </a:defRPr>
            </a:lvl1pPr>
            <a:lvl2pPr marL="742950" indent="-285750" defTabSz="873125" eaLnBrk="0" hangingPunct="0">
              <a:defRPr>
                <a:solidFill>
                  <a:schemeClr val="tx1"/>
                </a:solidFill>
                <a:latin typeface="Arial" charset="0"/>
              </a:defRPr>
            </a:lvl2pPr>
            <a:lvl3pPr marL="1143000" indent="-228600" defTabSz="873125" eaLnBrk="0" hangingPunct="0">
              <a:defRPr>
                <a:solidFill>
                  <a:schemeClr val="tx1"/>
                </a:solidFill>
                <a:latin typeface="Arial" charset="0"/>
              </a:defRPr>
            </a:lvl3pPr>
            <a:lvl4pPr marL="1600200" indent="-228600" defTabSz="873125" eaLnBrk="0" hangingPunct="0">
              <a:defRPr>
                <a:solidFill>
                  <a:schemeClr val="tx1"/>
                </a:solidFill>
                <a:latin typeface="Arial" charset="0"/>
              </a:defRPr>
            </a:lvl4pPr>
            <a:lvl5pPr marL="2057400" indent="-228600" defTabSz="873125" eaLnBrk="0" hangingPunct="0">
              <a:defRPr>
                <a:solidFill>
                  <a:schemeClr val="tx1"/>
                </a:solidFill>
                <a:latin typeface="Arial" charset="0"/>
              </a:defRPr>
            </a:lvl5pPr>
            <a:lvl6pPr marL="2514600" indent="-228600" defTabSz="873125" eaLnBrk="0" fontAlgn="base" hangingPunct="0">
              <a:spcBef>
                <a:spcPct val="0"/>
              </a:spcBef>
              <a:spcAft>
                <a:spcPct val="0"/>
              </a:spcAft>
              <a:defRPr>
                <a:solidFill>
                  <a:schemeClr val="tx1"/>
                </a:solidFill>
                <a:latin typeface="Arial" charset="0"/>
              </a:defRPr>
            </a:lvl6pPr>
            <a:lvl7pPr marL="2971800" indent="-228600" defTabSz="873125" eaLnBrk="0" fontAlgn="base" hangingPunct="0">
              <a:spcBef>
                <a:spcPct val="0"/>
              </a:spcBef>
              <a:spcAft>
                <a:spcPct val="0"/>
              </a:spcAft>
              <a:defRPr>
                <a:solidFill>
                  <a:schemeClr val="tx1"/>
                </a:solidFill>
                <a:latin typeface="Arial" charset="0"/>
              </a:defRPr>
            </a:lvl7pPr>
            <a:lvl8pPr marL="3429000" indent="-228600" defTabSz="873125" eaLnBrk="0" fontAlgn="base" hangingPunct="0">
              <a:spcBef>
                <a:spcPct val="0"/>
              </a:spcBef>
              <a:spcAft>
                <a:spcPct val="0"/>
              </a:spcAft>
              <a:defRPr>
                <a:solidFill>
                  <a:schemeClr val="tx1"/>
                </a:solidFill>
                <a:latin typeface="Arial" charset="0"/>
              </a:defRPr>
            </a:lvl8pPr>
            <a:lvl9pPr marL="3886200" indent="-228600" defTabSz="873125" eaLnBrk="0" fontAlgn="base" hangingPunct="0">
              <a:spcBef>
                <a:spcPct val="0"/>
              </a:spcBef>
              <a:spcAft>
                <a:spcPct val="0"/>
              </a:spcAft>
              <a:defRPr>
                <a:solidFill>
                  <a:schemeClr val="tx1"/>
                </a:solidFill>
                <a:latin typeface="Arial" charset="0"/>
              </a:defRPr>
            </a:lvl9pPr>
          </a:lstStyle>
          <a:p>
            <a:pPr eaLnBrk="1" hangingPunct="1"/>
            <a:r>
              <a:rPr lang="lt-LT" altLang="lt-LT"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TARNYBOS BŪDAI  </a:t>
            </a:r>
          </a:p>
        </p:txBody>
      </p:sp>
      <p:pic>
        <p:nvPicPr>
          <p:cNvPr id="6146" name="Picture 2" descr="C:\Users\liudvikas.jaskunas\Desktop\Reikalai\LK pristatymai\2016-08 pakeitimai\blank slides\L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648" y="174577"/>
            <a:ext cx="1256631" cy="136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98491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239790" y="1721672"/>
            <a:ext cx="8352928" cy="769441"/>
          </a:xfrm>
          <a:prstGeom prst="rect">
            <a:avLst/>
          </a:prstGeom>
        </p:spPr>
        <p:txBody>
          <a:bodyPr wrap="square">
            <a:spAutoFit/>
          </a:bodyPr>
          <a:lstStyle/>
          <a:p>
            <a:r>
              <a:rPr lang="lt-LT" altLang="lt-LT" sz="2200" b="1" dirty="0" smtClean="0">
                <a:latin typeface="Arial" panose="020B0604020202020204" pitchFamily="34" charset="0"/>
                <a:cs typeface="Arial" panose="020B0604020202020204" pitchFamily="34" charset="0"/>
              </a:rPr>
              <a:t>NPPKT – </a:t>
            </a:r>
            <a:r>
              <a:rPr lang="lt-LT" altLang="lt-LT" sz="2200" dirty="0" smtClean="0">
                <a:latin typeface="Arial" panose="020B0604020202020204" pitchFamily="34" charset="0"/>
                <a:cs typeface="Arial" panose="020B0604020202020204" pitchFamily="34" charset="0"/>
              </a:rPr>
              <a:t>tai 9 mėnesių </a:t>
            </a:r>
            <a:r>
              <a:rPr lang="lt-LT" altLang="lt-LT" sz="2200" dirty="0">
                <a:latin typeface="Arial" panose="020B0604020202020204" pitchFamily="34" charset="0"/>
                <a:cs typeface="Arial" panose="020B0604020202020204" pitchFamily="34" charset="0"/>
              </a:rPr>
              <a:t>trukmės kariniai </a:t>
            </a:r>
            <a:r>
              <a:rPr lang="lt-LT" altLang="lt-LT" sz="2200" dirty="0" smtClean="0">
                <a:latin typeface="Arial" panose="020B0604020202020204" pitchFamily="34" charset="0"/>
                <a:cs typeface="Arial" panose="020B0604020202020204" pitchFamily="34" charset="0"/>
              </a:rPr>
              <a:t>mokymai, kurie vyksta LK vienetuose visoje Lietuvoje.</a:t>
            </a:r>
          </a:p>
        </p:txBody>
      </p:sp>
      <p:sp>
        <p:nvSpPr>
          <p:cNvPr id="4" name="Title 3"/>
          <p:cNvSpPr>
            <a:spLocks noGrp="1"/>
          </p:cNvSpPr>
          <p:nvPr>
            <p:ph type="title"/>
          </p:nvPr>
        </p:nvSpPr>
        <p:spPr>
          <a:xfrm>
            <a:off x="1527565" y="332656"/>
            <a:ext cx="7221488" cy="926976"/>
          </a:xfrm>
        </p:spPr>
        <p:txBody>
          <a:bodyPr>
            <a:noAutofit/>
          </a:bodyPr>
          <a:lstStyle/>
          <a:p>
            <a:pPr algn="l"/>
            <a:r>
              <a:rPr lang="lt-LT" sz="2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NUOLATINĖ PRIVALOMOJI PRADINĖ KARO TARYBA (NPPKT)</a:t>
            </a:r>
            <a:endParaRPr lang="lt-LT" sz="2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719983" y="2506966"/>
            <a:ext cx="5913040" cy="738664"/>
          </a:xfrm>
          <a:prstGeom prst="rect">
            <a:avLst/>
          </a:prstGeom>
        </p:spPr>
        <p:txBody>
          <a:bodyPr wrap="square">
            <a:spAutoFit/>
          </a:bodyPr>
          <a:lstStyle/>
          <a:p>
            <a:r>
              <a:rPr lang="lt-LT" altLang="lt-LT" sz="2200" b="1" dirty="0" smtClean="0">
                <a:latin typeface="Arial" panose="020B0604020202020204" pitchFamily="34" charset="0"/>
                <a:cs typeface="Arial" panose="020B0604020202020204" pitchFamily="34" charset="0"/>
              </a:rPr>
              <a:t>SAVO NORU</a:t>
            </a:r>
            <a:r>
              <a:rPr lang="lt-LT" altLang="lt-LT" sz="2200" b="1" dirty="0">
                <a:latin typeface="Arial" panose="020B0604020202020204" pitchFamily="34" charset="0"/>
                <a:cs typeface="Arial" panose="020B0604020202020204" pitchFamily="34" charset="0"/>
              </a:rPr>
              <a:t> </a:t>
            </a:r>
            <a:r>
              <a:rPr lang="lt-LT" altLang="lt-LT" sz="2200" b="1" dirty="0" smtClean="0">
                <a:latin typeface="Arial" panose="020B0604020202020204" pitchFamily="34" charset="0"/>
                <a:cs typeface="Arial" panose="020B0604020202020204" pitchFamily="34" charset="0"/>
              </a:rPr>
              <a:t>– </a:t>
            </a:r>
            <a:r>
              <a:rPr lang="lt-LT" altLang="lt-LT" b="1" dirty="0" smtClean="0">
                <a:latin typeface="Arial" panose="020B0604020202020204" pitchFamily="34" charset="0"/>
                <a:cs typeface="Arial" panose="020B0604020202020204" pitchFamily="34" charset="0"/>
              </a:rPr>
              <a:t>GALIMYBĖ PLANUOTIS ATEITĮ</a:t>
            </a:r>
            <a:r>
              <a:rPr lang="lt-LT" altLang="lt-LT" sz="2200" b="1" dirty="0" smtClean="0">
                <a:latin typeface="Arial" panose="020B0604020202020204" pitchFamily="34" charset="0"/>
                <a:cs typeface="Arial" panose="020B0604020202020204" pitchFamily="34" charset="0"/>
              </a:rPr>
              <a:t>!</a:t>
            </a:r>
            <a:endParaRPr lang="en-US" altLang="lt-LT" sz="22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ü"/>
            </a:pPr>
            <a:r>
              <a:rPr lang="lt-LT" altLang="lt-LT" sz="2000" dirty="0">
                <a:latin typeface="Arial" panose="020B0604020202020204" pitchFamily="34" charset="0"/>
                <a:cs typeface="Arial" panose="020B0604020202020204" pitchFamily="34" charset="0"/>
              </a:rPr>
              <a:t>18-38 m. Lietuvos Respublikos </a:t>
            </a:r>
            <a:r>
              <a:rPr lang="lt-LT" altLang="lt-LT" sz="2000" dirty="0" smtClean="0">
                <a:latin typeface="Arial" panose="020B0604020202020204" pitchFamily="34" charset="0"/>
                <a:cs typeface="Arial" panose="020B0604020202020204" pitchFamily="34" charset="0"/>
              </a:rPr>
              <a:t>piliečiai</a:t>
            </a:r>
            <a:endParaRPr lang="lt-LT" altLang="lt-LT" sz="2000" dirty="0">
              <a:latin typeface="Arial" panose="020B0604020202020204" pitchFamily="34" charset="0"/>
              <a:cs typeface="Arial" panose="020B0604020202020204" pitchFamily="34" charset="0"/>
            </a:endParaRPr>
          </a:p>
        </p:txBody>
      </p:sp>
      <p:sp>
        <p:nvSpPr>
          <p:cNvPr id="6" name="Rectangle 5"/>
          <p:cNvSpPr/>
          <p:nvPr/>
        </p:nvSpPr>
        <p:spPr>
          <a:xfrm>
            <a:off x="-4387" y="2511403"/>
            <a:ext cx="3280243" cy="1969770"/>
          </a:xfrm>
          <a:prstGeom prst="rect">
            <a:avLst/>
          </a:prstGeom>
        </p:spPr>
        <p:txBody>
          <a:bodyPr wrap="square">
            <a:spAutoFit/>
          </a:bodyPr>
          <a:lstStyle/>
          <a:p>
            <a:r>
              <a:rPr lang="lt-LT" altLang="lt-LT" sz="2200" b="1" dirty="0" smtClean="0">
                <a:latin typeface="Arial" panose="020B0604020202020204" pitchFamily="34" charset="0"/>
                <a:cs typeface="Arial" panose="020B0604020202020204" pitchFamily="34" charset="0"/>
              </a:rPr>
              <a:t>ŠAUKIAMI</a:t>
            </a:r>
            <a:r>
              <a:rPr lang="en-US" altLang="lt-LT" sz="2200" b="1" dirty="0" smtClean="0">
                <a:latin typeface="Arial" panose="020B0604020202020204" pitchFamily="34" charset="0"/>
                <a:cs typeface="Arial" panose="020B0604020202020204" pitchFamily="34" charset="0"/>
              </a:rPr>
              <a:t>:</a:t>
            </a:r>
            <a:endParaRPr lang="en-US" altLang="lt-LT" sz="22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ü"/>
            </a:pPr>
            <a:r>
              <a:rPr lang="lt-LT" altLang="lt-LT" sz="2000" dirty="0" smtClean="0">
                <a:latin typeface="Arial" panose="020B0604020202020204" pitchFamily="34" charset="0"/>
                <a:cs typeface="Arial" panose="020B0604020202020204" pitchFamily="34" charset="0"/>
              </a:rPr>
              <a:t>18-23 </a:t>
            </a:r>
            <a:r>
              <a:rPr lang="lt-LT" altLang="lt-LT" sz="2000" dirty="0">
                <a:latin typeface="Arial" panose="020B0604020202020204" pitchFamily="34" charset="0"/>
                <a:cs typeface="Arial" panose="020B0604020202020204" pitchFamily="34" charset="0"/>
              </a:rPr>
              <a:t>m. </a:t>
            </a:r>
            <a:r>
              <a:rPr lang="lt-LT" altLang="lt-LT" sz="2000" dirty="0" smtClean="0">
                <a:latin typeface="Arial" panose="020B0604020202020204" pitchFamily="34" charset="0"/>
                <a:cs typeface="Arial" panose="020B0604020202020204" pitchFamily="34" charset="0"/>
              </a:rPr>
              <a:t>Lietuvos Respublikos piliečiai, patekę į šaukiamųjų sąrašą (gali pareikšti norą tarnauti)</a:t>
            </a:r>
          </a:p>
        </p:txBody>
      </p:sp>
      <p:sp>
        <p:nvSpPr>
          <p:cNvPr id="7" name="Rectangle 6"/>
          <p:cNvSpPr/>
          <p:nvPr/>
        </p:nvSpPr>
        <p:spPr>
          <a:xfrm>
            <a:off x="0" y="4731561"/>
            <a:ext cx="3816424" cy="1969770"/>
          </a:xfrm>
          <a:prstGeom prst="rect">
            <a:avLst/>
          </a:prstGeom>
        </p:spPr>
        <p:txBody>
          <a:bodyPr wrap="square">
            <a:spAutoFit/>
          </a:bodyPr>
          <a:lstStyle/>
          <a:p>
            <a:r>
              <a:rPr lang="lt-LT" altLang="lt-LT" sz="2200" b="1" dirty="0" smtClean="0">
                <a:latin typeface="Arial" panose="020B0604020202020204" pitchFamily="34" charset="0"/>
                <a:cs typeface="Arial" panose="020B0604020202020204" pitchFamily="34" charset="0"/>
              </a:rPr>
              <a:t>REIKALAVIMAI</a:t>
            </a:r>
            <a:r>
              <a:rPr lang="en-US" altLang="lt-LT" sz="2200" b="1" dirty="0" smtClean="0">
                <a:latin typeface="Arial" panose="020B0604020202020204" pitchFamily="34" charset="0"/>
                <a:cs typeface="Arial" panose="020B0604020202020204" pitchFamily="34" charset="0"/>
              </a:rPr>
              <a:t>:</a:t>
            </a:r>
            <a:endParaRPr lang="en-US" altLang="lt-LT" sz="22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ü"/>
            </a:pPr>
            <a:r>
              <a:rPr lang="lt-LT" altLang="lt-LT" sz="2000" dirty="0" smtClean="0">
                <a:latin typeface="Arial" panose="020B0604020202020204" pitchFamily="34" charset="0"/>
                <a:cs typeface="Arial" panose="020B0604020202020204" pitchFamily="34" charset="0"/>
              </a:rPr>
              <a:t>Tinkami pagal sveikatos būklę</a:t>
            </a:r>
          </a:p>
          <a:p>
            <a:pPr marL="342900" indent="-342900">
              <a:buFont typeface="Wingdings" panose="05000000000000000000" pitchFamily="2" charset="2"/>
              <a:buChar char="ü"/>
            </a:pPr>
            <a:r>
              <a:rPr lang="lt-LT" altLang="lt-LT" sz="2000" dirty="0">
                <a:latin typeface="Arial" panose="020B0604020202020204" pitchFamily="34" charset="0"/>
                <a:cs typeface="Arial" panose="020B0604020202020204" pitchFamily="34" charset="0"/>
              </a:rPr>
              <a:t>Neatlikę laisvės atėmimo bausmės, nesantys įtariamieji ar kaltinamieji</a:t>
            </a:r>
          </a:p>
        </p:txBody>
      </p:sp>
    </p:spTree>
    <p:extLst>
      <p:ext uri="{BB962C8B-B14F-4D97-AF65-F5344CB8AC3E}">
        <p14:creationId xmlns:p14="http://schemas.microsoft.com/office/powerpoint/2010/main" val="12075098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lt-LT" dirty="0" smtClean="0"/>
              <a:t>NPPKT</a:t>
            </a:r>
            <a:endParaRPr lang="lt-LT" dirty="0"/>
          </a:p>
        </p:txBody>
      </p:sp>
      <p:sp>
        <p:nvSpPr>
          <p:cNvPr id="3" name="Content Placeholder 2"/>
          <p:cNvSpPr>
            <a:spLocks noGrp="1"/>
          </p:cNvSpPr>
          <p:nvPr>
            <p:ph idx="1"/>
          </p:nvPr>
        </p:nvSpPr>
        <p:spPr>
          <a:xfrm>
            <a:off x="457200" y="1052736"/>
            <a:ext cx="8229600" cy="820688"/>
          </a:xfrm>
        </p:spPr>
        <p:txBody>
          <a:bodyPr/>
          <a:lstStyle/>
          <a:p>
            <a:pPr marL="0" indent="0">
              <a:buNone/>
            </a:pPr>
            <a:r>
              <a:rPr lang="lt-LT" dirty="0" smtClean="0"/>
              <a:t>ŠAUKTINIŲ SĄRAŠAS SKELBIAMAS INTERNETE</a:t>
            </a:r>
            <a:endParaRPr lang="lt-LT"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3" y="1830834"/>
            <a:ext cx="9144000" cy="4293096"/>
          </a:xfrm>
          <a:prstGeom prst="rect">
            <a:avLst/>
          </a:prstGeom>
        </p:spPr>
      </p:pic>
    </p:spTree>
    <p:extLst>
      <p:ext uri="{BB962C8B-B14F-4D97-AF65-F5344CB8AC3E}">
        <p14:creationId xmlns:p14="http://schemas.microsoft.com/office/powerpoint/2010/main" val="17271578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lt-LT"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23728" y="68524"/>
            <a:ext cx="5184576" cy="6789476"/>
          </a:xfrm>
        </p:spPr>
      </p:pic>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11582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1" y="1324166"/>
            <a:ext cx="4958797" cy="5366191"/>
          </a:xfrm>
        </p:spPr>
        <p:txBody>
          <a:bodyPr>
            <a:noAutofit/>
          </a:bodyPr>
          <a:lstStyle/>
          <a:p>
            <a:pPr marL="0" indent="0">
              <a:buNone/>
            </a:pPr>
            <a:r>
              <a:rPr lang="en-US" sz="2000" b="1" dirty="0">
                <a:latin typeface="Arial" panose="020B0604020202020204" pitchFamily="34" charset="0"/>
                <a:cs typeface="Arial" panose="020B0604020202020204" pitchFamily="34" charset="0"/>
              </a:rPr>
              <a:t>	</a:t>
            </a:r>
            <a:endParaRPr lang="lt-LT" sz="2000" b="1" dirty="0" smtClean="0">
              <a:latin typeface="Arial" panose="020B0604020202020204" pitchFamily="34" charset="0"/>
              <a:cs typeface="Arial" panose="020B0604020202020204" pitchFamily="34" charset="0"/>
            </a:endParaRPr>
          </a:p>
          <a:p>
            <a:pPr>
              <a:buFont typeface="Wingdings" panose="05000000000000000000" pitchFamily="2" charset="2"/>
              <a:buChar char="ü"/>
            </a:pPr>
            <a:r>
              <a:rPr lang="lt-LT" sz="2000" dirty="0" smtClean="0">
                <a:latin typeface="Arial" panose="020B0604020202020204" pitchFamily="34" charset="0"/>
                <a:cs typeface="Arial" panose="020B0604020202020204" pitchFamily="34" charset="0"/>
              </a:rPr>
              <a:t>Baigus NPPKT – kaupiamoji </a:t>
            </a:r>
            <a:r>
              <a:rPr lang="lt-LT" sz="2000" dirty="0">
                <a:latin typeface="Arial" panose="020B0604020202020204" pitchFamily="34" charset="0"/>
                <a:cs typeface="Arial" panose="020B0604020202020204" pitchFamily="34" charset="0"/>
              </a:rPr>
              <a:t>piniginė išmoka </a:t>
            </a:r>
            <a:r>
              <a:rPr lang="lt-LT" sz="2000" dirty="0" smtClean="0">
                <a:latin typeface="Arial" panose="020B0604020202020204" pitchFamily="34" charset="0"/>
                <a:cs typeface="Arial" panose="020B0604020202020204" pitchFamily="34" charset="0"/>
              </a:rPr>
              <a:t>(priklausomai nuo tarnybos </a:t>
            </a:r>
            <a:r>
              <a:rPr lang="lt-LT" sz="2000" dirty="0">
                <a:latin typeface="Arial" panose="020B0604020202020204" pitchFamily="34" charset="0"/>
                <a:cs typeface="Arial" panose="020B0604020202020204" pitchFamily="34" charset="0"/>
              </a:rPr>
              <a:t>vertinimo </a:t>
            </a:r>
            <a:r>
              <a:rPr lang="lt-LT" sz="2000" dirty="0" smtClean="0">
                <a:latin typeface="Arial" panose="020B0604020202020204" pitchFamily="34" charset="0"/>
                <a:cs typeface="Arial" panose="020B0604020202020204" pitchFamily="34" charset="0"/>
              </a:rPr>
              <a:t>rezultatų iki 3100 EUR) </a:t>
            </a:r>
          </a:p>
          <a:p>
            <a:pPr>
              <a:buFont typeface="Wingdings" panose="05000000000000000000" pitchFamily="2" charset="2"/>
              <a:buChar char="ü"/>
            </a:pPr>
            <a:r>
              <a:rPr lang="lt-LT" sz="2000" dirty="0" smtClean="0">
                <a:latin typeface="Arial" panose="020B0604020202020204" pitchFamily="34" charset="0"/>
                <a:cs typeface="Arial" panose="020B0604020202020204" pitchFamily="34" charset="0"/>
              </a:rPr>
              <a:t>Išsaugoma darbo/mokslo vieta</a:t>
            </a:r>
            <a:endParaRPr lang="lt-LT" sz="2000" dirty="0">
              <a:latin typeface="Arial" panose="020B0604020202020204" pitchFamily="34" charset="0"/>
              <a:cs typeface="Arial" panose="020B0604020202020204" pitchFamily="34" charset="0"/>
            </a:endParaRPr>
          </a:p>
          <a:p>
            <a:pPr>
              <a:buFont typeface="Wingdings" panose="05000000000000000000" pitchFamily="2" charset="2"/>
              <a:buChar char="ü"/>
            </a:pPr>
            <a:r>
              <a:rPr lang="lt-LT" sz="2000" dirty="0" smtClean="0">
                <a:latin typeface="Arial" panose="020B0604020202020204" pitchFamily="34" charset="0"/>
                <a:cs typeface="Arial" panose="020B0604020202020204" pitchFamily="34" charset="0"/>
              </a:rPr>
              <a:t>Pagrindinis</a:t>
            </a:r>
            <a:r>
              <a:rPr lang="en-US" sz="2000" dirty="0" smtClean="0">
                <a:latin typeface="Arial" panose="020B0604020202020204" pitchFamily="34" charset="0"/>
                <a:cs typeface="Arial" panose="020B0604020202020204" pitchFamily="34" charset="0"/>
              </a:rPr>
              <a:t> </a:t>
            </a:r>
            <a:r>
              <a:rPr lang="lt-LT" sz="2000" dirty="0" smtClean="0">
                <a:latin typeface="Arial" panose="020B0604020202020204" pitchFamily="34" charset="0"/>
                <a:cs typeface="Arial" panose="020B0604020202020204" pitchFamily="34" charset="0"/>
              </a:rPr>
              <a:t>karinis</a:t>
            </a:r>
            <a:r>
              <a:rPr lang="en-US" sz="2000" dirty="0" smtClean="0">
                <a:latin typeface="Arial" panose="020B0604020202020204" pitchFamily="34" charset="0"/>
                <a:cs typeface="Arial" panose="020B0604020202020204" pitchFamily="34" charset="0"/>
              </a:rPr>
              <a:t> </a:t>
            </a:r>
            <a:r>
              <a:rPr lang="en-US" sz="2000" dirty="0" err="1" smtClean="0">
                <a:latin typeface="Arial" panose="020B0604020202020204" pitchFamily="34" charset="0"/>
                <a:cs typeface="Arial" panose="020B0604020202020204" pitchFamily="34" charset="0"/>
              </a:rPr>
              <a:t>parengtumas</a:t>
            </a:r>
            <a:endParaRPr lang="lt-LT" sz="2000" dirty="0">
              <a:latin typeface="Arial" panose="020B0604020202020204" pitchFamily="34" charset="0"/>
              <a:cs typeface="Arial" panose="020B0604020202020204" pitchFamily="34" charset="0"/>
            </a:endParaRPr>
          </a:p>
          <a:p>
            <a:pPr>
              <a:buFont typeface="Wingdings" panose="05000000000000000000" pitchFamily="2" charset="2"/>
              <a:buChar char="ü"/>
            </a:pPr>
            <a:r>
              <a:rPr lang="lt-LT" sz="2000" dirty="0" smtClean="0">
                <a:latin typeface="Arial" panose="020B0604020202020204" pitchFamily="34" charset="0"/>
                <a:cs typeface="Arial" panose="020B0604020202020204" pitchFamily="34" charset="0"/>
              </a:rPr>
              <a:t>Subsidija darbdaviams – lengviau įsidarbinti ar išlaikyti darbo vietą</a:t>
            </a:r>
            <a:endParaRPr lang="lt-LT" sz="2000"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00755" y="1380342"/>
            <a:ext cx="3880798" cy="2617277"/>
          </a:xfrm>
          <a:prstGeom prst="rect">
            <a:avLst/>
          </a:prstGeom>
        </p:spPr>
      </p:pic>
      <p:sp>
        <p:nvSpPr>
          <p:cNvPr id="10" name="Title 3"/>
          <p:cNvSpPr txBox="1">
            <a:spLocks/>
          </p:cNvSpPr>
          <p:nvPr/>
        </p:nvSpPr>
        <p:spPr>
          <a:xfrm>
            <a:off x="1527565" y="332656"/>
            <a:ext cx="7221488" cy="9269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lt-LT"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KODĖL </a:t>
            </a:r>
            <a:r>
              <a:rPr lang="en-US" sz="2400" b="1" dirty="0" err="1"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verta</a:t>
            </a:r>
            <a:r>
              <a:rPr lang="en-US"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400" b="1" dirty="0" err="1"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stoti</a:t>
            </a:r>
            <a:r>
              <a:rPr lang="en-US"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lt-LT"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į</a:t>
            </a:r>
            <a:r>
              <a:rPr lang="en-US"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lt-LT"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nuolatinę privalomąją pradinę karo tarnybą? (NPPKT)</a:t>
            </a:r>
            <a:endParaRPr lang="lt-LT"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5"/>
          <a:stretch>
            <a:fillRect/>
          </a:stretch>
        </p:blipFill>
        <p:spPr>
          <a:xfrm>
            <a:off x="4925053" y="4043995"/>
            <a:ext cx="4218947" cy="2814005"/>
          </a:xfrm>
          <a:prstGeom prst="rect">
            <a:avLst/>
          </a:prstGeom>
        </p:spPr>
      </p:pic>
    </p:spTree>
    <p:extLst>
      <p:ext uri="{BB962C8B-B14F-4D97-AF65-F5344CB8AC3E}">
        <p14:creationId xmlns:p14="http://schemas.microsoft.com/office/powerpoint/2010/main" val="21924271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13122" y="332656"/>
            <a:ext cx="7830878" cy="14123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5" name="Title 3"/>
          <p:cNvSpPr txBox="1">
            <a:spLocks/>
          </p:cNvSpPr>
          <p:nvPr/>
        </p:nvSpPr>
        <p:spPr>
          <a:xfrm>
            <a:off x="1961193" y="332656"/>
            <a:ext cx="6787859" cy="9269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KIEK </a:t>
            </a:r>
            <a:r>
              <a:rPr lang="lt-LT"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pinigų uždirba NPPKT kariai?</a:t>
            </a:r>
            <a:endParaRPr lang="lt-LT"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584" y="1259632"/>
            <a:ext cx="7639368" cy="5402871"/>
          </a:xfrm>
          <a:prstGeom prst="rect">
            <a:avLst/>
          </a:prstGeom>
        </p:spPr>
      </p:pic>
    </p:spTree>
    <p:extLst>
      <p:ext uri="{BB962C8B-B14F-4D97-AF65-F5344CB8AC3E}">
        <p14:creationId xmlns:p14="http://schemas.microsoft.com/office/powerpoint/2010/main" val="41068949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000" t="12000" r="-1000" b="-11000"/>
          </a:stretch>
        </a:blipFill>
        <a:effectLst/>
      </p:bgPr>
    </p:bg>
    <p:spTree>
      <p:nvGrpSpPr>
        <p:cNvPr id="1" name=""/>
        <p:cNvGrpSpPr/>
        <p:nvPr/>
      </p:nvGrpSpPr>
      <p:grpSpPr>
        <a:xfrm>
          <a:off x="0" y="0"/>
          <a:ext cx="0" cy="0"/>
          <a:chOff x="0" y="0"/>
          <a:chExt cx="0" cy="0"/>
        </a:xfrm>
      </p:grpSpPr>
      <p:pic>
        <p:nvPicPr>
          <p:cNvPr id="7170" name="Picture 2" descr="C:\Users\liudvikas.jaskunas\Desktop\Reikalai\LK pristatymai\2016-08 pakeitimai\blank slides\KASP.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469" y="214321"/>
            <a:ext cx="1173696" cy="1279028"/>
          </a:xfrm>
          <a:prstGeom prst="rect">
            <a:avLst/>
          </a:prstGeom>
          <a:noFill/>
          <a:extLst>
            <a:ext uri="{909E8E84-426E-40DD-AFC4-6F175D3DCCD1}">
              <a14:hiddenFill xmlns:a14="http://schemas.microsoft.com/office/drawing/2010/main">
                <a:solidFill>
                  <a:srgbClr val="FFFFFF"/>
                </a:solidFill>
              </a14:hiddenFill>
            </a:ext>
          </a:extLst>
        </p:spPr>
      </p:pic>
      <p:sp>
        <p:nvSpPr>
          <p:cNvPr id="32770" name="Rectangle 2"/>
          <p:cNvSpPr>
            <a:spLocks noGrp="1" noChangeArrowheads="1"/>
          </p:cNvSpPr>
          <p:nvPr>
            <p:ph type="title"/>
          </p:nvPr>
        </p:nvSpPr>
        <p:spPr>
          <a:xfrm>
            <a:off x="1403648" y="333375"/>
            <a:ext cx="7379990" cy="719361"/>
          </a:xfrm>
        </p:spPr>
        <p:txBody>
          <a:bodyPr>
            <a:normAutofit/>
          </a:bodyPr>
          <a:lstStyle/>
          <a:p>
            <a:pPr algn="l"/>
            <a:r>
              <a:rPr lang="lt-LT" altLang="lt-LT" sz="2600" b="1" cap="all"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KRAŠTO APSAUGOS SAVANORIŲ PAJĖGOS</a:t>
            </a:r>
            <a:endParaRPr lang="lt-LT" altLang="lt-LT" sz="2600" cap="all"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2772" name="Rectangle 4"/>
          <p:cNvSpPr>
            <a:spLocks noGrp="1" noChangeArrowheads="1"/>
          </p:cNvSpPr>
          <p:nvPr>
            <p:ph type="body" sz="half" idx="1"/>
          </p:nvPr>
        </p:nvSpPr>
        <p:spPr>
          <a:xfrm>
            <a:off x="251520" y="1397918"/>
            <a:ext cx="8784976" cy="5093749"/>
          </a:xfrm>
        </p:spPr>
        <p:txBody>
          <a:bodyPr>
            <a:normAutofit/>
          </a:bodyPr>
          <a:lstStyle/>
          <a:p>
            <a:pPr marL="0" indent="0">
              <a:lnSpc>
                <a:spcPct val="120000"/>
              </a:lnSpc>
              <a:buNone/>
            </a:pPr>
            <a:r>
              <a:rPr lang="lt-LT" altLang="lt-LT" sz="2200" b="1" dirty="0" smtClean="0">
                <a:latin typeface="Arial" panose="020B0604020202020204" pitchFamily="34" charset="0"/>
                <a:cs typeface="Arial" panose="020B0604020202020204" pitchFamily="34" charset="0"/>
              </a:rPr>
              <a:t>KASP</a:t>
            </a:r>
            <a:r>
              <a:rPr lang="lt-LT" altLang="lt-LT" sz="1800" dirty="0" smtClean="0">
                <a:latin typeface="Arial" panose="020B0604020202020204" pitchFamily="34" charset="0"/>
                <a:cs typeface="Arial" panose="020B0604020202020204" pitchFamily="34" charset="0"/>
              </a:rPr>
              <a:t> – tai kario </a:t>
            </a:r>
            <a:r>
              <a:rPr lang="lt-LT" altLang="lt-LT" sz="1800" dirty="0">
                <a:latin typeface="Arial" panose="020B0604020202020204" pitchFamily="34" charset="0"/>
                <a:cs typeface="Arial" panose="020B0604020202020204" pitchFamily="34" charset="0"/>
              </a:rPr>
              <a:t>savanorio tarnyba, kai </a:t>
            </a:r>
            <a:r>
              <a:rPr lang="lt-LT" altLang="lt-LT" sz="1800" dirty="0" smtClean="0">
                <a:latin typeface="Arial" panose="020B0604020202020204" pitchFamily="34" charset="0"/>
                <a:cs typeface="Arial" panose="020B0604020202020204" pitchFamily="34" charset="0"/>
              </a:rPr>
              <a:t>karinis rengimas vykdomas laisvu </a:t>
            </a:r>
            <a:r>
              <a:rPr lang="lt-LT" altLang="lt-LT" sz="1800" dirty="0">
                <a:latin typeface="Arial" panose="020B0604020202020204" pitchFamily="34" charset="0"/>
                <a:cs typeface="Arial" panose="020B0604020202020204" pitchFamily="34" charset="0"/>
              </a:rPr>
              <a:t>nuo darbo ar mokslų </a:t>
            </a:r>
            <a:r>
              <a:rPr lang="lt-LT" altLang="lt-LT" sz="1800" dirty="0" smtClean="0">
                <a:latin typeface="Arial" panose="020B0604020202020204" pitchFamily="34" charset="0"/>
                <a:cs typeface="Arial" panose="020B0604020202020204" pitchFamily="34" charset="0"/>
              </a:rPr>
              <a:t>metu, leidžia suderinti tarnybą su šeima, darbu, studijomis</a:t>
            </a:r>
          </a:p>
          <a:p>
            <a:pPr marL="0" indent="0">
              <a:lnSpc>
                <a:spcPct val="80000"/>
              </a:lnSpc>
              <a:buNone/>
            </a:pPr>
            <a:endParaRPr lang="lt-LT" altLang="lt-LT" sz="1400" b="1" dirty="0" smtClean="0">
              <a:latin typeface="Arial" panose="020B0604020202020204" pitchFamily="34" charset="0"/>
              <a:cs typeface="Arial" panose="020B0604020202020204" pitchFamily="34" charset="0"/>
            </a:endParaRPr>
          </a:p>
          <a:p>
            <a:pPr marL="0" indent="0">
              <a:lnSpc>
                <a:spcPct val="80000"/>
              </a:lnSpc>
              <a:buNone/>
            </a:pPr>
            <a:r>
              <a:rPr lang="lt-LT" altLang="lt-LT" sz="2200" b="1" dirty="0" smtClean="0">
                <a:latin typeface="Arial" panose="020B0604020202020204" pitchFamily="34" charset="0"/>
                <a:cs typeface="Arial" panose="020B0604020202020204" pitchFamily="34" charset="0"/>
              </a:rPr>
              <a:t>KAS GALI TAPTI KARIU SAVANORIU:</a:t>
            </a:r>
          </a:p>
          <a:p>
            <a:pPr>
              <a:lnSpc>
                <a:spcPct val="80000"/>
              </a:lnSpc>
              <a:buFont typeface="Wingdings" panose="05000000000000000000" pitchFamily="2" charset="2"/>
              <a:buChar char="ü"/>
            </a:pPr>
            <a:r>
              <a:rPr lang="lt-LT" altLang="lt-LT" sz="1800" dirty="0" smtClean="0">
                <a:latin typeface="Arial" panose="020B0604020202020204" pitchFamily="34" charset="0"/>
                <a:cs typeface="Arial" panose="020B0604020202020204" pitchFamily="34" charset="0"/>
              </a:rPr>
              <a:t>18 – </a:t>
            </a:r>
            <a:r>
              <a:rPr lang="en-US" altLang="lt-LT" sz="1800" dirty="0" smtClean="0">
                <a:latin typeface="Arial" panose="020B0604020202020204" pitchFamily="34" charset="0"/>
                <a:cs typeface="Arial" panose="020B0604020202020204" pitchFamily="34" charset="0"/>
              </a:rPr>
              <a:t>60</a:t>
            </a:r>
            <a:r>
              <a:rPr lang="lt-LT" altLang="lt-LT" sz="1800" dirty="0" smtClean="0">
                <a:latin typeface="Arial" panose="020B0604020202020204" pitchFamily="34" charset="0"/>
                <a:cs typeface="Arial" panose="020B0604020202020204" pitchFamily="34" charset="0"/>
              </a:rPr>
              <a:t> m. Lietuvos Respublikos piliečiai</a:t>
            </a:r>
          </a:p>
          <a:p>
            <a:pPr>
              <a:lnSpc>
                <a:spcPct val="80000"/>
              </a:lnSpc>
              <a:buFont typeface="Wingdings" panose="05000000000000000000" pitchFamily="2" charset="2"/>
              <a:buChar char="ü"/>
            </a:pPr>
            <a:r>
              <a:rPr lang="lt-LT" altLang="lt-LT" sz="1800" dirty="0" smtClean="0">
                <a:latin typeface="Arial" panose="020B0604020202020204" pitchFamily="34" charset="0"/>
                <a:cs typeface="Arial" panose="020B0604020202020204" pitchFamily="34" charset="0"/>
              </a:rPr>
              <a:t>Sveikatos reikalavimai</a:t>
            </a:r>
          </a:p>
          <a:p>
            <a:pPr>
              <a:lnSpc>
                <a:spcPct val="80000"/>
              </a:lnSpc>
              <a:buFont typeface="Wingdings" panose="05000000000000000000" pitchFamily="2" charset="2"/>
              <a:buChar char="ü"/>
            </a:pPr>
            <a:r>
              <a:rPr lang="lt-LT" altLang="lt-LT" sz="1800" dirty="0">
                <a:latin typeface="Arial" panose="020B0604020202020204" pitchFamily="34" charset="0"/>
                <a:cs typeface="Arial" panose="020B0604020202020204" pitchFamily="34" charset="0"/>
              </a:rPr>
              <a:t>Neatlikę laisvės atėmimo bausmės, neturintys galiojančio teistumo ir galintys gauti </a:t>
            </a:r>
            <a:r>
              <a:rPr lang="lt-LT" altLang="lt-LT" sz="1800" dirty="0" smtClean="0">
                <a:latin typeface="Arial" panose="020B0604020202020204" pitchFamily="34" charset="0"/>
                <a:cs typeface="Arial" panose="020B0604020202020204" pitchFamily="34" charset="0"/>
              </a:rPr>
              <a:t>RN</a:t>
            </a:r>
            <a:endParaRPr lang="lt-LT" altLang="lt-LT" sz="1800" dirty="0">
              <a:latin typeface="Arial" panose="020B0604020202020204" pitchFamily="34" charset="0"/>
              <a:cs typeface="Arial" panose="020B0604020202020204" pitchFamily="34" charset="0"/>
            </a:endParaRPr>
          </a:p>
        </p:txBody>
      </p:sp>
      <p:sp>
        <p:nvSpPr>
          <p:cNvPr id="32771" name="Text Box 3"/>
          <p:cNvSpPr txBox="1">
            <a:spLocks noChangeArrowheads="1"/>
          </p:cNvSpPr>
          <p:nvPr/>
        </p:nvSpPr>
        <p:spPr bwMode="auto">
          <a:xfrm>
            <a:off x="685800" y="6019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90000"/>
              </a:lnSpc>
              <a:buFontTx/>
              <a:buNone/>
            </a:pPr>
            <a:endParaRPr lang="lt-LT" altLang="lt-LT" sz="2000" b="1">
              <a:latin typeface="Arial" charset="0"/>
            </a:endParaRPr>
          </a:p>
        </p:txBody>
      </p:sp>
    </p:spTree>
    <p:extLst>
      <p:ext uri="{BB962C8B-B14F-4D97-AF65-F5344CB8AC3E}">
        <p14:creationId xmlns:p14="http://schemas.microsoft.com/office/powerpoint/2010/main" val="13927028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260648"/>
            <a:ext cx="6264696" cy="936104"/>
          </a:xfrm>
        </p:spPr>
        <p:txBody>
          <a:bodyPr>
            <a:normAutofit/>
          </a:bodyPr>
          <a:lstStyle/>
          <a:p>
            <a:pPr algn="l"/>
            <a:r>
              <a:rPr lang="lt-LT" sz="2800" b="1" dirty="0" smtClean="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Kodėl verta tapti </a:t>
            </a:r>
            <a:r>
              <a:rPr lang="lt-LT" sz="28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kariu savanoriu? </a:t>
            </a:r>
            <a:endParaRPr lang="lt-LT" sz="28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600200"/>
            <a:ext cx="7067128" cy="4525963"/>
          </a:xfrm>
        </p:spPr>
        <p:txBody>
          <a:bodyPr/>
          <a:lstStyle/>
          <a:p>
            <a:pPr marL="0" indent="0">
              <a:lnSpc>
                <a:spcPct val="80000"/>
              </a:lnSpc>
              <a:buNone/>
            </a:pPr>
            <a:endParaRPr lang="lt-LT" altLang="lt-LT" dirty="0">
              <a:latin typeface="Arial" panose="020B0604020202020204" pitchFamily="34" charset="0"/>
              <a:cs typeface="Arial" panose="020B0604020202020204" pitchFamily="34" charset="0"/>
            </a:endParaRPr>
          </a:p>
          <a:p>
            <a:pPr marL="0" indent="0">
              <a:lnSpc>
                <a:spcPct val="80000"/>
              </a:lnSpc>
              <a:buNone/>
            </a:pPr>
            <a:r>
              <a:rPr lang="lt-LT" altLang="lt-LT" sz="2400" b="1" dirty="0">
                <a:latin typeface="Arial" panose="020B0604020202020204" pitchFamily="34" charset="0"/>
                <a:cs typeface="Arial" panose="020B0604020202020204" pitchFamily="34" charset="0"/>
              </a:rPr>
              <a:t>KARIAI SAVANORIAI: </a:t>
            </a:r>
            <a:endParaRPr lang="lt-LT" altLang="lt-LT" sz="2400" b="1" dirty="0" smtClean="0">
              <a:latin typeface="Arial" panose="020B0604020202020204" pitchFamily="34" charset="0"/>
              <a:cs typeface="Arial" panose="020B0604020202020204" pitchFamily="34" charset="0"/>
            </a:endParaRPr>
          </a:p>
          <a:p>
            <a:pPr>
              <a:lnSpc>
                <a:spcPct val="80000"/>
              </a:lnSpc>
              <a:buFont typeface="Wingdings" panose="05000000000000000000" pitchFamily="2" charset="2"/>
              <a:buChar char="ü"/>
            </a:pPr>
            <a:r>
              <a:rPr lang="lt-LT" altLang="lt-LT" sz="2400" dirty="0" smtClean="0">
                <a:latin typeface="Arial" panose="020B0604020202020204" pitchFamily="34" charset="0"/>
                <a:cs typeface="Arial" panose="020B0604020202020204" pitchFamily="34" charset="0"/>
              </a:rPr>
              <a:t>Po 3 m. įskaitoma privalomoji tarnyba</a:t>
            </a:r>
          </a:p>
          <a:p>
            <a:pPr>
              <a:lnSpc>
                <a:spcPct val="80000"/>
              </a:lnSpc>
              <a:buFont typeface="Wingdings" panose="05000000000000000000" pitchFamily="2" charset="2"/>
              <a:buChar char="ü"/>
            </a:pPr>
            <a:r>
              <a:rPr lang="lt-LT" altLang="lt-LT" sz="2400" dirty="0" smtClean="0">
                <a:latin typeface="Arial" panose="020B0604020202020204" pitchFamily="34" charset="0"/>
                <a:cs typeface="Arial" panose="020B0604020202020204" pitchFamily="34" charset="0"/>
              </a:rPr>
              <a:t>įgyja </a:t>
            </a:r>
            <a:r>
              <a:rPr lang="lt-LT" altLang="lt-LT" sz="2400" dirty="0">
                <a:latin typeface="Arial" panose="020B0604020202020204" pitchFamily="34" charset="0"/>
                <a:cs typeface="Arial" panose="020B0604020202020204" pitchFamily="34" charset="0"/>
              </a:rPr>
              <a:t>karinę specialybę, </a:t>
            </a:r>
            <a:r>
              <a:rPr lang="lt-LT" altLang="lt-LT" sz="2400" dirty="0" smtClean="0">
                <a:latin typeface="Arial" panose="020B0604020202020204" pitchFamily="34" charset="0"/>
                <a:cs typeface="Arial" panose="020B0604020202020204" pitchFamily="34" charset="0"/>
              </a:rPr>
              <a:t>dalyvauja </a:t>
            </a:r>
            <a:r>
              <a:rPr lang="lt-LT" altLang="lt-LT" sz="2400" dirty="0">
                <a:latin typeface="Arial" panose="020B0604020202020204" pitchFamily="34" charset="0"/>
                <a:cs typeface="Arial" panose="020B0604020202020204" pitchFamily="34" charset="0"/>
              </a:rPr>
              <a:t>pratybose ar tarptautinėse </a:t>
            </a:r>
            <a:r>
              <a:rPr lang="lt-LT" altLang="lt-LT" sz="2400" dirty="0" smtClean="0">
                <a:latin typeface="Arial" panose="020B0604020202020204" pitchFamily="34" charset="0"/>
                <a:cs typeface="Arial" panose="020B0604020202020204" pitchFamily="34" charset="0"/>
              </a:rPr>
              <a:t>misijose</a:t>
            </a:r>
            <a:endParaRPr lang="lt-LT" altLang="lt-LT" sz="2400" dirty="0">
              <a:latin typeface="Arial" panose="020B0604020202020204" pitchFamily="34" charset="0"/>
              <a:cs typeface="Arial" panose="020B0604020202020204" pitchFamily="34" charset="0"/>
            </a:endParaRPr>
          </a:p>
          <a:p>
            <a:pPr>
              <a:lnSpc>
                <a:spcPct val="80000"/>
              </a:lnSpc>
              <a:buFont typeface="Wingdings" panose="05000000000000000000" pitchFamily="2" charset="2"/>
              <a:buChar char="ü"/>
            </a:pPr>
            <a:r>
              <a:rPr lang="lt-LT" altLang="lt-LT" sz="2400" dirty="0">
                <a:latin typeface="Arial" panose="020B0604020202020204" pitchFamily="34" charset="0"/>
                <a:cs typeface="Arial" panose="020B0604020202020204" pitchFamily="34" charset="0"/>
              </a:rPr>
              <a:t>g</a:t>
            </a:r>
            <a:r>
              <a:rPr lang="lt-LT" altLang="lt-LT" sz="2400" dirty="0" smtClean="0">
                <a:latin typeface="Arial" panose="020B0604020202020204" pitchFamily="34" charset="0"/>
                <a:cs typeface="Arial" panose="020B0604020202020204" pitchFamily="34" charset="0"/>
              </a:rPr>
              <a:t>ali pretenduoti į PKT</a:t>
            </a:r>
          </a:p>
          <a:p>
            <a:pPr>
              <a:lnSpc>
                <a:spcPct val="80000"/>
              </a:lnSpc>
              <a:buFont typeface="Wingdings" panose="05000000000000000000" pitchFamily="2" charset="2"/>
              <a:buChar char="ü"/>
            </a:pPr>
            <a:r>
              <a:rPr lang="lt-LT" altLang="lt-LT" sz="2400" dirty="0" smtClean="0">
                <a:latin typeface="Arial" panose="020B0604020202020204" pitchFamily="34" charset="0"/>
                <a:cs typeface="Arial" panose="020B0604020202020204" pitchFamily="34" charset="0"/>
              </a:rPr>
              <a:t>gauna </a:t>
            </a:r>
            <a:r>
              <a:rPr lang="lt-LT" altLang="lt-LT" sz="2400" dirty="0">
                <a:latin typeface="Arial" panose="020B0604020202020204" pitchFamily="34" charset="0"/>
                <a:cs typeface="Arial" panose="020B0604020202020204" pitchFamily="34" charset="0"/>
              </a:rPr>
              <a:t>atlygį </a:t>
            </a:r>
            <a:r>
              <a:rPr lang="lt-LT" altLang="lt-LT" sz="2400" dirty="0" smtClean="0">
                <a:latin typeface="Arial" panose="020B0604020202020204" pitchFamily="34" charset="0"/>
                <a:cs typeface="Arial" panose="020B0604020202020204" pitchFamily="34" charset="0"/>
              </a:rPr>
              <a:t>(nuo 25 EUR už dieną) už </a:t>
            </a:r>
            <a:r>
              <a:rPr lang="lt-LT" altLang="lt-LT" sz="2400" dirty="0">
                <a:latin typeface="Arial" panose="020B0604020202020204" pitchFamily="34" charset="0"/>
                <a:cs typeface="Arial" panose="020B0604020202020204" pitchFamily="34" charset="0"/>
              </a:rPr>
              <a:t>dalyvavimą </a:t>
            </a:r>
            <a:r>
              <a:rPr lang="lt-LT" altLang="lt-LT" sz="2400" dirty="0" smtClean="0">
                <a:latin typeface="Arial" panose="020B0604020202020204" pitchFamily="34" charset="0"/>
                <a:cs typeface="Arial" panose="020B0604020202020204" pitchFamily="34" charset="0"/>
              </a:rPr>
              <a:t>pratybose</a:t>
            </a:r>
          </a:p>
          <a:p>
            <a:pPr>
              <a:lnSpc>
                <a:spcPct val="80000"/>
              </a:lnSpc>
              <a:buFont typeface="Wingdings" panose="05000000000000000000" pitchFamily="2" charset="2"/>
              <a:buChar char="ü"/>
            </a:pPr>
            <a:r>
              <a:rPr lang="lt-LT" altLang="lt-LT" sz="2400" dirty="0">
                <a:latin typeface="Arial" panose="020B0604020202020204" pitchFamily="34" charset="0"/>
                <a:cs typeface="Arial" panose="020B0604020202020204" pitchFamily="34" charset="0"/>
              </a:rPr>
              <a:t>t</a:t>
            </a:r>
            <a:r>
              <a:rPr lang="lt-LT" altLang="lt-LT" sz="2400" dirty="0" smtClean="0">
                <a:latin typeface="Arial" panose="020B0604020202020204" pitchFamily="34" charset="0"/>
                <a:cs typeface="Arial" panose="020B0604020202020204" pitchFamily="34" charset="0"/>
              </a:rPr>
              <a:t>aikomos socialinės garantijos</a:t>
            </a:r>
            <a:endParaRPr lang="lt-LT" altLang="lt-LT" sz="2400" dirty="0">
              <a:latin typeface="Arial" panose="020B0604020202020204" pitchFamily="34" charset="0"/>
              <a:cs typeface="Arial" panose="020B0604020202020204" pitchFamily="34" charset="0"/>
            </a:endParaRPr>
          </a:p>
          <a:p>
            <a:pPr marL="0" indent="0">
              <a:buNone/>
            </a:pPr>
            <a:endParaRPr lang="lt-LT" dirty="0">
              <a:latin typeface="Arial" panose="020B0604020202020204" pitchFamily="34" charset="0"/>
              <a:cs typeface="Arial" panose="020B0604020202020204" pitchFamily="34" charset="0"/>
            </a:endParaRPr>
          </a:p>
        </p:txBody>
      </p:sp>
      <p:pic>
        <p:nvPicPr>
          <p:cNvPr id="6" name="Picture 2" descr="C:\Users\liudvikas.jaskunas\Desktop\Reikalai\LK pristatymai\2016-08 pakeitimai\blank slides\KAS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469" y="214321"/>
            <a:ext cx="1173696" cy="1279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26906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274638"/>
            <a:ext cx="7139135" cy="850106"/>
          </a:xfrm>
        </p:spPr>
        <p:txBody>
          <a:bodyPr>
            <a:normAutofit/>
          </a:bodyPr>
          <a:lstStyle/>
          <a:p>
            <a:pPr algn="l"/>
            <a:r>
              <a:rPr lang="en-US" sz="2800" b="1" dirty="0" smtClean="0">
                <a:effectLst>
                  <a:outerShdw blurRad="38100" dist="38100" dir="2700000" algn="tl">
                    <a:srgbClr val="000000">
                      <a:alpha val="43137"/>
                    </a:srgbClr>
                  </a:outerShdw>
                </a:effectLst>
                <a:latin typeface="Arial" pitchFamily="34" charset="0"/>
                <a:cs typeface="Arial" pitchFamily="34" charset="0"/>
              </a:rPr>
              <a:t>LIETUVOS KARIUOMEN</a:t>
            </a:r>
            <a:r>
              <a:rPr lang="lt-LT" sz="2800" b="1" dirty="0" smtClean="0">
                <a:effectLst>
                  <a:outerShdw blurRad="38100" dist="38100" dir="2700000" algn="tl">
                    <a:srgbClr val="000000">
                      <a:alpha val="43137"/>
                    </a:srgbClr>
                  </a:outerShdw>
                </a:effectLst>
                <a:latin typeface="Arial" pitchFamily="34" charset="0"/>
                <a:cs typeface="Arial" pitchFamily="34" charset="0"/>
              </a:rPr>
              <a:t>Ė</a:t>
            </a:r>
            <a:endParaRPr lang="lt-LT" sz="2800" b="1" dirty="0">
              <a:effectLst>
                <a:outerShdw blurRad="38100" dist="38100" dir="2700000" algn="tl">
                  <a:srgbClr val="000000">
                    <a:alpha val="43137"/>
                  </a:srgbClr>
                </a:outerShdw>
              </a:effectLst>
              <a:latin typeface="Arial" pitchFamily="34" charset="0"/>
              <a:cs typeface="Arial" pitchFamily="34" charset="0"/>
            </a:endParaRPr>
          </a:p>
        </p:txBody>
      </p:sp>
      <p:sp>
        <p:nvSpPr>
          <p:cNvPr id="3" name="Content Placeholder 2"/>
          <p:cNvSpPr>
            <a:spLocks noGrp="1"/>
          </p:cNvSpPr>
          <p:nvPr>
            <p:ph idx="1"/>
          </p:nvPr>
        </p:nvSpPr>
        <p:spPr>
          <a:xfrm>
            <a:off x="395536" y="1693048"/>
            <a:ext cx="8568952" cy="4821756"/>
          </a:xfrm>
        </p:spPr>
        <p:txBody>
          <a:bodyPr>
            <a:normAutofit fontScale="92500" lnSpcReduction="20000"/>
          </a:bodyPr>
          <a:lstStyle/>
          <a:p>
            <a:pPr marL="0" indent="0">
              <a:buNone/>
            </a:pPr>
            <a:r>
              <a:rPr lang="en-US" sz="2600" b="1" dirty="0" err="1" smtClean="0">
                <a:latin typeface="Arial" pitchFamily="34" charset="0"/>
                <a:cs typeface="Arial" pitchFamily="34" charset="0"/>
              </a:rPr>
              <a:t>Vizija</a:t>
            </a:r>
            <a:r>
              <a:rPr lang="lt-LT" sz="2600" dirty="0" smtClean="0">
                <a:latin typeface="Arial" pitchFamily="34" charset="0"/>
                <a:cs typeface="Arial" pitchFamily="34" charset="0"/>
              </a:rPr>
              <a:t>: </a:t>
            </a:r>
          </a:p>
          <a:p>
            <a:pPr>
              <a:buFont typeface="Wingdings" panose="05000000000000000000" pitchFamily="2" charset="2"/>
              <a:buChar char="ü"/>
            </a:pPr>
            <a:r>
              <a:rPr lang="lt-LT" sz="2600" dirty="0" smtClean="0">
                <a:latin typeface="Arial" pitchFamily="34" charset="0"/>
                <a:cs typeface="Arial" pitchFamily="34" charset="0"/>
              </a:rPr>
              <a:t>mobili </a:t>
            </a:r>
            <a:r>
              <a:rPr lang="lt-LT" sz="2600" dirty="0">
                <a:latin typeface="Arial" pitchFamily="34" charset="0"/>
                <a:cs typeface="Arial" pitchFamily="34" charset="0"/>
              </a:rPr>
              <a:t>ir šiuolaikiška, gerai parengta ir sukomplektuota kariuomenė, galinti ginti savo šalį savarankiškai ir bendradarbiaujanti su kitomis NATO šalių kariuomenėmis siekiant kartu vykdyti valstybės ir Aljanso gynybos užduotis</a:t>
            </a:r>
            <a:r>
              <a:rPr lang="lt-LT" sz="2600" dirty="0" smtClean="0">
                <a:latin typeface="Arial" pitchFamily="34" charset="0"/>
                <a:cs typeface="Arial" pitchFamily="34" charset="0"/>
              </a:rPr>
              <a:t>.</a:t>
            </a:r>
          </a:p>
          <a:p>
            <a:pPr marL="0" indent="0">
              <a:buNone/>
            </a:pPr>
            <a:endParaRPr lang="lt-LT" sz="2600" dirty="0" smtClean="0">
              <a:latin typeface="Arial" pitchFamily="34" charset="0"/>
              <a:cs typeface="Arial" pitchFamily="34" charset="0"/>
            </a:endParaRPr>
          </a:p>
          <a:p>
            <a:pPr marL="0" indent="0">
              <a:buNone/>
            </a:pPr>
            <a:r>
              <a:rPr lang="lt-LT" sz="2600" b="1" dirty="0">
                <a:latin typeface="Arial" pitchFamily="34" charset="0"/>
                <a:cs typeface="Arial" pitchFamily="34" charset="0"/>
              </a:rPr>
              <a:t>Pagrindiniai kariuomenės uždaviniai taikos metu:</a:t>
            </a:r>
          </a:p>
          <a:p>
            <a:pPr>
              <a:buFont typeface="Wingdings" panose="05000000000000000000" pitchFamily="2" charset="2"/>
              <a:buChar char="ü"/>
            </a:pPr>
            <a:r>
              <a:rPr lang="lt-LT" sz="2600" dirty="0" smtClean="0">
                <a:latin typeface="Arial" pitchFamily="34" charset="0"/>
                <a:cs typeface="Arial" pitchFamily="34" charset="0"/>
              </a:rPr>
              <a:t>saugoti </a:t>
            </a:r>
            <a:r>
              <a:rPr lang="lt-LT" sz="2600" dirty="0">
                <a:latin typeface="Arial" pitchFamily="34" charset="0"/>
                <a:cs typeface="Arial" pitchFamily="34" charset="0"/>
              </a:rPr>
              <a:t>valstybės </a:t>
            </a:r>
            <a:r>
              <a:rPr lang="lt-LT" sz="2600" dirty="0" smtClean="0">
                <a:latin typeface="Arial" pitchFamily="34" charset="0"/>
                <a:cs typeface="Arial" pitchFamily="34" charset="0"/>
              </a:rPr>
              <a:t>teritoriją;</a:t>
            </a:r>
            <a:endParaRPr lang="lt-LT" sz="2600" dirty="0">
              <a:latin typeface="Arial" pitchFamily="34" charset="0"/>
              <a:cs typeface="Arial" pitchFamily="34" charset="0"/>
            </a:endParaRPr>
          </a:p>
          <a:p>
            <a:pPr>
              <a:buFont typeface="Wingdings" panose="05000000000000000000" pitchFamily="2" charset="2"/>
              <a:buChar char="ü"/>
            </a:pPr>
            <a:r>
              <a:rPr lang="lt-LT" sz="2600" dirty="0" smtClean="0">
                <a:latin typeface="Arial" pitchFamily="34" charset="0"/>
                <a:cs typeface="Arial" pitchFamily="34" charset="0"/>
              </a:rPr>
              <a:t>palaikyti </a:t>
            </a:r>
            <a:r>
              <a:rPr lang="lt-LT" sz="2600" dirty="0">
                <a:latin typeface="Arial" pitchFamily="34" charset="0"/>
                <a:cs typeface="Arial" pitchFamily="34" charset="0"/>
              </a:rPr>
              <a:t>kovinę parengtį, rengtis tarptautinėms operacijoms ir dalyvauti jose;</a:t>
            </a:r>
          </a:p>
          <a:p>
            <a:pPr>
              <a:buFont typeface="Wingdings" panose="05000000000000000000" pitchFamily="2" charset="2"/>
              <a:buChar char="ü"/>
            </a:pPr>
            <a:r>
              <a:rPr lang="lt-LT" sz="2600" dirty="0" smtClean="0">
                <a:latin typeface="Arial" pitchFamily="34" charset="0"/>
                <a:cs typeface="Arial" pitchFamily="34" charset="0"/>
              </a:rPr>
              <a:t>organizuoti</a:t>
            </a:r>
            <a:r>
              <a:rPr lang="lt-LT" sz="2600" dirty="0">
                <a:latin typeface="Arial" pitchFamily="34" charset="0"/>
                <a:cs typeface="Arial" pitchFamily="34" charset="0"/>
              </a:rPr>
              <a:t>, koordinuoti žmonių paieškos ir gelbėjimo bei teršimo incidentų likvidavimo darbus, </a:t>
            </a:r>
            <a:r>
              <a:rPr lang="lt-LT" sz="2600" dirty="0" smtClean="0">
                <a:latin typeface="Arial" pitchFamily="34" charset="0"/>
                <a:cs typeface="Arial" pitchFamily="34" charset="0"/>
              </a:rPr>
              <a:t>jiems vadovauti ir juos vykdyti, teikti </a:t>
            </a:r>
            <a:r>
              <a:rPr lang="lt-LT" sz="2600" dirty="0">
                <a:latin typeface="Arial" pitchFamily="34" charset="0"/>
                <a:cs typeface="Arial" pitchFamily="34" charset="0"/>
              </a:rPr>
              <a:t>pagalbą kitoms valstybės ir savivaldybių institucijoms.</a:t>
            </a:r>
          </a:p>
          <a:p>
            <a:pPr marL="0" indent="0">
              <a:buNone/>
            </a:pPr>
            <a:endParaRPr lang="lt-LT" sz="2400" dirty="0">
              <a:latin typeface="Arial" pitchFamily="34" charset="0"/>
              <a:cs typeface="Arial" pitchFamily="34" charset="0"/>
            </a:endParaRPr>
          </a:p>
        </p:txBody>
      </p:sp>
      <p:pic>
        <p:nvPicPr>
          <p:cNvPr id="614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6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liudvikas.jaskunas\Desktop\Reikalai\LK pristatymai\2016-08 pakeitimai\blank slides\LK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80" y="249473"/>
            <a:ext cx="1141438" cy="1243875"/>
          </a:xfrm>
          <a:prstGeom prst="rect">
            <a:avLst/>
          </a:prstGeom>
          <a:noFill/>
          <a:extLst>
            <a:ext uri="{909E8E84-426E-40DD-AFC4-6F175D3DCCD1}">
              <a14:hiddenFill xmlns:a14="http://schemas.microsoft.com/office/drawing/2010/main">
                <a:solidFill>
                  <a:srgbClr val="FFFFFF"/>
                </a:solidFill>
              </a14:hiddenFill>
            </a:ext>
          </a:extLst>
        </p:spPr>
      </p:pic>
      <p:sp>
        <p:nvSpPr>
          <p:cNvPr id="34818" name="Rectangle 2"/>
          <p:cNvSpPr>
            <a:spLocks noGrp="1" noChangeArrowheads="1"/>
          </p:cNvSpPr>
          <p:nvPr>
            <p:ph type="title"/>
          </p:nvPr>
        </p:nvSpPr>
        <p:spPr>
          <a:xfrm>
            <a:off x="1619672" y="260648"/>
            <a:ext cx="7153084" cy="1143000"/>
          </a:xfrm>
        </p:spPr>
        <p:txBody>
          <a:bodyPr>
            <a:normAutofit/>
          </a:bodyPr>
          <a:lstStyle/>
          <a:p>
            <a:pPr algn="l" eaLnBrk="1" hangingPunct="1"/>
            <a:r>
              <a:rPr lang="lt-LT" altLang="lt-LT"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JAUNESNIŲJŲ KARININKŲ VADŲ MOKYMAI (JKVM)</a:t>
            </a:r>
          </a:p>
        </p:txBody>
      </p:sp>
      <p:sp>
        <p:nvSpPr>
          <p:cNvPr id="34820" name="Rectangle 4"/>
          <p:cNvSpPr>
            <a:spLocks noGrp="1" noChangeArrowheads="1"/>
          </p:cNvSpPr>
          <p:nvPr>
            <p:ph type="body" sz="half" idx="1"/>
          </p:nvPr>
        </p:nvSpPr>
        <p:spPr>
          <a:xfrm>
            <a:off x="323528" y="1752344"/>
            <a:ext cx="4474841" cy="5141168"/>
          </a:xfrm>
        </p:spPr>
        <p:txBody>
          <a:bodyPr>
            <a:normAutofit fontScale="92500" lnSpcReduction="10000"/>
          </a:bodyPr>
          <a:lstStyle/>
          <a:p>
            <a:pPr marL="0" indent="0">
              <a:buNone/>
            </a:pPr>
            <a:r>
              <a:rPr lang="lt-LT" sz="2400" b="1" dirty="0" smtClean="0">
                <a:latin typeface="Arial" panose="020B0604020202020204" pitchFamily="34" charset="0"/>
                <a:cs typeface="Arial" panose="020B0604020202020204" pitchFamily="34" charset="0"/>
              </a:rPr>
              <a:t>JKVM </a:t>
            </a:r>
            <a:r>
              <a:rPr lang="lt-LT" sz="2400" dirty="0" smtClean="0">
                <a:latin typeface="Arial" panose="020B0604020202020204" pitchFamily="34" charset="0"/>
                <a:cs typeface="Arial" panose="020B0604020202020204" pitchFamily="34" charset="0"/>
              </a:rPr>
              <a:t>– tai 3 metų trukmės mokymai aukštųjų mokyklų studentams ir absolventams, kurie nori įgyti karinį išsilavinimą.</a:t>
            </a:r>
          </a:p>
          <a:p>
            <a:pPr marL="0" indent="0">
              <a:buNone/>
            </a:pPr>
            <a:endParaRPr lang="lt-LT" sz="2400" dirty="0" smtClean="0">
              <a:latin typeface="Arial" panose="020B0604020202020204" pitchFamily="34" charset="0"/>
              <a:cs typeface="Arial" panose="020B0604020202020204" pitchFamily="34" charset="0"/>
            </a:endParaRPr>
          </a:p>
          <a:p>
            <a:pPr marL="0" indent="0">
              <a:buNone/>
            </a:pPr>
            <a:r>
              <a:rPr lang="lt-LT" sz="2400" b="1" dirty="0" smtClean="0">
                <a:latin typeface="Arial" panose="020B0604020202020204" pitchFamily="34" charset="0"/>
                <a:cs typeface="Arial" panose="020B0604020202020204" pitchFamily="34" charset="0"/>
              </a:rPr>
              <a:t>KAS GALI KANDIDATUOTI:</a:t>
            </a:r>
          </a:p>
          <a:p>
            <a:pPr>
              <a:buFont typeface="Wingdings" panose="05000000000000000000" pitchFamily="2" charset="2"/>
              <a:buChar char="ü"/>
            </a:pPr>
            <a:r>
              <a:rPr lang="lt-LT" sz="2400" dirty="0">
                <a:latin typeface="Arial" panose="020B0604020202020204" pitchFamily="34" charset="0"/>
                <a:cs typeface="Arial" panose="020B0604020202020204" pitchFamily="34" charset="0"/>
              </a:rPr>
              <a:t>Aukštųjų mokyklų </a:t>
            </a:r>
            <a:r>
              <a:rPr lang="lt-LT" sz="2400" dirty="0" smtClean="0">
                <a:latin typeface="Arial" panose="020B0604020202020204" pitchFamily="34" charset="0"/>
                <a:cs typeface="Arial" panose="020B0604020202020204" pitchFamily="34" charset="0"/>
              </a:rPr>
              <a:t>studentai ir absolventai</a:t>
            </a:r>
            <a:endParaRPr lang="lt-LT" sz="2400" dirty="0">
              <a:latin typeface="Arial" panose="020B0604020202020204" pitchFamily="34" charset="0"/>
              <a:cs typeface="Arial" panose="020B0604020202020204" pitchFamily="34" charset="0"/>
            </a:endParaRPr>
          </a:p>
          <a:p>
            <a:pPr>
              <a:buFont typeface="Wingdings" panose="05000000000000000000" pitchFamily="2" charset="2"/>
              <a:buChar char="ü"/>
            </a:pPr>
            <a:r>
              <a:rPr lang="lt-LT" sz="2400" dirty="0" smtClean="0">
                <a:latin typeface="Arial" panose="020B0604020202020204" pitchFamily="34" charset="0"/>
                <a:cs typeface="Arial" panose="020B0604020202020204" pitchFamily="34" charset="0"/>
              </a:rPr>
              <a:t>18–32 m. Lietuvos Respublikos piliečiai</a:t>
            </a:r>
          </a:p>
          <a:p>
            <a:pPr>
              <a:buFont typeface="Wingdings" panose="05000000000000000000" pitchFamily="2" charset="2"/>
              <a:buChar char="ü"/>
            </a:pPr>
            <a:r>
              <a:rPr lang="lt-LT" sz="2400" dirty="0" smtClean="0">
                <a:latin typeface="Arial" panose="020B0604020202020204" pitchFamily="34" charset="0"/>
                <a:cs typeface="Arial" panose="020B0604020202020204" pitchFamily="34" charset="0"/>
              </a:rPr>
              <a:t>Sveikatos reikalavimai</a:t>
            </a:r>
          </a:p>
          <a:p>
            <a:pPr>
              <a:buFont typeface="Wingdings" panose="05000000000000000000" pitchFamily="2" charset="2"/>
              <a:buChar char="ü"/>
            </a:pPr>
            <a:r>
              <a:rPr lang="lt-LT" altLang="lt-LT" sz="2400" dirty="0">
                <a:latin typeface="Arial" panose="020B0604020202020204" pitchFamily="34" charset="0"/>
                <a:cs typeface="Arial" panose="020B0604020202020204" pitchFamily="34" charset="0"/>
              </a:rPr>
              <a:t>Neatlikę laisvės atėmimo bausmės, nesantys įtariamieji ar </a:t>
            </a:r>
            <a:r>
              <a:rPr lang="lt-LT" altLang="lt-LT" sz="2400" dirty="0" smtClean="0">
                <a:latin typeface="Arial" panose="020B0604020202020204" pitchFamily="34" charset="0"/>
                <a:cs typeface="Arial" panose="020B0604020202020204" pitchFamily="34" charset="0"/>
              </a:rPr>
              <a:t>kaltinamieji ir galintys gauti RN</a:t>
            </a:r>
            <a:endParaRPr lang="lt-LT" sz="2400" dirty="0">
              <a:latin typeface="Arial" panose="020B0604020202020204" pitchFamily="34" charset="0"/>
              <a:cs typeface="Arial" panose="020B0604020202020204" pitchFamily="34" charset="0"/>
            </a:endParaRPr>
          </a:p>
        </p:txBody>
      </p:sp>
      <p:sp>
        <p:nvSpPr>
          <p:cNvPr id="34819" name="Text Box 3"/>
          <p:cNvSpPr txBox="1">
            <a:spLocks noChangeArrowheads="1"/>
          </p:cNvSpPr>
          <p:nvPr/>
        </p:nvSpPr>
        <p:spPr bwMode="auto">
          <a:xfrm>
            <a:off x="685800" y="6019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90000"/>
              </a:lnSpc>
              <a:buFontTx/>
              <a:buNone/>
            </a:pPr>
            <a:endParaRPr lang="lt-LT" altLang="lt-LT" sz="2000" b="1">
              <a:latin typeface="Arial" charset="0"/>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4995" y="1636928"/>
            <a:ext cx="4019005" cy="5256584"/>
          </a:xfrm>
          <a:prstGeom prst="rect">
            <a:avLst/>
          </a:prstGeom>
        </p:spPr>
      </p:pic>
    </p:spTree>
    <p:extLst>
      <p:ext uri="{BB962C8B-B14F-4D97-AF65-F5344CB8AC3E}">
        <p14:creationId xmlns:p14="http://schemas.microsoft.com/office/powerpoint/2010/main" val="31664656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352168" y="299910"/>
            <a:ext cx="7468304" cy="1143000"/>
          </a:xfrm>
        </p:spPr>
        <p:txBody>
          <a:bodyPr>
            <a:normAutofit/>
          </a:bodyPr>
          <a:lstStyle/>
          <a:p>
            <a:pPr algn="l" eaLnBrk="1" hangingPunct="1"/>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Kodėl verta</a:t>
            </a: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rinktis</a:t>
            </a: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jaunesniųjų </a:t>
            </a: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karininkų vadų mokymus?</a:t>
            </a:r>
          </a:p>
        </p:txBody>
      </p:sp>
      <p:sp>
        <p:nvSpPr>
          <p:cNvPr id="34820" name="Rectangle 4"/>
          <p:cNvSpPr>
            <a:spLocks noGrp="1" noChangeArrowheads="1"/>
          </p:cNvSpPr>
          <p:nvPr>
            <p:ph type="body" sz="half" idx="1"/>
          </p:nvPr>
        </p:nvSpPr>
        <p:spPr>
          <a:xfrm>
            <a:off x="457200" y="1600200"/>
            <a:ext cx="4546848" cy="5257800"/>
          </a:xfrm>
        </p:spPr>
        <p:txBody>
          <a:bodyPr>
            <a:normAutofit/>
          </a:bodyPr>
          <a:lstStyle/>
          <a:p>
            <a:pPr marL="0" indent="0">
              <a:buNone/>
            </a:pPr>
            <a:r>
              <a:rPr lang="lt-LT" sz="2400" b="1" dirty="0" smtClean="0">
                <a:latin typeface="Arial" panose="020B0604020202020204" pitchFamily="34" charset="0"/>
                <a:cs typeface="Arial" panose="020B0604020202020204" pitchFamily="34" charset="0"/>
              </a:rPr>
              <a:t>Baigus JKVM:</a:t>
            </a:r>
          </a:p>
          <a:p>
            <a:pPr>
              <a:buFont typeface="Wingdings" panose="05000000000000000000" pitchFamily="2" charset="2"/>
              <a:buChar char="ü"/>
            </a:pPr>
            <a:r>
              <a:rPr lang="lt-LT" sz="2400" dirty="0">
                <a:latin typeface="Arial" panose="020B0604020202020204" pitchFamily="34" charset="0"/>
                <a:cs typeface="Arial" panose="020B0604020202020204" pitchFamily="34" charset="0"/>
              </a:rPr>
              <a:t>Į</a:t>
            </a:r>
            <a:r>
              <a:rPr lang="lt-LT" sz="2400" dirty="0" smtClean="0">
                <a:latin typeface="Arial" panose="020B0604020202020204" pitchFamily="34" charset="0"/>
                <a:cs typeface="Arial" panose="020B0604020202020204" pitchFamily="34" charset="0"/>
              </a:rPr>
              <a:t>gyjama karinė kvalifikacija </a:t>
            </a:r>
            <a:r>
              <a:rPr lang="lt-LT" sz="2400" dirty="0">
                <a:latin typeface="Arial" panose="020B0604020202020204" pitchFamily="34" charset="0"/>
                <a:cs typeface="Arial" panose="020B0604020202020204" pitchFamily="34" charset="0"/>
              </a:rPr>
              <a:t>ir </a:t>
            </a:r>
            <a:r>
              <a:rPr lang="lt-LT" sz="2400" dirty="0" smtClean="0">
                <a:latin typeface="Arial" panose="020B0604020202020204" pitchFamily="34" charset="0"/>
                <a:cs typeface="Arial" panose="020B0604020202020204" pitchFamily="34" charset="0"/>
              </a:rPr>
              <a:t>suteikiamas leitenanto laipsnis</a:t>
            </a:r>
            <a:endParaRPr lang="lt-LT" sz="2400" dirty="0">
              <a:latin typeface="Arial" panose="020B0604020202020204" pitchFamily="34" charset="0"/>
              <a:cs typeface="Arial" panose="020B0604020202020204" pitchFamily="34" charset="0"/>
            </a:endParaRPr>
          </a:p>
          <a:p>
            <a:pPr>
              <a:buFont typeface="Wingdings" panose="05000000000000000000" pitchFamily="2" charset="2"/>
              <a:buChar char="ü"/>
            </a:pPr>
            <a:r>
              <a:rPr lang="lt-LT" sz="2400" dirty="0">
                <a:latin typeface="Arial" panose="020B0604020202020204" pitchFamily="34" charset="0"/>
                <a:cs typeface="Arial" panose="020B0604020202020204" pitchFamily="34" charset="0"/>
              </a:rPr>
              <a:t>S</a:t>
            </a:r>
            <a:r>
              <a:rPr lang="lt-LT" sz="2400" dirty="0" smtClean="0">
                <a:latin typeface="Arial" panose="020B0604020202020204" pitchFamily="34" charset="0"/>
                <a:cs typeface="Arial" panose="020B0604020202020204" pitchFamily="34" charset="0"/>
              </a:rPr>
              <a:t>uteikiama galimybė </a:t>
            </a:r>
            <a:r>
              <a:rPr lang="lt-LT" sz="2400" dirty="0">
                <a:latin typeface="Arial" panose="020B0604020202020204" pitchFamily="34" charset="0"/>
                <a:cs typeface="Arial" panose="020B0604020202020204" pitchFamily="34" charset="0"/>
              </a:rPr>
              <a:t>ateiti tarnauti į kariuomenę ir siekti karininko </a:t>
            </a:r>
            <a:r>
              <a:rPr lang="lt-LT" sz="2400" dirty="0" smtClean="0">
                <a:latin typeface="Arial" panose="020B0604020202020204" pitchFamily="34" charset="0"/>
                <a:cs typeface="Arial" panose="020B0604020202020204" pitchFamily="34" charset="0"/>
              </a:rPr>
              <a:t>karjeros</a:t>
            </a:r>
            <a:endParaRPr lang="lt-LT" sz="2400" dirty="0">
              <a:latin typeface="Arial" panose="020B0604020202020204" pitchFamily="34" charset="0"/>
              <a:cs typeface="Arial" panose="020B0604020202020204" pitchFamily="34" charset="0"/>
            </a:endParaRPr>
          </a:p>
          <a:p>
            <a:pPr>
              <a:buFont typeface="Wingdings" panose="05000000000000000000" pitchFamily="2" charset="2"/>
              <a:buChar char="ü"/>
            </a:pPr>
            <a:r>
              <a:rPr lang="lt-LT" sz="2400" dirty="0" smtClean="0">
                <a:latin typeface="Arial" panose="020B0604020202020204" pitchFamily="34" charset="0"/>
                <a:cs typeface="Arial" panose="020B0604020202020204" pitchFamily="34" charset="0"/>
              </a:rPr>
              <a:t>Įrašas </a:t>
            </a:r>
            <a:r>
              <a:rPr lang="lt-LT" sz="2400" dirty="0">
                <a:latin typeface="Arial" panose="020B0604020202020204" pitchFamily="34" charset="0"/>
                <a:cs typeface="Arial" panose="020B0604020202020204" pitchFamily="34" charset="0"/>
              </a:rPr>
              <a:t>apie baigtus mokymus </a:t>
            </a:r>
            <a:r>
              <a:rPr lang="lt-LT" sz="2400" dirty="0" smtClean="0">
                <a:latin typeface="Arial" panose="020B0604020202020204" pitchFamily="34" charset="0"/>
                <a:cs typeface="Arial" panose="020B0604020202020204" pitchFamily="34" charset="0"/>
              </a:rPr>
              <a:t>CV</a:t>
            </a:r>
          </a:p>
          <a:p>
            <a:pPr>
              <a:buFont typeface="Wingdings" panose="05000000000000000000" pitchFamily="2" charset="2"/>
              <a:buChar char="ü"/>
            </a:pPr>
            <a:r>
              <a:rPr lang="lt-LT" sz="2400" dirty="0" smtClean="0">
                <a:latin typeface="Arial" panose="020B0604020202020204" pitchFamily="34" charset="0"/>
                <a:cs typeface="Arial" panose="020B0604020202020204" pitchFamily="34" charset="0"/>
              </a:rPr>
              <a:t>Įskaitoma privalomoji tarnyba</a:t>
            </a:r>
            <a:endParaRPr lang="lt-LT" sz="2400" dirty="0">
              <a:latin typeface="Arial" panose="020B0604020202020204" pitchFamily="34" charset="0"/>
              <a:cs typeface="Arial" panose="020B0604020202020204" pitchFamily="34" charset="0"/>
            </a:endParaRPr>
          </a:p>
        </p:txBody>
      </p:sp>
      <p:sp>
        <p:nvSpPr>
          <p:cNvPr id="34819" name="Text Box 3"/>
          <p:cNvSpPr txBox="1">
            <a:spLocks noChangeArrowheads="1"/>
          </p:cNvSpPr>
          <p:nvPr/>
        </p:nvSpPr>
        <p:spPr bwMode="auto">
          <a:xfrm>
            <a:off x="685800" y="6019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90000"/>
              </a:lnSpc>
              <a:buFontTx/>
              <a:buNone/>
            </a:pPr>
            <a:endParaRPr lang="lt-LT" altLang="lt-LT" sz="2000" b="1">
              <a:latin typeface="Arial"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1109" y="1628800"/>
            <a:ext cx="3809539" cy="2530216"/>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51110" y="4221088"/>
            <a:ext cx="3809539" cy="2530216"/>
          </a:xfrm>
          <a:prstGeom prst="rect">
            <a:avLst/>
          </a:prstGeom>
        </p:spPr>
      </p:pic>
      <p:pic>
        <p:nvPicPr>
          <p:cNvPr id="8" name="Picture 2" descr="C:\Users\liudvikas.jaskunas\Desktop\Reikalai\LK pristatymai\2016-08 pakeitimai\blank slides\LKA.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80" y="249473"/>
            <a:ext cx="1141438" cy="1243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81882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691679" y="188640"/>
            <a:ext cx="7343725" cy="1143000"/>
          </a:xfrm>
        </p:spPr>
        <p:txBody>
          <a:bodyPr>
            <a:normAutofit/>
          </a:bodyPr>
          <a:lstStyle/>
          <a:p>
            <a:pPr algn="l" eaLnBrk="1" hangingPunct="1"/>
            <a:r>
              <a:rPr lang="lt-LT" altLang="lt-LT"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PROFESINĖ KARO TARNYBA (PKT)</a:t>
            </a:r>
            <a:endParaRPr lang="lt-LT" altLang="lt-LT" sz="24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3796" name="Rectangle 4"/>
          <p:cNvSpPr>
            <a:spLocks noGrp="1" noChangeArrowheads="1"/>
          </p:cNvSpPr>
          <p:nvPr>
            <p:ph type="body" sz="half" idx="1"/>
          </p:nvPr>
        </p:nvSpPr>
        <p:spPr>
          <a:xfrm>
            <a:off x="179512" y="1844824"/>
            <a:ext cx="4967449" cy="4752528"/>
          </a:xfrm>
        </p:spPr>
        <p:txBody>
          <a:bodyPr>
            <a:noAutofit/>
          </a:bodyPr>
          <a:lstStyle/>
          <a:p>
            <a:pPr marL="0" indent="0" eaLnBrk="1" hangingPunct="1">
              <a:lnSpc>
                <a:spcPct val="90000"/>
              </a:lnSpc>
              <a:buNone/>
            </a:pPr>
            <a:r>
              <a:rPr lang="lt-LT" altLang="lt-LT" sz="2200" b="1" dirty="0" smtClean="0">
                <a:latin typeface="Arial" panose="020B0604020202020204" pitchFamily="34" charset="0"/>
                <a:cs typeface="Arial" panose="020B0604020202020204" pitchFamily="34" charset="0"/>
              </a:rPr>
              <a:t>PKT </a:t>
            </a:r>
            <a:r>
              <a:rPr lang="lt-LT" altLang="lt-LT" sz="2200" dirty="0" smtClean="0">
                <a:latin typeface="Arial" panose="020B0604020202020204" pitchFamily="34" charset="0"/>
                <a:cs typeface="Arial" panose="020B0604020202020204" pitchFamily="34" charset="0"/>
              </a:rPr>
              <a:t>– tai nuolatinė karo tarnyba, savanoriškai atliekama pagal profesinės karo tarnybos sutartį.</a:t>
            </a:r>
          </a:p>
          <a:p>
            <a:pPr marL="0" indent="0" eaLnBrk="1" hangingPunct="1">
              <a:lnSpc>
                <a:spcPct val="90000"/>
              </a:lnSpc>
              <a:buNone/>
            </a:pPr>
            <a:r>
              <a:rPr lang="lt-LT" altLang="lt-LT" sz="2200" dirty="0" smtClean="0">
                <a:latin typeface="Arial" panose="020B0604020202020204" pitchFamily="34" charset="0"/>
                <a:cs typeface="Arial" panose="020B0604020202020204" pitchFamily="34" charset="0"/>
              </a:rPr>
              <a:t>Sutarties trukmė – nuo 2 iki 5 metų.</a:t>
            </a:r>
          </a:p>
          <a:p>
            <a:pPr marL="0" indent="0" eaLnBrk="1" hangingPunct="1">
              <a:lnSpc>
                <a:spcPct val="90000"/>
              </a:lnSpc>
              <a:buNone/>
            </a:pPr>
            <a:endParaRPr lang="lt-LT" altLang="lt-LT" sz="1400" dirty="0" smtClean="0">
              <a:latin typeface="Arial" panose="020B0604020202020204" pitchFamily="34" charset="0"/>
              <a:cs typeface="Arial" panose="020B0604020202020204" pitchFamily="34" charset="0"/>
            </a:endParaRPr>
          </a:p>
          <a:p>
            <a:pPr marL="0" indent="0" eaLnBrk="1" hangingPunct="1">
              <a:lnSpc>
                <a:spcPct val="90000"/>
              </a:lnSpc>
              <a:buNone/>
            </a:pPr>
            <a:r>
              <a:rPr lang="lt-LT" altLang="lt-LT" sz="2200" b="1" dirty="0" smtClean="0">
                <a:latin typeface="Arial" panose="020B0604020202020204" pitchFamily="34" charset="0"/>
                <a:cs typeface="Arial" panose="020B0604020202020204" pitchFamily="34" charset="0"/>
              </a:rPr>
              <a:t>REIKALAVIMAI KANDIDATAMS:</a:t>
            </a:r>
          </a:p>
          <a:p>
            <a:pPr eaLnBrk="1" hangingPunct="1">
              <a:lnSpc>
                <a:spcPct val="90000"/>
              </a:lnSpc>
              <a:buFont typeface="Wingdings" panose="05000000000000000000" pitchFamily="2" charset="2"/>
              <a:buChar char="ü"/>
            </a:pPr>
            <a:r>
              <a:rPr lang="lt-LT" altLang="lt-LT" sz="2000" dirty="0" smtClean="0">
                <a:latin typeface="Arial" panose="020B0604020202020204" pitchFamily="34" charset="0"/>
                <a:cs typeface="Arial" panose="020B0604020202020204" pitchFamily="34" charset="0"/>
              </a:rPr>
              <a:t>Maksimalus kandidato amžius priklauso nuo karinio laipsnio arba specialybės (18-38/</a:t>
            </a:r>
            <a:r>
              <a:rPr lang="en-US" altLang="lt-LT" sz="2000" dirty="0" smtClean="0">
                <a:latin typeface="Arial" panose="020B0604020202020204" pitchFamily="34" charset="0"/>
                <a:cs typeface="Arial" panose="020B0604020202020204" pitchFamily="34" charset="0"/>
              </a:rPr>
              <a:t>60</a:t>
            </a:r>
            <a:r>
              <a:rPr lang="lt-LT" altLang="lt-LT" sz="2000" dirty="0" smtClean="0">
                <a:latin typeface="Arial" panose="020B0604020202020204" pitchFamily="34" charset="0"/>
                <a:cs typeface="Arial" panose="020B0604020202020204" pitchFamily="34" charset="0"/>
              </a:rPr>
              <a:t> m.)</a:t>
            </a:r>
          </a:p>
          <a:p>
            <a:pPr eaLnBrk="1" hangingPunct="1">
              <a:lnSpc>
                <a:spcPct val="90000"/>
              </a:lnSpc>
              <a:buFont typeface="Wingdings" panose="05000000000000000000" pitchFamily="2" charset="2"/>
              <a:buChar char="ü"/>
            </a:pPr>
            <a:r>
              <a:rPr lang="lt-LT" altLang="lt-LT" sz="2000" dirty="0" smtClean="0">
                <a:latin typeface="Arial" panose="020B0604020202020204" pitchFamily="34" charset="0"/>
                <a:cs typeface="Arial" panose="020B0604020202020204" pitchFamily="34" charset="0"/>
              </a:rPr>
              <a:t>Pagrindinis karinis </a:t>
            </a:r>
            <a:r>
              <a:rPr lang="lt-LT" altLang="lt-LT" sz="2000" dirty="0" err="1" smtClean="0">
                <a:latin typeface="Arial" panose="020B0604020202020204" pitchFamily="34" charset="0"/>
                <a:cs typeface="Arial" panose="020B0604020202020204" pitchFamily="34" charset="0"/>
              </a:rPr>
              <a:t>parengtumas</a:t>
            </a:r>
            <a:r>
              <a:rPr lang="lt-LT" altLang="lt-LT" sz="2000" dirty="0" smtClean="0">
                <a:latin typeface="Arial" panose="020B0604020202020204" pitchFamily="34" charset="0"/>
                <a:cs typeface="Arial" panose="020B0604020202020204" pitchFamily="34" charset="0"/>
              </a:rPr>
              <a:t> (išskyrus specialistus)</a:t>
            </a:r>
          </a:p>
          <a:p>
            <a:pPr eaLnBrk="1" hangingPunct="1">
              <a:lnSpc>
                <a:spcPct val="90000"/>
              </a:lnSpc>
              <a:buFont typeface="Wingdings" panose="05000000000000000000" pitchFamily="2" charset="2"/>
              <a:buChar char="ü"/>
            </a:pPr>
            <a:r>
              <a:rPr lang="lt-LT" altLang="lt-LT" sz="2000" dirty="0" smtClean="0">
                <a:latin typeface="Arial" panose="020B0604020202020204" pitchFamily="34" charset="0"/>
                <a:cs typeface="Arial" panose="020B0604020202020204" pitchFamily="34" charset="0"/>
              </a:rPr>
              <a:t>Sveikatos ir fizinio pasirengimo reikalavimai</a:t>
            </a:r>
          </a:p>
          <a:p>
            <a:pPr>
              <a:lnSpc>
                <a:spcPct val="90000"/>
              </a:lnSpc>
              <a:buFont typeface="Wingdings" panose="05000000000000000000" pitchFamily="2" charset="2"/>
              <a:buChar char="ü"/>
            </a:pPr>
            <a:r>
              <a:rPr lang="lt-LT" altLang="lt-LT" sz="2000" dirty="0" smtClean="0">
                <a:latin typeface="Arial" panose="020B0604020202020204" pitchFamily="34" charset="0"/>
                <a:cs typeface="Arial" panose="020B0604020202020204" pitchFamily="34" charset="0"/>
              </a:rPr>
              <a:t>Neatlikę </a:t>
            </a:r>
            <a:r>
              <a:rPr lang="lt-LT" altLang="lt-LT" sz="2000" dirty="0">
                <a:latin typeface="Arial" panose="020B0604020202020204" pitchFamily="34" charset="0"/>
                <a:cs typeface="Arial" panose="020B0604020202020204" pitchFamily="34" charset="0"/>
              </a:rPr>
              <a:t>laisvės atėmimo bausmės, neturintys galiojančio teistumo </a:t>
            </a:r>
            <a:r>
              <a:rPr lang="lt-LT" altLang="lt-LT" sz="2000" dirty="0" smtClean="0">
                <a:latin typeface="Arial" panose="020B0604020202020204" pitchFamily="34" charset="0"/>
                <a:cs typeface="Arial" panose="020B0604020202020204" pitchFamily="34" charset="0"/>
              </a:rPr>
              <a:t>ir galintys gauti RN/S/VS</a:t>
            </a:r>
          </a:p>
        </p:txBody>
      </p:sp>
      <p:sp>
        <p:nvSpPr>
          <p:cNvPr id="33795" name="Text Box 3"/>
          <p:cNvSpPr txBox="1">
            <a:spLocks noChangeArrowheads="1"/>
          </p:cNvSpPr>
          <p:nvPr/>
        </p:nvSpPr>
        <p:spPr bwMode="auto">
          <a:xfrm>
            <a:off x="685800" y="6019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90000"/>
              </a:lnSpc>
              <a:buFontTx/>
              <a:buNone/>
            </a:pPr>
            <a:endParaRPr lang="lt-LT" altLang="lt-LT" sz="2000" b="1">
              <a:latin typeface="Arial" charset="0"/>
            </a:endParaRPr>
          </a:p>
        </p:txBody>
      </p:sp>
      <p:pic>
        <p:nvPicPr>
          <p:cNvPr id="7"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94105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527565" y="197768"/>
            <a:ext cx="7629333" cy="1143000"/>
          </a:xfrm>
        </p:spPr>
        <p:txBody>
          <a:bodyPr>
            <a:normAutofit/>
          </a:bodyPr>
          <a:lstStyle/>
          <a:p>
            <a:pPr algn="l" eaLnBrk="1" hangingPunct="1"/>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KODĖL VERTA RINKTIS                             </a:t>
            </a: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PROFESIN</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Ę </a:t>
            </a: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KARO TARNYB</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Ą? (PKT)</a:t>
            </a:r>
            <a:endParaRPr lang="lt-LT" altLang="lt-LT"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3796" name="Rectangle 4"/>
          <p:cNvSpPr>
            <a:spLocks noGrp="1" noChangeArrowheads="1"/>
          </p:cNvSpPr>
          <p:nvPr>
            <p:ph type="body" sz="half" idx="1"/>
          </p:nvPr>
        </p:nvSpPr>
        <p:spPr>
          <a:xfrm>
            <a:off x="457200" y="1600200"/>
            <a:ext cx="4038600" cy="5257800"/>
          </a:xfrm>
        </p:spPr>
        <p:txBody>
          <a:bodyPr/>
          <a:lstStyle/>
          <a:p>
            <a:pPr eaLnBrk="1" hangingPunct="1">
              <a:lnSpc>
                <a:spcPct val="90000"/>
              </a:lnSpc>
            </a:pPr>
            <a:endParaRPr lang="lt-LT" altLang="lt-LT" sz="1800" dirty="0" smtClean="0"/>
          </a:p>
          <a:p>
            <a:pPr eaLnBrk="1" hangingPunct="1">
              <a:lnSpc>
                <a:spcPct val="90000"/>
              </a:lnSpc>
              <a:buFontTx/>
              <a:buNone/>
            </a:pPr>
            <a:endParaRPr lang="lt-LT" altLang="lt-LT" sz="1800" dirty="0" smtClean="0"/>
          </a:p>
          <a:p>
            <a:pPr eaLnBrk="1" hangingPunct="1">
              <a:lnSpc>
                <a:spcPct val="90000"/>
              </a:lnSpc>
            </a:pPr>
            <a:endParaRPr lang="lt-LT" altLang="lt-LT" sz="2000" dirty="0" smtClean="0"/>
          </a:p>
        </p:txBody>
      </p:sp>
      <p:sp>
        <p:nvSpPr>
          <p:cNvPr id="33795" name="Text Box 3"/>
          <p:cNvSpPr txBox="1">
            <a:spLocks noChangeArrowheads="1"/>
          </p:cNvSpPr>
          <p:nvPr/>
        </p:nvSpPr>
        <p:spPr bwMode="auto">
          <a:xfrm>
            <a:off x="685800" y="6019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90000"/>
              </a:lnSpc>
              <a:buFontTx/>
              <a:buNone/>
            </a:pPr>
            <a:endParaRPr lang="lt-LT" altLang="lt-LT" sz="2000" b="1">
              <a:latin typeface="Arial" charset="0"/>
            </a:endParaRPr>
          </a:p>
        </p:txBody>
      </p:sp>
      <p:sp>
        <p:nvSpPr>
          <p:cNvPr id="8" name="Stačiakampis 7"/>
          <p:cNvSpPr/>
          <p:nvPr/>
        </p:nvSpPr>
        <p:spPr>
          <a:xfrm>
            <a:off x="685800" y="1592982"/>
            <a:ext cx="4209728" cy="3323987"/>
          </a:xfrm>
          <a:prstGeom prst="rect">
            <a:avLst/>
          </a:prstGeom>
        </p:spPr>
        <p:txBody>
          <a:bodyPr wrap="square">
            <a:spAutoFit/>
          </a:bodyPr>
          <a:lstStyle/>
          <a:p>
            <a:pPr marL="342900" indent="-342900">
              <a:lnSpc>
                <a:spcPct val="150000"/>
              </a:lnSpc>
              <a:buFont typeface="Wingdings" panose="05000000000000000000" pitchFamily="2" charset="2"/>
              <a:buChar char="ü"/>
              <a:defRPr/>
            </a:pPr>
            <a:r>
              <a:rPr lang="lt-LT" sz="2800" dirty="0" smtClean="0">
                <a:latin typeface="Arial" panose="020B0604020202020204" pitchFamily="34" charset="0"/>
                <a:cs typeface="Arial" panose="020B0604020202020204" pitchFamily="34" charset="0"/>
              </a:rPr>
              <a:t>Prestižas</a:t>
            </a:r>
          </a:p>
          <a:p>
            <a:pPr marL="342900" indent="-342900">
              <a:lnSpc>
                <a:spcPct val="150000"/>
              </a:lnSpc>
              <a:buFont typeface="Wingdings" panose="05000000000000000000" pitchFamily="2" charset="2"/>
              <a:buChar char="ü"/>
              <a:defRPr/>
            </a:pPr>
            <a:r>
              <a:rPr lang="lt-LT" sz="2800" dirty="0" smtClean="0">
                <a:latin typeface="Arial" panose="020B0604020202020204" pitchFamily="34" charset="0"/>
                <a:cs typeface="Arial" panose="020B0604020202020204" pitchFamily="34" charset="0"/>
              </a:rPr>
              <a:t>Karjeros galimybės</a:t>
            </a:r>
          </a:p>
          <a:p>
            <a:pPr marL="342900" indent="-342900">
              <a:lnSpc>
                <a:spcPct val="150000"/>
              </a:lnSpc>
              <a:buFont typeface="Wingdings" panose="05000000000000000000" pitchFamily="2" charset="2"/>
              <a:buChar char="ü"/>
              <a:defRPr/>
            </a:pPr>
            <a:r>
              <a:rPr lang="lt-LT" sz="2800" dirty="0" smtClean="0">
                <a:latin typeface="Arial" panose="020B0604020202020204" pitchFamily="34" charset="0"/>
                <a:cs typeface="Arial" panose="020B0604020202020204" pitchFamily="34" charset="0"/>
              </a:rPr>
              <a:t>Mokymosi galimybės</a:t>
            </a:r>
          </a:p>
          <a:p>
            <a:pPr marL="342900" indent="-342900">
              <a:lnSpc>
                <a:spcPct val="150000"/>
              </a:lnSpc>
              <a:buFont typeface="Wingdings" panose="05000000000000000000" pitchFamily="2" charset="2"/>
              <a:buChar char="ü"/>
              <a:defRPr/>
            </a:pPr>
            <a:r>
              <a:rPr lang="lt-LT" sz="2800" dirty="0" smtClean="0">
                <a:latin typeface="Arial" panose="020B0604020202020204" pitchFamily="34" charset="0"/>
                <a:cs typeface="Arial" panose="020B0604020202020204" pitchFamily="34" charset="0"/>
              </a:rPr>
              <a:t>Socialinės garantijos</a:t>
            </a:r>
          </a:p>
          <a:p>
            <a:pPr marL="342900" indent="-342900">
              <a:lnSpc>
                <a:spcPct val="150000"/>
              </a:lnSpc>
              <a:buFont typeface="Wingdings" panose="05000000000000000000" pitchFamily="2" charset="2"/>
              <a:buChar char="ü"/>
              <a:defRPr/>
            </a:pPr>
            <a:r>
              <a:rPr lang="lt-LT" sz="2800" dirty="0" smtClean="0">
                <a:latin typeface="Arial" panose="020B0604020202020204" pitchFamily="34" charset="0"/>
                <a:cs typeface="Arial" panose="020B0604020202020204" pitchFamily="34" charset="0"/>
              </a:rPr>
              <a:t>Tarptautinės misijos</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8064" y="3968134"/>
            <a:ext cx="3838102" cy="2586853"/>
          </a:xfrm>
          <a:prstGeom prst="rect">
            <a:avLst/>
          </a:prstGeom>
        </p:spPr>
      </p:pic>
      <p:pic>
        <p:nvPicPr>
          <p:cNvPr id="10"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48064" y="1274800"/>
            <a:ext cx="3838102" cy="2559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76300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527565" y="197768"/>
            <a:ext cx="7629333" cy="1143000"/>
          </a:xfrm>
        </p:spPr>
        <p:txBody>
          <a:bodyPr>
            <a:normAutofit/>
          </a:bodyPr>
          <a:lstStyle/>
          <a:p>
            <a:pPr algn="l" eaLnBrk="1" hangingPunct="1"/>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KODĖL VERTA RINKTIS                             </a:t>
            </a: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PROFESIN</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Ę </a:t>
            </a:r>
            <a:r>
              <a:rPr lang="en-US"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KARO TARNYB</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Ą? (PKT)</a:t>
            </a:r>
            <a:endParaRPr lang="lt-LT" altLang="lt-LT"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3796" name="Rectangle 4"/>
          <p:cNvSpPr>
            <a:spLocks noGrp="1" noChangeArrowheads="1"/>
          </p:cNvSpPr>
          <p:nvPr>
            <p:ph type="body" sz="half" idx="1"/>
          </p:nvPr>
        </p:nvSpPr>
        <p:spPr>
          <a:xfrm>
            <a:off x="457200" y="1600200"/>
            <a:ext cx="4038600" cy="5257800"/>
          </a:xfrm>
        </p:spPr>
        <p:txBody>
          <a:bodyPr/>
          <a:lstStyle/>
          <a:p>
            <a:pPr eaLnBrk="1" hangingPunct="1">
              <a:lnSpc>
                <a:spcPct val="90000"/>
              </a:lnSpc>
            </a:pPr>
            <a:endParaRPr lang="lt-LT" altLang="lt-LT" sz="1800" dirty="0" smtClean="0"/>
          </a:p>
          <a:p>
            <a:pPr eaLnBrk="1" hangingPunct="1">
              <a:lnSpc>
                <a:spcPct val="90000"/>
              </a:lnSpc>
              <a:buFontTx/>
              <a:buNone/>
            </a:pPr>
            <a:endParaRPr lang="lt-LT" altLang="lt-LT" sz="1800" dirty="0" smtClean="0"/>
          </a:p>
          <a:p>
            <a:pPr eaLnBrk="1" hangingPunct="1">
              <a:lnSpc>
                <a:spcPct val="90000"/>
              </a:lnSpc>
            </a:pPr>
            <a:endParaRPr lang="lt-LT" altLang="lt-LT" sz="2000" dirty="0" smtClean="0"/>
          </a:p>
        </p:txBody>
      </p:sp>
      <p:sp>
        <p:nvSpPr>
          <p:cNvPr id="33795" name="Text Box 3"/>
          <p:cNvSpPr txBox="1">
            <a:spLocks noChangeArrowheads="1"/>
          </p:cNvSpPr>
          <p:nvPr/>
        </p:nvSpPr>
        <p:spPr bwMode="auto">
          <a:xfrm>
            <a:off x="685800" y="6019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90000"/>
              </a:lnSpc>
              <a:buFontTx/>
              <a:buNone/>
            </a:pPr>
            <a:endParaRPr lang="lt-LT" altLang="lt-LT" sz="2000" b="1">
              <a:latin typeface="Arial" charset="0"/>
            </a:endParaRPr>
          </a:p>
        </p:txBody>
      </p:sp>
      <p:sp>
        <p:nvSpPr>
          <p:cNvPr id="8" name="Stačiakampis 7"/>
          <p:cNvSpPr/>
          <p:nvPr/>
        </p:nvSpPr>
        <p:spPr>
          <a:xfrm>
            <a:off x="457200" y="1592982"/>
            <a:ext cx="4438328" cy="3785652"/>
          </a:xfrm>
          <a:prstGeom prst="rect">
            <a:avLst/>
          </a:prstGeom>
        </p:spPr>
        <p:txBody>
          <a:bodyPr wrap="square">
            <a:spAutoFit/>
          </a:bodyPr>
          <a:lstStyle/>
          <a:p>
            <a:pPr marL="342900" indent="-342900">
              <a:buFont typeface="Arial" panose="020B0604020202020204" pitchFamily="34" charset="0"/>
              <a:buChar char="•"/>
            </a:pPr>
            <a:r>
              <a:rPr lang="lt-LT" sz="2400" b="1" dirty="0" smtClean="0">
                <a:latin typeface="Times New Roman" panose="02020603050405020304" pitchFamily="18" charset="0"/>
                <a:cs typeface="Times New Roman" panose="02020603050405020304" pitchFamily="18" charset="0"/>
              </a:rPr>
              <a:t>Karys nuo 800 € </a:t>
            </a:r>
          </a:p>
          <a:p>
            <a:pPr marL="342900" indent="-342900">
              <a:buFont typeface="Arial" panose="020B0604020202020204" pitchFamily="34" charset="0"/>
              <a:buChar char="•"/>
            </a:pPr>
            <a:r>
              <a:rPr lang="lt-LT" sz="2400" b="1" dirty="0" smtClean="0">
                <a:latin typeface="Times New Roman" panose="02020603050405020304" pitchFamily="18" charset="0"/>
                <a:cs typeface="Times New Roman" panose="02020603050405020304" pitchFamily="18" charset="0"/>
              </a:rPr>
              <a:t>Ltn</a:t>
            </a:r>
            <a:r>
              <a:rPr lang="lt-LT" sz="2400" b="1" dirty="0">
                <a:latin typeface="Times New Roman" panose="02020603050405020304" pitchFamily="18" charset="0"/>
                <a:cs typeface="Times New Roman" panose="02020603050405020304" pitchFamily="18" charset="0"/>
              </a:rPr>
              <a:t>. n</a:t>
            </a:r>
            <a:r>
              <a:rPr lang="lt-LT" sz="2400" b="1" dirty="0" smtClean="0">
                <a:latin typeface="Times New Roman" panose="02020603050405020304" pitchFamily="18" charset="0"/>
                <a:cs typeface="Times New Roman" panose="02020603050405020304" pitchFamily="18" charset="0"/>
              </a:rPr>
              <a:t>uo 1000 </a:t>
            </a:r>
            <a:r>
              <a:rPr lang="lt-LT" sz="2400" b="1" dirty="0">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lt-LT" sz="2400" b="1" dirty="0">
                <a:latin typeface="Times New Roman" panose="02020603050405020304" pitchFamily="18" charset="0"/>
                <a:cs typeface="Times New Roman" panose="02020603050405020304" pitchFamily="18" charset="0"/>
              </a:rPr>
              <a:t>Bonusai – po 4 m. geros tarnybos – </a:t>
            </a:r>
            <a:r>
              <a:rPr lang="lt-LT" sz="2400" b="1" dirty="0" smtClean="0">
                <a:latin typeface="Times New Roman" panose="02020603050405020304" pitchFamily="18" charset="0"/>
                <a:cs typeface="Times New Roman" panose="02020603050405020304" pitchFamily="18" charset="0"/>
              </a:rPr>
              <a:t>2500 - </a:t>
            </a:r>
            <a:r>
              <a:rPr lang="lt-LT" sz="2400" b="1" dirty="0">
                <a:latin typeface="Times New Roman" panose="02020603050405020304" pitchFamily="18" charset="0"/>
                <a:cs typeface="Times New Roman" panose="02020603050405020304" pitchFamily="18" charset="0"/>
              </a:rPr>
              <a:t>4500 </a:t>
            </a:r>
            <a:r>
              <a:rPr lang="lt-LT" sz="2400" b="1" dirty="0" smtClean="0">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lt-LT" sz="2400" b="1" dirty="0" smtClean="0">
                <a:latin typeface="Times New Roman" panose="02020603050405020304" pitchFamily="18" charset="0"/>
                <a:cs typeface="Times New Roman" panose="02020603050405020304" pitchFamily="18" charset="0"/>
              </a:rPr>
              <a:t>Už </a:t>
            </a:r>
            <a:r>
              <a:rPr lang="lt-LT" sz="2400" b="1" dirty="0">
                <a:latin typeface="Times New Roman" panose="02020603050405020304" pitchFamily="18" charset="0"/>
                <a:cs typeface="Times New Roman" panose="02020603050405020304" pitchFamily="18" charset="0"/>
              </a:rPr>
              <a:t>tarnybą </a:t>
            </a:r>
            <a:r>
              <a:rPr lang="lt-LT" sz="2400" b="1" dirty="0" smtClean="0">
                <a:latin typeface="Times New Roman" panose="02020603050405020304" pitchFamily="18" charset="0"/>
                <a:cs typeface="Times New Roman" panose="02020603050405020304" pitchFamily="18" charset="0"/>
              </a:rPr>
              <a:t>GRP, KJP</a:t>
            </a:r>
            <a:r>
              <a:rPr lang="lt-LT" sz="2400" b="1" dirty="0">
                <a:latin typeface="Times New Roman" panose="02020603050405020304" pitchFamily="18" charset="0"/>
                <a:cs typeface="Times New Roman" panose="02020603050405020304" pitchFamily="18" charset="0"/>
              </a:rPr>
              <a:t>, SOP, sraigtai, </a:t>
            </a:r>
            <a:r>
              <a:rPr lang="lt-LT" sz="2400" b="1" dirty="0" smtClean="0">
                <a:latin typeface="Times New Roman" panose="02020603050405020304" pitchFamily="18" charset="0"/>
                <a:cs typeface="Times New Roman" panose="02020603050405020304" pitchFamily="18" charset="0"/>
              </a:rPr>
              <a:t>instruktoriai </a:t>
            </a:r>
            <a:r>
              <a:rPr lang="lt-LT" sz="2400" b="1" dirty="0">
                <a:latin typeface="Times New Roman" panose="02020603050405020304" pitchFamily="18" charset="0"/>
                <a:cs typeface="Times New Roman" panose="02020603050405020304" pitchFamily="18" charset="0"/>
              </a:rPr>
              <a:t>– apie </a:t>
            </a:r>
            <a:r>
              <a:rPr lang="lt-LT" sz="2400" b="1" dirty="0" smtClean="0">
                <a:latin typeface="Times New Roman" panose="02020603050405020304" pitchFamily="18" charset="0"/>
                <a:cs typeface="Times New Roman" panose="02020603050405020304" pitchFamily="18" charset="0"/>
              </a:rPr>
              <a:t>100 </a:t>
            </a:r>
            <a:r>
              <a:rPr lang="lt-LT" sz="2400" b="1" dirty="0">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lt-LT" sz="2400" b="1" dirty="0">
                <a:latin typeface="Times New Roman" panose="02020603050405020304" pitchFamily="18" charset="0"/>
                <a:cs typeface="Times New Roman" panose="02020603050405020304" pitchFamily="18" charset="0"/>
              </a:rPr>
              <a:t>Kelionės išlaidos </a:t>
            </a:r>
            <a:endParaRPr lang="lt-LT" sz="2400"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lt-LT" sz="2400" b="1" dirty="0" smtClean="0">
                <a:latin typeface="Times New Roman" panose="02020603050405020304" pitchFamily="18" charset="0"/>
                <a:cs typeface="Times New Roman" panose="02020603050405020304" pitchFamily="18" charset="0"/>
              </a:rPr>
              <a:t>Būsto </a:t>
            </a:r>
            <a:r>
              <a:rPr lang="lt-LT" sz="2400" b="1" dirty="0">
                <a:latin typeface="Times New Roman" panose="02020603050405020304" pitchFamily="18" charset="0"/>
                <a:cs typeface="Times New Roman" panose="02020603050405020304" pitchFamily="18" charset="0"/>
              </a:rPr>
              <a:t>nuomos išlaidos – </a:t>
            </a:r>
            <a:r>
              <a:rPr lang="lt-LT" sz="2400" b="1" dirty="0" smtClean="0">
                <a:latin typeface="Times New Roman" panose="02020603050405020304" pitchFamily="18" charset="0"/>
                <a:cs typeface="Times New Roman" panose="02020603050405020304" pitchFamily="18" charset="0"/>
              </a:rPr>
              <a:t>(</a:t>
            </a:r>
            <a:r>
              <a:rPr lang="lt-LT" sz="2400" b="1" dirty="0">
                <a:latin typeface="Times New Roman" panose="02020603050405020304" pitchFamily="18" charset="0"/>
                <a:cs typeface="Times New Roman" panose="02020603050405020304" pitchFamily="18" charset="0"/>
              </a:rPr>
              <a:t>VIL – </a:t>
            </a:r>
            <a:r>
              <a:rPr lang="lt-LT" sz="2400" b="1" dirty="0" smtClean="0">
                <a:latin typeface="Times New Roman" panose="02020603050405020304" pitchFamily="18" charset="0"/>
                <a:cs typeface="Times New Roman" panose="02020603050405020304" pitchFamily="18" charset="0"/>
              </a:rPr>
              <a:t>266 </a:t>
            </a:r>
            <a:r>
              <a:rPr lang="lt-LT" sz="2400" b="1" dirty="0">
                <a:latin typeface="Times New Roman" panose="02020603050405020304" pitchFamily="18" charset="0"/>
                <a:cs typeface="Times New Roman" panose="02020603050405020304" pitchFamily="18" charset="0"/>
              </a:rPr>
              <a:t>€</a:t>
            </a:r>
            <a:r>
              <a:rPr lang="lt-LT" sz="2400" b="1" dirty="0" smtClean="0">
                <a:latin typeface="Times New Roman" panose="02020603050405020304" pitchFamily="18" charset="0"/>
                <a:cs typeface="Times New Roman" panose="02020603050405020304" pitchFamily="18" charset="0"/>
              </a:rPr>
              <a:t>) </a:t>
            </a:r>
          </a:p>
        </p:txBody>
      </p:sp>
      <p:pic>
        <p:nvPicPr>
          <p:cNvPr id="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200" t="3646" r="3144" b="3313"/>
          <a:stretch/>
        </p:blipFill>
        <p:spPr bwMode="auto">
          <a:xfrm>
            <a:off x="179512" y="188640"/>
            <a:ext cx="1133610" cy="130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descr="http://karys.lt/images/new/karys.lt%20atnaujinimui.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0700" y="4046433"/>
            <a:ext cx="4214057" cy="281156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D:\Users\julius.zidonis\Desktop\kasp-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0699" y="1299027"/>
            <a:ext cx="4219299" cy="26634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86039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Atlyginim</a:t>
            </a:r>
            <a:r>
              <a:rPr lang="lt-LT" dirty="0" smtClean="0"/>
              <a:t>ų skaičiuoklė</a:t>
            </a:r>
            <a:endParaRPr lang="lt-LT" dirty="0"/>
          </a:p>
        </p:txBody>
      </p:sp>
      <p:graphicFrame>
        <p:nvGraphicFramePr>
          <p:cNvPr id="6" name="Table 5"/>
          <p:cNvGraphicFramePr>
            <a:graphicFrameLocks noGrp="1"/>
          </p:cNvGraphicFramePr>
          <p:nvPr>
            <p:extLst/>
          </p:nvPr>
        </p:nvGraphicFramePr>
        <p:xfrm>
          <a:off x="251520" y="1397000"/>
          <a:ext cx="8568952" cy="4408264"/>
        </p:xfrm>
        <a:graphic>
          <a:graphicData uri="http://schemas.openxmlformats.org/drawingml/2006/table">
            <a:tbl>
              <a:tblPr firstRow="1" bandRow="1">
                <a:tableStyleId>{5C22544A-7EE6-4342-B048-85BDC9FD1C3A}</a:tableStyleId>
              </a:tblPr>
              <a:tblGrid>
                <a:gridCol w="4284476">
                  <a:extLst>
                    <a:ext uri="{9D8B030D-6E8A-4147-A177-3AD203B41FA5}">
                      <a16:colId xmlns:a16="http://schemas.microsoft.com/office/drawing/2014/main" val="3552388578"/>
                    </a:ext>
                  </a:extLst>
                </a:gridCol>
                <a:gridCol w="4284476">
                  <a:extLst>
                    <a:ext uri="{9D8B030D-6E8A-4147-A177-3AD203B41FA5}">
                      <a16:colId xmlns:a16="http://schemas.microsoft.com/office/drawing/2014/main" val="3532587440"/>
                    </a:ext>
                  </a:extLst>
                </a:gridCol>
              </a:tblGrid>
              <a:tr h="370840">
                <a:tc>
                  <a:txBody>
                    <a:bodyPr/>
                    <a:lstStyle/>
                    <a:p>
                      <a:endParaRPr lang="lt-LT" sz="2400" dirty="0"/>
                    </a:p>
                  </a:txBody>
                  <a:tcPr/>
                </a:tc>
                <a:tc>
                  <a:txBody>
                    <a:bodyPr/>
                    <a:lstStyle/>
                    <a:p>
                      <a:pPr algn="ctr"/>
                      <a:r>
                        <a:rPr lang="lt-LT" sz="2400" dirty="0" smtClean="0"/>
                        <a:t>Išmokama</a:t>
                      </a:r>
                      <a:r>
                        <a:rPr lang="lt-LT" sz="2400" baseline="0" dirty="0" smtClean="0"/>
                        <a:t> </a:t>
                      </a:r>
                      <a:r>
                        <a:rPr lang="lt-LT" sz="2400" dirty="0" smtClean="0"/>
                        <a:t>į rankas</a:t>
                      </a:r>
                      <a:endParaRPr lang="lt-LT" sz="2400" dirty="0"/>
                    </a:p>
                  </a:txBody>
                  <a:tcPr/>
                </a:tc>
                <a:extLst>
                  <a:ext uri="{0D108BD9-81ED-4DB2-BD59-A6C34878D82A}">
                    <a16:rowId xmlns:a16="http://schemas.microsoft.com/office/drawing/2014/main" val="4017883068"/>
                  </a:ext>
                </a:extLst>
              </a:tr>
              <a:tr h="370840">
                <a:tc gridSpan="2">
                  <a:txBody>
                    <a:bodyPr/>
                    <a:lstStyle/>
                    <a:p>
                      <a:pPr algn="ctr"/>
                      <a:r>
                        <a:rPr lang="lt-LT" sz="2400" b="1" dirty="0" smtClean="0"/>
                        <a:t>PKT </a:t>
                      </a:r>
                      <a:r>
                        <a:rPr lang="lt-LT" sz="2400" b="1" dirty="0" smtClean="0">
                          <a:solidFill>
                            <a:srgbClr val="FF0000"/>
                          </a:solidFill>
                        </a:rPr>
                        <a:t>jaunesniojo eilinio </a:t>
                      </a:r>
                      <a:r>
                        <a:rPr lang="lt-LT" sz="2400" b="1" dirty="0" smtClean="0"/>
                        <a:t>laipsnį turinčio kario pajamos</a:t>
                      </a:r>
                      <a:endParaRPr lang="lt-LT" sz="2400" b="1" dirty="0"/>
                    </a:p>
                  </a:txBody>
                  <a:tcPr/>
                </a:tc>
                <a:tc hMerge="1">
                  <a:txBody>
                    <a:bodyPr/>
                    <a:lstStyle/>
                    <a:p>
                      <a:endParaRPr lang="lt-LT" dirty="0"/>
                    </a:p>
                  </a:txBody>
                  <a:tcPr/>
                </a:tc>
                <a:extLst>
                  <a:ext uri="{0D108BD9-81ED-4DB2-BD59-A6C34878D82A}">
                    <a16:rowId xmlns:a16="http://schemas.microsoft.com/office/drawing/2014/main" val="3448697449"/>
                  </a:ext>
                </a:extLst>
              </a:tr>
              <a:tr h="82956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2400" dirty="0" smtClean="0"/>
                        <a:t>Atlyginimas 1-ais metais</a:t>
                      </a:r>
                    </a:p>
                  </a:txBody>
                  <a:tcPr/>
                </a:tc>
                <a:tc>
                  <a:txBody>
                    <a:bodyPr/>
                    <a:lstStyle/>
                    <a:p>
                      <a:r>
                        <a:rPr lang="lt-LT" sz="2400" dirty="0" smtClean="0"/>
                        <a:t>923,45 </a:t>
                      </a:r>
                      <a:r>
                        <a:rPr lang="lt-LT" sz="2400" dirty="0" err="1" smtClean="0"/>
                        <a:t>eur</a:t>
                      </a:r>
                      <a:endParaRPr lang="lt-LT" sz="2400" dirty="0"/>
                    </a:p>
                  </a:txBody>
                  <a:tcPr/>
                </a:tc>
                <a:extLst>
                  <a:ext uri="{0D108BD9-81ED-4DB2-BD59-A6C34878D82A}">
                    <a16:rowId xmlns:a16="http://schemas.microsoft.com/office/drawing/2014/main" val="1197267971"/>
                  </a:ext>
                </a:extLst>
              </a:tr>
              <a:tr h="370840">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lt-LT" sz="2400" b="1" dirty="0" smtClean="0"/>
                        <a:t>PKT </a:t>
                      </a:r>
                      <a:r>
                        <a:rPr lang="lt-LT" sz="2400" b="1" dirty="0" smtClean="0">
                          <a:solidFill>
                            <a:srgbClr val="FF0000"/>
                          </a:solidFill>
                        </a:rPr>
                        <a:t>eilinio </a:t>
                      </a:r>
                      <a:r>
                        <a:rPr lang="lt-LT" sz="2400" b="1" dirty="0" smtClean="0"/>
                        <a:t>laipsnį turinčio kario pajamos</a:t>
                      </a:r>
                    </a:p>
                  </a:txBody>
                  <a:tcPr/>
                </a:tc>
                <a:tc hMerge="1">
                  <a:txBody>
                    <a:bodyPr/>
                    <a:lstStyle/>
                    <a:p>
                      <a:endParaRPr lang="lt-LT" dirty="0"/>
                    </a:p>
                  </a:txBody>
                  <a:tcPr/>
                </a:tc>
                <a:extLst>
                  <a:ext uri="{0D108BD9-81ED-4DB2-BD59-A6C34878D82A}">
                    <a16:rowId xmlns:a16="http://schemas.microsoft.com/office/drawing/2014/main" val="2883829609"/>
                  </a:ext>
                </a:extLst>
              </a:tr>
              <a:tr h="9109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2400" dirty="0" smtClean="0"/>
                        <a:t>Atlyginimas 1-ais metais</a:t>
                      </a:r>
                    </a:p>
                  </a:txBody>
                  <a:tcPr/>
                </a:tc>
                <a:tc>
                  <a:txBody>
                    <a:bodyPr/>
                    <a:lstStyle/>
                    <a:p>
                      <a:r>
                        <a:rPr lang="lt-LT" sz="2400" dirty="0" smtClean="0"/>
                        <a:t>943,33 </a:t>
                      </a:r>
                      <a:r>
                        <a:rPr lang="lt-LT" sz="2400" dirty="0" err="1" smtClean="0"/>
                        <a:t>eur</a:t>
                      </a:r>
                      <a:endParaRPr lang="lt-LT" sz="2400" dirty="0"/>
                    </a:p>
                  </a:txBody>
                  <a:tcPr/>
                </a:tc>
                <a:extLst>
                  <a:ext uri="{0D108BD9-81ED-4DB2-BD59-A6C34878D82A}">
                    <a16:rowId xmlns:a16="http://schemas.microsoft.com/office/drawing/2014/main" val="936202680"/>
                  </a:ext>
                </a:extLst>
              </a:tr>
              <a:tr h="370840">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lt-LT" sz="2400" b="1" dirty="0" smtClean="0"/>
                        <a:t>PKT </a:t>
                      </a:r>
                      <a:r>
                        <a:rPr lang="lt-LT" sz="2400" b="1" dirty="0" smtClean="0">
                          <a:solidFill>
                            <a:srgbClr val="FF0000"/>
                          </a:solidFill>
                        </a:rPr>
                        <a:t>seržanto specialisto </a:t>
                      </a:r>
                      <a:r>
                        <a:rPr lang="lt-LT" sz="2400" b="1" dirty="0" smtClean="0"/>
                        <a:t>laipsnį turinčio kario pajamos</a:t>
                      </a:r>
                    </a:p>
                  </a:txBody>
                  <a:tcPr/>
                </a:tc>
                <a:tc hMerge="1">
                  <a:txBody>
                    <a:bodyPr/>
                    <a:lstStyle/>
                    <a:p>
                      <a:endParaRPr lang="lt-LT" dirty="0"/>
                    </a:p>
                  </a:txBody>
                  <a:tcPr/>
                </a:tc>
                <a:extLst>
                  <a:ext uri="{0D108BD9-81ED-4DB2-BD59-A6C34878D82A}">
                    <a16:rowId xmlns:a16="http://schemas.microsoft.com/office/drawing/2014/main" val="3800651003"/>
                  </a:ext>
                </a:extLst>
              </a:tr>
              <a:tr h="8389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2400" dirty="0" smtClean="0"/>
                        <a:t>Atlyginimas 1-ais metais</a:t>
                      </a:r>
                    </a:p>
                  </a:txBody>
                  <a:tcPr/>
                </a:tc>
                <a:tc>
                  <a:txBody>
                    <a:bodyPr/>
                    <a:lstStyle/>
                    <a:p>
                      <a:r>
                        <a:rPr lang="lt-LT" sz="2400" dirty="0" smtClean="0"/>
                        <a:t>1112,45 </a:t>
                      </a:r>
                      <a:r>
                        <a:rPr lang="lt-LT" sz="2400" dirty="0" err="1" smtClean="0"/>
                        <a:t>eur</a:t>
                      </a:r>
                      <a:endParaRPr lang="lt-LT" sz="2400" dirty="0"/>
                    </a:p>
                  </a:txBody>
                  <a:tcPr/>
                </a:tc>
                <a:extLst>
                  <a:ext uri="{0D108BD9-81ED-4DB2-BD59-A6C34878D82A}">
                    <a16:rowId xmlns:a16="http://schemas.microsoft.com/office/drawing/2014/main" val="98614822"/>
                  </a:ext>
                </a:extLst>
              </a:tr>
            </a:tbl>
          </a:graphicData>
        </a:graphic>
      </p:graphicFrame>
    </p:spTree>
    <p:extLst>
      <p:ext uri="{BB962C8B-B14F-4D97-AF65-F5344CB8AC3E}">
        <p14:creationId xmlns:p14="http://schemas.microsoft.com/office/powerpoint/2010/main" val="28057235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51" name="Rectangle 3"/>
          <p:cNvSpPr>
            <a:spLocks noChangeArrowheads="1"/>
          </p:cNvSpPr>
          <p:nvPr/>
        </p:nvSpPr>
        <p:spPr bwMode="auto">
          <a:xfrm>
            <a:off x="1470816" y="306120"/>
            <a:ext cx="7417519" cy="94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147" tIns="40074" rIns="80147" bIns="40074">
            <a:spAutoFit/>
          </a:bodyPr>
          <a:lstStyle>
            <a:lvl1pPr defTabSz="873125" eaLnBrk="0" hangingPunct="0">
              <a:spcBef>
                <a:spcPct val="20000"/>
              </a:spcBef>
              <a:buChar char="•"/>
              <a:defRPr sz="3200">
                <a:solidFill>
                  <a:schemeClr val="tx1"/>
                </a:solidFill>
                <a:latin typeface="Times New Roman" pitchFamily="18" charset="0"/>
              </a:defRPr>
            </a:lvl1pPr>
            <a:lvl2pPr marL="742950" indent="-285750" defTabSz="873125" eaLnBrk="0" hangingPunct="0">
              <a:spcBef>
                <a:spcPct val="20000"/>
              </a:spcBef>
              <a:buChar char="–"/>
              <a:defRPr sz="2800">
                <a:solidFill>
                  <a:schemeClr val="tx1"/>
                </a:solidFill>
                <a:latin typeface="Times New Roman" pitchFamily="18" charset="0"/>
              </a:defRPr>
            </a:lvl2pPr>
            <a:lvl3pPr marL="1143000" indent="-228600" defTabSz="873125" eaLnBrk="0" hangingPunct="0">
              <a:spcBef>
                <a:spcPct val="20000"/>
              </a:spcBef>
              <a:buChar char="•"/>
              <a:defRPr sz="2400">
                <a:solidFill>
                  <a:schemeClr val="tx1"/>
                </a:solidFill>
                <a:latin typeface="Times New Roman" pitchFamily="18" charset="0"/>
              </a:defRPr>
            </a:lvl3pPr>
            <a:lvl4pPr marL="1600200" indent="-228600" defTabSz="873125" eaLnBrk="0" hangingPunct="0">
              <a:spcBef>
                <a:spcPct val="20000"/>
              </a:spcBef>
              <a:buChar char="–"/>
              <a:defRPr sz="2000">
                <a:solidFill>
                  <a:schemeClr val="tx1"/>
                </a:solidFill>
                <a:latin typeface="Times New Roman" pitchFamily="18" charset="0"/>
              </a:defRPr>
            </a:lvl4pPr>
            <a:lvl5pPr marL="2057400" indent="-228600" defTabSz="873125" eaLnBrk="0" hangingPunct="0">
              <a:spcBef>
                <a:spcPct val="20000"/>
              </a:spcBef>
              <a:buChar char="»"/>
              <a:defRPr sz="2000">
                <a:solidFill>
                  <a:schemeClr val="tx1"/>
                </a:solidFill>
                <a:latin typeface="Times New Roman" pitchFamily="18" charset="0"/>
              </a:defRPr>
            </a:lvl5pPr>
            <a:lvl6pPr marL="2514600" indent="-228600" defTabSz="873125" eaLnBrk="0" fontAlgn="base" hangingPunct="0">
              <a:spcBef>
                <a:spcPct val="20000"/>
              </a:spcBef>
              <a:spcAft>
                <a:spcPct val="0"/>
              </a:spcAft>
              <a:buChar char="»"/>
              <a:defRPr sz="2000">
                <a:solidFill>
                  <a:schemeClr val="tx1"/>
                </a:solidFill>
                <a:latin typeface="Times New Roman" pitchFamily="18" charset="0"/>
              </a:defRPr>
            </a:lvl6pPr>
            <a:lvl7pPr marL="2971800" indent="-228600" defTabSz="873125" eaLnBrk="0" fontAlgn="base" hangingPunct="0">
              <a:spcBef>
                <a:spcPct val="20000"/>
              </a:spcBef>
              <a:spcAft>
                <a:spcPct val="0"/>
              </a:spcAft>
              <a:buChar char="»"/>
              <a:defRPr sz="2000">
                <a:solidFill>
                  <a:schemeClr val="tx1"/>
                </a:solidFill>
                <a:latin typeface="Times New Roman" pitchFamily="18" charset="0"/>
              </a:defRPr>
            </a:lvl7pPr>
            <a:lvl8pPr marL="3429000" indent="-228600" defTabSz="873125" eaLnBrk="0" fontAlgn="base" hangingPunct="0">
              <a:spcBef>
                <a:spcPct val="20000"/>
              </a:spcBef>
              <a:spcAft>
                <a:spcPct val="0"/>
              </a:spcAft>
              <a:buChar char="»"/>
              <a:defRPr sz="2000">
                <a:solidFill>
                  <a:schemeClr val="tx1"/>
                </a:solidFill>
                <a:latin typeface="Times New Roman" pitchFamily="18" charset="0"/>
              </a:defRPr>
            </a:lvl8pPr>
            <a:lvl9pPr marL="3886200" indent="-228600" defTabSz="873125"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GENEROLO </a:t>
            </a:r>
            <a:r>
              <a:rPr lang="lt-LT" altLang="lt-LT"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JONO ŽEMAIČIO </a:t>
            </a:r>
          </a:p>
          <a:p>
            <a:pPr eaLnBrk="1" hangingPunct="1">
              <a:spcBef>
                <a:spcPct val="0"/>
              </a:spcBef>
              <a:buFontTx/>
              <a:buNone/>
            </a:pPr>
            <a:r>
              <a:rPr lang="lt-LT" altLang="lt-LT"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LIETUVOS KARO </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AKADEMIJA (LKA)</a:t>
            </a:r>
            <a:endParaRPr lang="lt-LT" altLang="lt-LT"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7" name="Content Placeholder 6"/>
          <p:cNvSpPr>
            <a:spLocks noGrp="1"/>
          </p:cNvSpPr>
          <p:nvPr>
            <p:ph idx="1"/>
          </p:nvPr>
        </p:nvSpPr>
        <p:spPr>
          <a:xfrm>
            <a:off x="457200" y="1600200"/>
            <a:ext cx="4834880" cy="5141168"/>
          </a:xfrm>
        </p:spPr>
        <p:txBody>
          <a:bodyPr>
            <a:normAutofit lnSpcReduction="10000"/>
          </a:bodyPr>
          <a:lstStyle/>
          <a:p>
            <a:pPr marL="0" lvl="0" indent="0">
              <a:spcBef>
                <a:spcPct val="0"/>
              </a:spcBef>
              <a:buNone/>
            </a:pPr>
            <a:r>
              <a:rPr lang="lt-LT" altLang="lt-LT" sz="2400" b="1" dirty="0" smtClean="0">
                <a:solidFill>
                  <a:prstClr val="black"/>
                </a:solidFill>
                <a:latin typeface="Arial" panose="020B0604020202020204" pitchFamily="34" charset="0"/>
                <a:cs typeface="Arial" panose="020B0604020202020204" pitchFamily="34" charset="0"/>
              </a:rPr>
              <a:t>LKA </a:t>
            </a:r>
            <a:r>
              <a:rPr lang="lt-LT" altLang="lt-LT" sz="2400" dirty="0" smtClean="0">
                <a:solidFill>
                  <a:prstClr val="black"/>
                </a:solidFill>
                <a:latin typeface="Arial" panose="020B0604020202020204" pitchFamily="34" charset="0"/>
                <a:cs typeface="Arial" panose="020B0604020202020204" pitchFamily="34" charset="0"/>
              </a:rPr>
              <a:t>– </a:t>
            </a:r>
            <a:r>
              <a:rPr lang="lt-LT" sz="2400" dirty="0" smtClean="0">
                <a:solidFill>
                  <a:prstClr val="black"/>
                </a:solidFill>
                <a:latin typeface="Arial" panose="020B0604020202020204" pitchFamily="34" charset="0"/>
                <a:cs typeface="Arial" panose="020B0604020202020204" pitchFamily="34" charset="0"/>
              </a:rPr>
              <a:t>aukštoji mokykla, parengianti </a:t>
            </a:r>
            <a:r>
              <a:rPr lang="lt-LT" sz="2400" dirty="0">
                <a:solidFill>
                  <a:prstClr val="black"/>
                </a:solidFill>
                <a:latin typeface="Arial" panose="020B0604020202020204" pitchFamily="34" charset="0"/>
                <a:cs typeface="Arial" panose="020B0604020202020204" pitchFamily="34" charset="0"/>
              </a:rPr>
              <a:t>karininką ugdant jo lyderio savybes, intelektą, suteikiant profesinių žinių ir praktinių įgūdžių, reikalingų vadui Lietuvos kariuomenėje, </a:t>
            </a:r>
            <a:r>
              <a:rPr lang="lt-LT" sz="2400" dirty="0" smtClean="0">
                <a:solidFill>
                  <a:prstClr val="black"/>
                </a:solidFill>
                <a:latin typeface="Arial" panose="020B0604020202020204" pitchFamily="34" charset="0"/>
                <a:cs typeface="Arial" panose="020B0604020202020204" pitchFamily="34" charset="0"/>
              </a:rPr>
              <a:t>motyvuotą </a:t>
            </a:r>
            <a:r>
              <a:rPr lang="lt-LT" sz="2400" dirty="0">
                <a:solidFill>
                  <a:prstClr val="black"/>
                </a:solidFill>
                <a:latin typeface="Arial" panose="020B0604020202020204" pitchFamily="34" charset="0"/>
                <a:cs typeface="Arial" panose="020B0604020202020204" pitchFamily="34" charset="0"/>
              </a:rPr>
              <a:t>ir pasirengusį vadovauti padaliniams karo ir taikos </a:t>
            </a:r>
            <a:r>
              <a:rPr lang="lt-LT" sz="2400" dirty="0" smtClean="0">
                <a:solidFill>
                  <a:prstClr val="black"/>
                </a:solidFill>
                <a:latin typeface="Arial" panose="020B0604020202020204" pitchFamily="34" charset="0"/>
                <a:cs typeface="Arial" panose="020B0604020202020204" pitchFamily="34" charset="0"/>
              </a:rPr>
              <a:t>metu.</a:t>
            </a:r>
          </a:p>
          <a:p>
            <a:pPr marL="0" lvl="0" indent="0">
              <a:spcBef>
                <a:spcPct val="0"/>
              </a:spcBef>
              <a:buNone/>
            </a:pPr>
            <a:endParaRPr lang="lt-LT" sz="2400" dirty="0">
              <a:solidFill>
                <a:prstClr val="black"/>
              </a:solidFill>
              <a:latin typeface="Arial" panose="020B0604020202020204" pitchFamily="34" charset="0"/>
              <a:cs typeface="Arial" panose="020B0604020202020204" pitchFamily="34" charset="0"/>
            </a:endParaRPr>
          </a:p>
          <a:p>
            <a:pPr marL="0" lvl="0" indent="0">
              <a:spcBef>
                <a:spcPct val="0"/>
              </a:spcBef>
              <a:buNone/>
            </a:pPr>
            <a:r>
              <a:rPr lang="lt-LT" altLang="lt-LT" sz="2400" b="1" dirty="0" smtClean="0">
                <a:solidFill>
                  <a:prstClr val="black"/>
                </a:solidFill>
                <a:latin typeface="Arial" panose="020B0604020202020204" pitchFamily="34" charset="0"/>
                <a:cs typeface="Arial" panose="020B0604020202020204" pitchFamily="34" charset="0"/>
              </a:rPr>
              <a:t>STUDIJUOTI </a:t>
            </a:r>
            <a:r>
              <a:rPr lang="lt-LT" altLang="lt-LT" sz="2400" b="1" dirty="0">
                <a:solidFill>
                  <a:prstClr val="black"/>
                </a:solidFill>
                <a:latin typeface="Arial" panose="020B0604020202020204" pitchFamily="34" charset="0"/>
                <a:cs typeface="Arial" panose="020B0604020202020204" pitchFamily="34" charset="0"/>
              </a:rPr>
              <a:t>LKA </a:t>
            </a:r>
            <a:r>
              <a:rPr lang="lt-LT" altLang="lt-LT" sz="2400" b="1" dirty="0" smtClean="0">
                <a:solidFill>
                  <a:prstClr val="black"/>
                </a:solidFill>
                <a:latin typeface="Arial" panose="020B0604020202020204" pitchFamily="34" charset="0"/>
                <a:cs typeface="Arial" panose="020B0604020202020204" pitchFamily="34" charset="0"/>
              </a:rPr>
              <a:t>GALI:</a:t>
            </a:r>
          </a:p>
          <a:p>
            <a:pPr lvl="0">
              <a:spcBef>
                <a:spcPct val="0"/>
              </a:spcBef>
              <a:buFont typeface="Wingdings" panose="05000000000000000000" pitchFamily="2" charset="2"/>
              <a:buChar char="ü"/>
            </a:pPr>
            <a:r>
              <a:rPr lang="lt-LT" altLang="lt-LT" sz="2400" dirty="0" smtClean="0">
                <a:solidFill>
                  <a:prstClr val="black"/>
                </a:solidFill>
                <a:latin typeface="Arial" panose="020B0604020202020204" pitchFamily="34" charset="0"/>
                <a:cs typeface="Arial" panose="020B0604020202020204" pitchFamily="34" charset="0"/>
              </a:rPr>
              <a:t>18–25 </a:t>
            </a:r>
            <a:r>
              <a:rPr lang="lt-LT" altLang="lt-LT" sz="2400" dirty="0">
                <a:solidFill>
                  <a:prstClr val="black"/>
                </a:solidFill>
                <a:latin typeface="Arial" panose="020B0604020202020204" pitchFamily="34" charset="0"/>
                <a:cs typeface="Arial" panose="020B0604020202020204" pitchFamily="34" charset="0"/>
              </a:rPr>
              <a:t>m. Lietuvos Respublikos </a:t>
            </a:r>
            <a:r>
              <a:rPr lang="lt-LT" altLang="lt-LT" sz="2400" dirty="0" smtClean="0">
                <a:solidFill>
                  <a:prstClr val="black"/>
                </a:solidFill>
                <a:latin typeface="Arial" panose="020B0604020202020204" pitchFamily="34" charset="0"/>
                <a:cs typeface="Arial" panose="020B0604020202020204" pitchFamily="34" charset="0"/>
              </a:rPr>
              <a:t>piliečiai</a:t>
            </a:r>
          </a:p>
          <a:p>
            <a:pPr lvl="0">
              <a:spcBef>
                <a:spcPct val="0"/>
              </a:spcBef>
              <a:buFont typeface="Wingdings" panose="05000000000000000000" pitchFamily="2" charset="2"/>
              <a:buChar char="ü"/>
            </a:pPr>
            <a:r>
              <a:rPr lang="lt-LT" altLang="lt-LT" sz="2400" dirty="0" smtClean="0">
                <a:solidFill>
                  <a:prstClr val="black"/>
                </a:solidFill>
                <a:latin typeface="Arial" panose="020B0604020202020204" pitchFamily="34" charset="0"/>
                <a:cs typeface="Arial" panose="020B0604020202020204" pitchFamily="34" charset="0"/>
              </a:rPr>
              <a:t>Turintys </a:t>
            </a:r>
            <a:r>
              <a:rPr lang="lt-LT" altLang="lt-LT" sz="2400" dirty="0">
                <a:solidFill>
                  <a:prstClr val="black"/>
                </a:solidFill>
                <a:latin typeface="Arial" panose="020B0604020202020204" pitchFamily="34" charset="0"/>
                <a:cs typeface="Arial" panose="020B0604020202020204" pitchFamily="34" charset="0"/>
              </a:rPr>
              <a:t>brandos </a:t>
            </a:r>
            <a:r>
              <a:rPr lang="lt-LT" altLang="lt-LT" sz="2400" dirty="0" smtClean="0">
                <a:solidFill>
                  <a:prstClr val="black"/>
                </a:solidFill>
                <a:latin typeface="Arial" panose="020B0604020202020204" pitchFamily="34" charset="0"/>
                <a:cs typeface="Arial" panose="020B0604020202020204" pitchFamily="34" charset="0"/>
              </a:rPr>
              <a:t>atestatą</a:t>
            </a:r>
          </a:p>
          <a:p>
            <a:pPr lvl="0">
              <a:spcBef>
                <a:spcPct val="0"/>
              </a:spcBef>
              <a:buFont typeface="Wingdings" panose="05000000000000000000" pitchFamily="2" charset="2"/>
              <a:buChar char="ü"/>
            </a:pPr>
            <a:r>
              <a:rPr lang="lt-LT" altLang="lt-LT" sz="2400" dirty="0">
                <a:solidFill>
                  <a:prstClr val="black"/>
                </a:solidFill>
                <a:latin typeface="Arial" panose="020B0604020202020204" pitchFamily="34" charset="0"/>
                <a:cs typeface="Arial" panose="020B0604020202020204" pitchFamily="34" charset="0"/>
              </a:rPr>
              <a:t>T</a:t>
            </a:r>
            <a:r>
              <a:rPr lang="lt-LT" altLang="lt-LT" sz="2400" dirty="0" smtClean="0">
                <a:solidFill>
                  <a:prstClr val="black"/>
                </a:solidFill>
                <a:latin typeface="Arial" panose="020B0604020202020204" pitchFamily="34" charset="0"/>
                <a:cs typeface="Arial" panose="020B0604020202020204" pitchFamily="34" charset="0"/>
              </a:rPr>
              <a:t>inkantys PKT</a:t>
            </a:r>
            <a:endParaRPr lang="lt-LT" altLang="lt-LT" sz="2000" dirty="0">
              <a:solidFill>
                <a:prstClr val="black"/>
              </a:solidFill>
              <a:latin typeface="Arial" panose="020B0604020202020204" pitchFamily="34" charset="0"/>
              <a:cs typeface="Arial" panose="020B0604020202020204" pitchFamily="34" charset="0"/>
            </a:endParaRPr>
          </a:p>
          <a:p>
            <a:pPr>
              <a:spcBef>
                <a:spcPct val="0"/>
              </a:spcBef>
              <a:buNone/>
            </a:pPr>
            <a:endParaRPr lang="lt-LT" altLang="lt-LT" sz="2000" dirty="0">
              <a:latin typeface="Arial" panose="020B0604020202020204" pitchFamily="34" charset="0"/>
              <a:cs typeface="Arial" panose="020B0604020202020204" pitchFamily="34" charset="0"/>
            </a:endParaRPr>
          </a:p>
          <a:p>
            <a:pPr marL="0" indent="0">
              <a:buNone/>
            </a:pPr>
            <a:endParaRPr lang="lt-LT" dirty="0">
              <a:latin typeface="Arial" panose="020B0604020202020204" pitchFamily="34" charset="0"/>
              <a:cs typeface="Arial" panose="020B0604020202020204" pitchFamily="34" charset="0"/>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8358" y="1443608"/>
            <a:ext cx="3667761" cy="2437982"/>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77204" y="3963888"/>
            <a:ext cx="3667761" cy="2754593"/>
          </a:xfrm>
          <a:prstGeom prst="rect">
            <a:avLst/>
          </a:prstGeom>
        </p:spPr>
      </p:pic>
      <p:pic>
        <p:nvPicPr>
          <p:cNvPr id="10" name="Picture 2" descr="C:\Users\liudvikas.jaskunas\Desktop\Reikalai\LK pristatymai\2016-08 pakeitimai\blank slides\LKA.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80" y="249473"/>
            <a:ext cx="1141438" cy="1243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81235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lka.lt/images/6377/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089" y="4058816"/>
            <a:ext cx="3496124" cy="2622093"/>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313185" y="1890965"/>
            <a:ext cx="5050904" cy="4525963"/>
          </a:xfrm>
        </p:spPr>
        <p:txBody>
          <a:bodyPr>
            <a:normAutofit/>
          </a:bodyPr>
          <a:lstStyle/>
          <a:p>
            <a:pPr marL="0" indent="0">
              <a:buNone/>
            </a:pPr>
            <a:r>
              <a:rPr lang="lt-LT" sz="2400" b="1" dirty="0" smtClean="0">
                <a:latin typeface="Arial" panose="020B0604020202020204" pitchFamily="34" charset="0"/>
                <a:cs typeface="Arial" panose="020B0604020202020204" pitchFamily="34" charset="0"/>
              </a:rPr>
              <a:t>KARIŪNAI:</a:t>
            </a:r>
          </a:p>
          <a:p>
            <a:pPr>
              <a:buFont typeface="Wingdings" panose="05000000000000000000" pitchFamily="2" charset="2"/>
              <a:buChar char="ü"/>
            </a:pPr>
            <a:r>
              <a:rPr lang="lt-LT" sz="2400" dirty="0" smtClean="0">
                <a:latin typeface="Arial" panose="020B0604020202020204" pitchFamily="34" charset="0"/>
                <a:cs typeface="Arial" panose="020B0604020202020204" pitchFamily="34" charset="0"/>
              </a:rPr>
              <a:t>įgyja aukštojo mokslo diplomą pagal vieną iš studijų programų (tarptautiniai santykiai,</a:t>
            </a:r>
            <a:r>
              <a:rPr lang="lt-LT" sz="2400" dirty="0">
                <a:latin typeface="Arial" panose="020B0604020202020204" pitchFamily="34" charset="0"/>
                <a:cs typeface="Arial" panose="020B0604020202020204" pitchFamily="34" charset="0"/>
              </a:rPr>
              <a:t> </a:t>
            </a:r>
            <a:r>
              <a:rPr lang="lt-LT" sz="2400" dirty="0" smtClean="0">
                <a:latin typeface="Arial" panose="020B0604020202020204" pitchFamily="34" charset="0"/>
                <a:cs typeface="Arial" panose="020B0604020202020204" pitchFamily="34" charset="0"/>
              </a:rPr>
              <a:t>gynybos </a:t>
            </a:r>
            <a:r>
              <a:rPr lang="lt-LT" sz="2400" dirty="0">
                <a:latin typeface="Arial" panose="020B0604020202020204" pitchFamily="34" charset="0"/>
                <a:cs typeface="Arial" panose="020B0604020202020204" pitchFamily="34" charset="0"/>
              </a:rPr>
              <a:t>ir saugumo institucijų </a:t>
            </a:r>
            <a:r>
              <a:rPr lang="lt-LT" sz="2400" dirty="0" smtClean="0">
                <a:latin typeface="Arial" panose="020B0604020202020204" pitchFamily="34" charset="0"/>
                <a:cs typeface="Arial" panose="020B0604020202020204" pitchFamily="34" charset="0"/>
              </a:rPr>
              <a:t>valdymas, moderniųjų </a:t>
            </a:r>
            <a:r>
              <a:rPr lang="lt-LT" sz="2400" dirty="0">
                <a:latin typeface="Arial" panose="020B0604020202020204" pitchFamily="34" charset="0"/>
                <a:cs typeface="Arial" panose="020B0604020202020204" pitchFamily="34" charset="0"/>
              </a:rPr>
              <a:t>gynybos technologijų </a:t>
            </a:r>
            <a:r>
              <a:rPr lang="lt-LT" sz="2400" dirty="0" smtClean="0">
                <a:latin typeface="Arial" panose="020B0604020202020204" pitchFamily="34" charset="0"/>
                <a:cs typeface="Arial" panose="020B0604020202020204" pitchFamily="34" charset="0"/>
              </a:rPr>
              <a:t>vadyba)</a:t>
            </a:r>
          </a:p>
          <a:p>
            <a:pPr>
              <a:buFont typeface="Wingdings" panose="05000000000000000000" pitchFamily="2" charset="2"/>
              <a:buChar char="ü"/>
            </a:pPr>
            <a:r>
              <a:rPr lang="lt-LT" sz="2400" dirty="0" smtClean="0">
                <a:latin typeface="Arial" panose="020B0604020202020204" pitchFamily="34" charset="0"/>
                <a:cs typeface="Arial" panose="020B0604020202020204" pitchFamily="34" charset="0"/>
              </a:rPr>
              <a:t>apgyvendinimas, maitinimas ir stipendija</a:t>
            </a:r>
          </a:p>
          <a:p>
            <a:pPr>
              <a:buFont typeface="Wingdings" panose="05000000000000000000" pitchFamily="2" charset="2"/>
              <a:buChar char="ü"/>
            </a:pPr>
            <a:r>
              <a:rPr lang="lt-LT" sz="2400" dirty="0" smtClean="0">
                <a:latin typeface="Arial" panose="020B0604020202020204" pitchFamily="34" charset="0"/>
                <a:cs typeface="Arial" panose="020B0604020202020204" pitchFamily="34" charset="0"/>
              </a:rPr>
              <a:t>įgyja būrio vado kvalifikaciją</a:t>
            </a:r>
          </a:p>
          <a:p>
            <a:pPr>
              <a:buFont typeface="Wingdings" panose="05000000000000000000" pitchFamily="2" charset="2"/>
              <a:buChar char="ü"/>
            </a:pPr>
            <a:r>
              <a:rPr lang="lt-LT" sz="2400" dirty="0">
                <a:latin typeface="Arial" panose="020B0604020202020204" pitchFamily="34" charset="0"/>
                <a:cs typeface="Arial" panose="020B0604020202020204" pitchFamily="34" charset="0"/>
              </a:rPr>
              <a:t>g</a:t>
            </a:r>
            <a:r>
              <a:rPr lang="lt-LT" sz="2400" dirty="0" smtClean="0">
                <a:latin typeface="Arial" panose="020B0604020202020204" pitchFamily="34" charset="0"/>
                <a:cs typeface="Arial" panose="020B0604020202020204" pitchFamily="34" charset="0"/>
              </a:rPr>
              <a:t>auna karininko laipsnį</a:t>
            </a:r>
            <a:endParaRPr lang="lt-LT" sz="2400" dirty="0">
              <a:latin typeface="Arial" panose="020B0604020202020204" pitchFamily="34" charset="0"/>
              <a:cs typeface="Arial" panose="020B0604020202020204" pitchFamily="34" charset="0"/>
            </a:endParaRPr>
          </a:p>
        </p:txBody>
      </p:sp>
      <p:pic>
        <p:nvPicPr>
          <p:cNvPr id="7" name="Picture 2" descr="C:\Users\liudvikas.jaskunas\Desktop\Reikalai\LK pristatymai\2016-08 pakeitimai\blank slides\LK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80" y="249473"/>
            <a:ext cx="1141438" cy="12438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1470816" y="306120"/>
            <a:ext cx="7417519" cy="94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147" tIns="40074" rIns="80147" bIns="40074">
            <a:spAutoFit/>
          </a:bodyPr>
          <a:lstStyle>
            <a:lvl1pPr defTabSz="873125" eaLnBrk="0" hangingPunct="0">
              <a:spcBef>
                <a:spcPct val="20000"/>
              </a:spcBef>
              <a:buChar char="•"/>
              <a:defRPr sz="3200">
                <a:solidFill>
                  <a:schemeClr val="tx1"/>
                </a:solidFill>
                <a:latin typeface="Times New Roman" pitchFamily="18" charset="0"/>
              </a:defRPr>
            </a:lvl1pPr>
            <a:lvl2pPr marL="742950" indent="-285750" defTabSz="873125" eaLnBrk="0" hangingPunct="0">
              <a:spcBef>
                <a:spcPct val="20000"/>
              </a:spcBef>
              <a:buChar char="–"/>
              <a:defRPr sz="2800">
                <a:solidFill>
                  <a:schemeClr val="tx1"/>
                </a:solidFill>
                <a:latin typeface="Times New Roman" pitchFamily="18" charset="0"/>
              </a:defRPr>
            </a:lvl2pPr>
            <a:lvl3pPr marL="1143000" indent="-228600" defTabSz="873125" eaLnBrk="0" hangingPunct="0">
              <a:spcBef>
                <a:spcPct val="20000"/>
              </a:spcBef>
              <a:buChar char="•"/>
              <a:defRPr sz="2400">
                <a:solidFill>
                  <a:schemeClr val="tx1"/>
                </a:solidFill>
                <a:latin typeface="Times New Roman" pitchFamily="18" charset="0"/>
              </a:defRPr>
            </a:lvl3pPr>
            <a:lvl4pPr marL="1600200" indent="-228600" defTabSz="873125" eaLnBrk="0" hangingPunct="0">
              <a:spcBef>
                <a:spcPct val="20000"/>
              </a:spcBef>
              <a:buChar char="–"/>
              <a:defRPr sz="2000">
                <a:solidFill>
                  <a:schemeClr val="tx1"/>
                </a:solidFill>
                <a:latin typeface="Times New Roman" pitchFamily="18" charset="0"/>
              </a:defRPr>
            </a:lvl4pPr>
            <a:lvl5pPr marL="2057400" indent="-228600" defTabSz="873125" eaLnBrk="0" hangingPunct="0">
              <a:spcBef>
                <a:spcPct val="20000"/>
              </a:spcBef>
              <a:buChar char="»"/>
              <a:defRPr sz="2000">
                <a:solidFill>
                  <a:schemeClr val="tx1"/>
                </a:solidFill>
                <a:latin typeface="Times New Roman" pitchFamily="18" charset="0"/>
              </a:defRPr>
            </a:lvl5pPr>
            <a:lvl6pPr marL="2514600" indent="-228600" defTabSz="873125" eaLnBrk="0" fontAlgn="base" hangingPunct="0">
              <a:spcBef>
                <a:spcPct val="20000"/>
              </a:spcBef>
              <a:spcAft>
                <a:spcPct val="0"/>
              </a:spcAft>
              <a:buChar char="»"/>
              <a:defRPr sz="2000">
                <a:solidFill>
                  <a:schemeClr val="tx1"/>
                </a:solidFill>
                <a:latin typeface="Times New Roman" pitchFamily="18" charset="0"/>
              </a:defRPr>
            </a:lvl6pPr>
            <a:lvl7pPr marL="2971800" indent="-228600" defTabSz="873125" eaLnBrk="0" fontAlgn="base" hangingPunct="0">
              <a:spcBef>
                <a:spcPct val="20000"/>
              </a:spcBef>
              <a:spcAft>
                <a:spcPct val="0"/>
              </a:spcAft>
              <a:buChar char="»"/>
              <a:defRPr sz="2000">
                <a:solidFill>
                  <a:schemeClr val="tx1"/>
                </a:solidFill>
                <a:latin typeface="Times New Roman" pitchFamily="18" charset="0"/>
              </a:defRPr>
            </a:lvl7pPr>
            <a:lvl8pPr marL="3429000" indent="-228600" defTabSz="873125" eaLnBrk="0" fontAlgn="base" hangingPunct="0">
              <a:spcBef>
                <a:spcPct val="20000"/>
              </a:spcBef>
              <a:spcAft>
                <a:spcPct val="0"/>
              </a:spcAft>
              <a:buChar char="»"/>
              <a:defRPr sz="2000">
                <a:solidFill>
                  <a:schemeClr val="tx1"/>
                </a:solidFill>
                <a:latin typeface="Times New Roman" pitchFamily="18" charset="0"/>
              </a:defRPr>
            </a:lvl8pPr>
            <a:lvl9pPr marL="3886200" indent="-228600" defTabSz="873125"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GENEROLO </a:t>
            </a:r>
            <a:r>
              <a:rPr lang="lt-LT" altLang="lt-LT"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JONO ŽEMAIČIO </a:t>
            </a:r>
          </a:p>
          <a:p>
            <a:pPr eaLnBrk="1" hangingPunct="1">
              <a:spcBef>
                <a:spcPct val="0"/>
              </a:spcBef>
              <a:buFontTx/>
              <a:buNone/>
            </a:pPr>
            <a:r>
              <a:rPr lang="lt-LT" altLang="lt-LT"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LIETUVOS KARO </a:t>
            </a:r>
            <a:r>
              <a:rPr lang="lt-LT" altLang="lt-LT"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AKADEMIJA (LKA)</a:t>
            </a:r>
            <a:endParaRPr lang="lt-LT" altLang="lt-LT"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64089" y="1503010"/>
            <a:ext cx="3496124" cy="2533423"/>
          </a:xfrm>
          <a:prstGeom prst="rect">
            <a:avLst/>
          </a:prstGeom>
        </p:spPr>
      </p:pic>
    </p:spTree>
    <p:extLst>
      <p:ext uri="{BB962C8B-B14F-4D97-AF65-F5344CB8AC3E}">
        <p14:creationId xmlns:p14="http://schemas.microsoft.com/office/powerpoint/2010/main" val="18209258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liudvikas.jaskunas\Desktop\2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6872" y="-99391"/>
            <a:ext cx="10430872" cy="6957392"/>
          </a:xfrm>
          <a:prstGeom prst="rect">
            <a:avLst/>
          </a:prstGeom>
          <a:noFill/>
          <a:extLst>
            <a:ext uri="{909E8E84-426E-40DD-AFC4-6F175D3DCCD1}">
              <a14:hiddenFill xmlns:a14="http://schemas.microsoft.com/office/drawing/2010/main">
                <a:solidFill>
                  <a:srgbClr val="FFFFFF"/>
                </a:solidFill>
              </a14:hiddenFill>
            </a:ext>
          </a:extLst>
        </p:spPr>
      </p:pic>
      <p:sp>
        <p:nvSpPr>
          <p:cNvPr id="6" name="Oval Callout 5"/>
          <p:cNvSpPr/>
          <p:nvPr/>
        </p:nvSpPr>
        <p:spPr>
          <a:xfrm>
            <a:off x="4364774" y="514309"/>
            <a:ext cx="3087546" cy="1833323"/>
          </a:xfrm>
          <a:prstGeom prst="wedgeEllipseCallout">
            <a:avLst/>
          </a:prstGeom>
          <a:solidFill>
            <a:srgbClr val="000000">
              <a:alpha val="29020"/>
            </a:srgb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2400" b="1" dirty="0" smtClean="0">
                <a:latin typeface="Arial" panose="020B0604020202020204" pitchFamily="34" charset="0"/>
                <a:cs typeface="Arial" panose="020B0604020202020204" pitchFamily="34" charset="0"/>
              </a:rPr>
              <a:t>KUR KREIPTIS</a:t>
            </a:r>
            <a:r>
              <a:rPr lang="en-US" sz="2400" b="1" dirty="0" smtClean="0">
                <a:latin typeface="Arial" panose="020B0604020202020204" pitchFamily="34" charset="0"/>
                <a:cs typeface="Arial" panose="020B0604020202020204" pitchFamily="34" charset="0"/>
              </a:rPr>
              <a:t> </a:t>
            </a:r>
            <a:r>
              <a:rPr lang="lt-LT" sz="2400" b="1" dirty="0" smtClean="0">
                <a:latin typeface="Arial" panose="020B0604020202020204" pitchFamily="34" charset="0"/>
                <a:cs typeface="Arial" panose="020B0604020202020204" pitchFamily="34" charset="0"/>
              </a:rPr>
              <a:t>?!!</a:t>
            </a:r>
            <a:endParaRPr lang="lt-LT"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440971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Users\liudvikas.jaskunas\Desktop\Liudvikui\IMG_3018red.JP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contrast="-50000"/>
                    </a14:imgEffect>
                  </a14:imgLayer>
                </a14:imgProps>
              </a:ext>
              <a:ext uri="{28A0092B-C50C-407E-A947-70E740481C1C}">
                <a14:useLocalDpi xmlns:a14="http://schemas.microsoft.com/office/drawing/2010/main" val="0"/>
              </a:ext>
            </a:extLst>
          </a:blip>
          <a:srcRect/>
          <a:stretch>
            <a:fillRect/>
          </a:stretch>
        </p:blipFill>
        <p:spPr bwMode="auto">
          <a:xfrm>
            <a:off x="-1698357" y="-951516"/>
            <a:ext cx="12460288" cy="8339138"/>
          </a:xfrm>
          <a:prstGeom prst="rect">
            <a:avLst/>
          </a:prstGeom>
          <a:noFill/>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16989" y="3898"/>
            <a:ext cx="8229600" cy="1143000"/>
          </a:xfrm>
        </p:spPr>
        <p:txBody>
          <a:bodyPr>
            <a:normAutofit/>
          </a:bodyPr>
          <a:lstStyle/>
          <a:p>
            <a:endParaRPr lang="lt-LT" sz="4000" b="1" dirty="0">
              <a:ln w="10541" cmpd="sng">
                <a:solidFill>
                  <a:srgbClr val="7D7D7D">
                    <a:tint val="100000"/>
                    <a:shade val="100000"/>
                    <a:satMod val="110000"/>
                  </a:srgbClr>
                </a:solidFill>
                <a:prstDash val="solid"/>
              </a:ln>
              <a:latin typeface="Arial" panose="020B0604020202020204" pitchFamily="34" charset="0"/>
              <a:cs typeface="Arial" panose="020B0604020202020204" pitchFamily="34" charset="0"/>
            </a:endParaRPr>
          </a:p>
        </p:txBody>
      </p:sp>
      <p:sp>
        <p:nvSpPr>
          <p:cNvPr id="7" name="TextBox 6"/>
          <p:cNvSpPr txBox="1"/>
          <p:nvPr/>
        </p:nvSpPr>
        <p:spPr>
          <a:xfrm>
            <a:off x="1300071" y="1666037"/>
            <a:ext cx="6463436" cy="2215991"/>
          </a:xfrm>
          <a:prstGeom prst="rect">
            <a:avLst/>
          </a:prstGeom>
          <a:noFill/>
        </p:spPr>
        <p:txBody>
          <a:bodyPr wrap="none" rtlCol="0">
            <a:spAutoFit/>
          </a:bodyPr>
          <a:lstStyle/>
          <a:p>
            <a:pPr algn="ctr"/>
            <a:r>
              <a:rPr lang="lt-LT" sz="13800" dirty="0" smtClean="0">
                <a:ln w="57150">
                  <a:solidFill>
                    <a:schemeClr val="tx1"/>
                  </a:solidFill>
                </a:ln>
                <a:solidFill>
                  <a:schemeClr val="bg1">
                    <a:alpha val="85000"/>
                  </a:schemeClr>
                </a:solidFill>
                <a:effectLst>
                  <a:outerShdw blurRad="50800" dist="38100" algn="l" rotWithShape="0">
                    <a:prstClr val="black">
                      <a:alpha val="40000"/>
                    </a:prstClr>
                  </a:outerShdw>
                </a:effectLst>
                <a:latin typeface="Impact" panose="020B0806030902050204" pitchFamily="34" charset="0"/>
              </a:rPr>
              <a:t>KARYS.LT</a:t>
            </a:r>
            <a:endParaRPr lang="lt-LT" sz="13800" dirty="0">
              <a:ln w="57150">
                <a:solidFill>
                  <a:schemeClr val="tx1"/>
                </a:solidFill>
              </a:ln>
              <a:solidFill>
                <a:schemeClr val="bg1">
                  <a:alpha val="85000"/>
                </a:schemeClr>
              </a:solidFill>
              <a:effectLst>
                <a:outerShdw blurRad="50800" dist="38100" algn="l" rotWithShape="0">
                  <a:prstClr val="black">
                    <a:alpha val="40000"/>
                  </a:prstClr>
                </a:outerShdw>
              </a:effectLst>
              <a:latin typeface="Impact" panose="020B0806030902050204" pitchFamily="34" charset="0"/>
            </a:endParaRPr>
          </a:p>
        </p:txBody>
      </p:sp>
      <p:sp>
        <p:nvSpPr>
          <p:cNvPr id="9" name="TextBox 8"/>
          <p:cNvSpPr txBox="1"/>
          <p:nvPr/>
        </p:nvSpPr>
        <p:spPr>
          <a:xfrm>
            <a:off x="1519584" y="3882028"/>
            <a:ext cx="6024405" cy="1446550"/>
          </a:xfrm>
          <a:prstGeom prst="rect">
            <a:avLst/>
          </a:prstGeom>
          <a:noFill/>
        </p:spPr>
        <p:txBody>
          <a:bodyPr wrap="none" rtlCol="0">
            <a:spAutoFit/>
          </a:bodyPr>
          <a:lstStyle/>
          <a:p>
            <a:pPr algn="ctr"/>
            <a:r>
              <a:rPr lang="lt-LT" sz="8800" dirty="0" smtClean="0">
                <a:ln w="38100">
                  <a:solidFill>
                    <a:schemeClr val="tx1"/>
                  </a:solidFill>
                </a:ln>
                <a:solidFill>
                  <a:schemeClr val="bg1">
                    <a:alpha val="85000"/>
                  </a:schemeClr>
                </a:solidFill>
                <a:effectLst>
                  <a:outerShdw blurRad="50800" dist="38100" dir="18900000" algn="bl" rotWithShape="0">
                    <a:prstClr val="black">
                      <a:alpha val="40000"/>
                    </a:prstClr>
                  </a:outerShdw>
                </a:effectLst>
                <a:latin typeface="Impact" panose="020B0806030902050204" pitchFamily="34" charset="0"/>
              </a:rPr>
              <a:t>8-800-12340</a:t>
            </a:r>
            <a:endParaRPr lang="lt-LT" sz="8800" dirty="0">
              <a:ln w="38100">
                <a:solidFill>
                  <a:schemeClr val="tx1"/>
                </a:solidFill>
              </a:ln>
              <a:solidFill>
                <a:schemeClr val="bg1">
                  <a:alpha val="85000"/>
                </a:schemeClr>
              </a:solidFill>
              <a:effectLst>
                <a:outerShdw blurRad="50800" dist="38100" dir="18900000" algn="bl" rotWithShape="0">
                  <a:prstClr val="black">
                    <a:alpha val="40000"/>
                  </a:prstClr>
                </a:outerShdw>
              </a:effectLst>
              <a:latin typeface="Impact" panose="020B0806030902050204" pitchFamily="34" charset="0"/>
            </a:endParaRPr>
          </a:p>
        </p:txBody>
      </p:sp>
    </p:spTree>
    <p:extLst>
      <p:ext uri="{BB962C8B-B14F-4D97-AF65-F5344CB8AC3E}">
        <p14:creationId xmlns:p14="http://schemas.microsoft.com/office/powerpoint/2010/main" val="6303809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4933" name="Rectangle 5"/>
          <p:cNvSpPr>
            <a:spLocks noChangeArrowheads="1"/>
          </p:cNvSpPr>
          <p:nvPr/>
        </p:nvSpPr>
        <p:spPr bwMode="auto">
          <a:xfrm>
            <a:off x="4572000" y="-2103"/>
            <a:ext cx="65" cy="369332"/>
          </a:xfrm>
          <a:prstGeom prst="rect">
            <a:avLst/>
          </a:prstGeom>
          <a:noFill/>
          <a:ln w="9525">
            <a:noFill/>
            <a:miter lim="800000"/>
            <a:headEnd/>
            <a:tailEnd/>
          </a:ln>
          <a:effectLst>
            <a:outerShdw dist="35921" dir="2700000" algn="ctr" rotWithShape="0">
              <a:srgbClr val="808080"/>
            </a:outerShdw>
          </a:effectLst>
        </p:spPr>
        <p:txBody>
          <a:bodyPr wrap="none" lIns="0" tIns="0" rIns="0" bIns="0" anchor="ctr" anchorCtr="1">
            <a:spAutoFit/>
          </a:bodyPr>
          <a:lstStyle/>
          <a:p>
            <a:pPr defTabSz="457200" eaLnBrk="0" hangingPunct="0">
              <a:defRPr/>
            </a:pPr>
            <a:endParaRPr lang="lt-LT" sz="2400" b="1">
              <a:solidFill>
                <a:schemeClr val="tx2"/>
              </a:solidFill>
              <a:effectLst>
                <a:outerShdw blurRad="38100" dist="38100" dir="2700000" algn="tl">
                  <a:srgbClr val="C0C0C0"/>
                </a:outerShdw>
              </a:effectLst>
              <a:latin typeface="Arial" pitchFamily="34" charset="0"/>
              <a:cs typeface="Arial" pitchFamily="34" charset="0"/>
            </a:endParaRPr>
          </a:p>
        </p:txBody>
      </p:sp>
      <p:sp>
        <p:nvSpPr>
          <p:cNvPr id="10243" name="Line 6"/>
          <p:cNvSpPr>
            <a:spLocks noChangeShapeType="1"/>
          </p:cNvSpPr>
          <p:nvPr/>
        </p:nvSpPr>
        <p:spPr bwMode="auto">
          <a:xfrm>
            <a:off x="900113" y="5084763"/>
            <a:ext cx="75596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0" tIns="0" rIns="0" bIns="0" anchor="ctr">
            <a:spAutoFit/>
          </a:bodyPr>
          <a:lstStyle/>
          <a:p>
            <a:endParaRPr lang="lt-LT">
              <a:latin typeface="Arial" pitchFamily="34" charset="0"/>
              <a:cs typeface="Arial" pitchFamily="34" charset="0"/>
            </a:endParaRPr>
          </a:p>
        </p:txBody>
      </p:sp>
      <p:sp>
        <p:nvSpPr>
          <p:cNvPr id="10245" name="Line 10"/>
          <p:cNvSpPr>
            <a:spLocks noChangeShapeType="1"/>
          </p:cNvSpPr>
          <p:nvPr/>
        </p:nvSpPr>
        <p:spPr bwMode="auto">
          <a:xfrm flipV="1">
            <a:off x="4500562" y="2205037"/>
            <a:ext cx="1584325" cy="88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square" lIns="0" tIns="0" rIns="0" bIns="0" anchor="ctr">
            <a:spAutoFit/>
          </a:bodyPr>
          <a:lstStyle/>
          <a:p>
            <a:endParaRPr lang="lt-LT">
              <a:latin typeface="Arial" pitchFamily="34" charset="0"/>
              <a:cs typeface="Arial" pitchFamily="34" charset="0"/>
            </a:endParaRPr>
          </a:p>
        </p:txBody>
      </p:sp>
      <p:sp>
        <p:nvSpPr>
          <p:cNvPr id="10246" name="Line 11"/>
          <p:cNvSpPr>
            <a:spLocks noChangeShapeType="1"/>
          </p:cNvSpPr>
          <p:nvPr/>
        </p:nvSpPr>
        <p:spPr bwMode="auto">
          <a:xfrm>
            <a:off x="900113" y="5084763"/>
            <a:ext cx="1587" cy="2619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nchorCtr="1"/>
          <a:lstStyle/>
          <a:p>
            <a:endParaRPr lang="lt-LT">
              <a:latin typeface="Arial" pitchFamily="34" charset="0"/>
              <a:cs typeface="Arial" pitchFamily="34" charset="0"/>
            </a:endParaRPr>
          </a:p>
        </p:txBody>
      </p:sp>
      <p:sp>
        <p:nvSpPr>
          <p:cNvPr id="10248" name="Line 17"/>
          <p:cNvSpPr>
            <a:spLocks noChangeShapeType="1"/>
          </p:cNvSpPr>
          <p:nvPr/>
        </p:nvSpPr>
        <p:spPr bwMode="auto">
          <a:xfrm>
            <a:off x="2484438" y="5084763"/>
            <a:ext cx="1587" cy="2524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lt-LT">
              <a:latin typeface="Arial" pitchFamily="34" charset="0"/>
              <a:cs typeface="Arial" pitchFamily="34" charset="0"/>
            </a:endParaRPr>
          </a:p>
        </p:txBody>
      </p:sp>
      <p:sp>
        <p:nvSpPr>
          <p:cNvPr id="10249" name="Line 18"/>
          <p:cNvSpPr>
            <a:spLocks noChangeShapeType="1"/>
          </p:cNvSpPr>
          <p:nvPr/>
        </p:nvSpPr>
        <p:spPr bwMode="auto">
          <a:xfrm>
            <a:off x="3924300" y="5084763"/>
            <a:ext cx="1588" cy="2524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lt-LT">
              <a:latin typeface="Arial" pitchFamily="34" charset="0"/>
              <a:cs typeface="Arial" pitchFamily="34" charset="0"/>
            </a:endParaRPr>
          </a:p>
        </p:txBody>
      </p:sp>
      <p:sp>
        <p:nvSpPr>
          <p:cNvPr id="10250" name="Line 20"/>
          <p:cNvSpPr>
            <a:spLocks noChangeShapeType="1"/>
          </p:cNvSpPr>
          <p:nvPr/>
        </p:nvSpPr>
        <p:spPr bwMode="auto">
          <a:xfrm>
            <a:off x="5364163" y="5084763"/>
            <a:ext cx="1587" cy="2524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lt-LT">
              <a:latin typeface="Arial" pitchFamily="34" charset="0"/>
              <a:cs typeface="Arial" pitchFamily="34" charset="0"/>
            </a:endParaRPr>
          </a:p>
        </p:txBody>
      </p:sp>
      <p:sp>
        <p:nvSpPr>
          <p:cNvPr id="10251" name="Line 21"/>
          <p:cNvSpPr>
            <a:spLocks noChangeShapeType="1"/>
          </p:cNvSpPr>
          <p:nvPr/>
        </p:nvSpPr>
        <p:spPr bwMode="auto">
          <a:xfrm>
            <a:off x="6875463" y="5084763"/>
            <a:ext cx="3175" cy="2524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lt-LT">
              <a:latin typeface="Arial" pitchFamily="34" charset="0"/>
              <a:cs typeface="Arial" pitchFamily="34" charset="0"/>
            </a:endParaRPr>
          </a:p>
        </p:txBody>
      </p:sp>
      <p:sp>
        <p:nvSpPr>
          <p:cNvPr id="10252" name="Line 22"/>
          <p:cNvSpPr>
            <a:spLocks noChangeShapeType="1"/>
          </p:cNvSpPr>
          <p:nvPr/>
        </p:nvSpPr>
        <p:spPr bwMode="auto">
          <a:xfrm>
            <a:off x="8459788" y="5084763"/>
            <a:ext cx="0" cy="215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lt-LT">
              <a:latin typeface="Arial" pitchFamily="34" charset="0"/>
              <a:cs typeface="Arial" pitchFamily="34" charset="0"/>
            </a:endParaRPr>
          </a:p>
        </p:txBody>
      </p:sp>
      <p:sp>
        <p:nvSpPr>
          <p:cNvPr id="10253" name="Line 24"/>
          <p:cNvSpPr>
            <a:spLocks noChangeShapeType="1"/>
          </p:cNvSpPr>
          <p:nvPr/>
        </p:nvSpPr>
        <p:spPr bwMode="auto">
          <a:xfrm flipV="1">
            <a:off x="3804829" y="4076700"/>
            <a:ext cx="684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0" tIns="0" rIns="0" bIns="0" anchor="ctr">
            <a:spAutoFit/>
          </a:bodyPr>
          <a:lstStyle/>
          <a:p>
            <a:endParaRPr lang="lt-LT">
              <a:latin typeface="Arial" pitchFamily="34" charset="0"/>
              <a:cs typeface="Arial" pitchFamily="34" charset="0"/>
            </a:endParaRPr>
          </a:p>
        </p:txBody>
      </p:sp>
      <p:pic>
        <p:nvPicPr>
          <p:cNvPr id="10259" name="Picture 37" descr="http://www.lka.lt/images/logo_lt.gif">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60988" y="1781303"/>
            <a:ext cx="3783012"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0" name="Picture 39" descr="http://kariuomene.kam.lt/images/17194/52766/j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09996" y="3772112"/>
            <a:ext cx="876300"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3" name="Picture 45" descr="SP, 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5288" y="5373688"/>
            <a:ext cx="9525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4" name="Picture 46" descr="http://kariuomene.kam.lt/images/36946/126809/naujas%20zenklas.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08175" y="5373688"/>
            <a:ext cx="1150938"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5" name="Picture 48" descr="http://kariuomene.kam.lt/images/6177/15787/kjp%20zenklas.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492500" y="5373688"/>
            <a:ext cx="935038"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6" name="Picture 50" descr="http://kariuomene.kam.lt/kariuomene/images/6244/15926/sop_logo.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932363" y="5373688"/>
            <a:ext cx="935037" cy="114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7" name="Picture 51" descr="http://kariuomene.kam.lt/images/39099/147154/naujas%20lv%20zenklas.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372225" y="5373688"/>
            <a:ext cx="1011238" cy="115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8" name="Picture 53" descr="MPV tarnybos ženklas"/>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956550" y="5373688"/>
            <a:ext cx="1008063" cy="115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9" name="Picture 55" descr="http://kariuomene.kam.lt/images/44350/155743/karo%20policija%202012%2011%2004.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235825" y="3933825"/>
            <a:ext cx="9525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0" name="Picture 57" descr="http://kariuomene.kam.lt/images/39393/137238/gedimino%20stabo%20bataliono%20zenklas.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985125" y="3461071"/>
            <a:ext cx="9525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1" name="Picture 59" descr="http://www.kam.lt/application/site/themes/default/img/logo.gif">
            <a:hlinkClick r:id="rId14"/>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924300" y="981075"/>
            <a:ext cx="1008063"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4" name="TextBox 34"/>
          <p:cNvSpPr txBox="1">
            <a:spLocks noChangeArrowheads="1"/>
          </p:cNvSpPr>
          <p:nvPr/>
        </p:nvSpPr>
        <p:spPr bwMode="auto">
          <a:xfrm>
            <a:off x="0" y="6550025"/>
            <a:ext cx="1835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lt-LT" altLang="lt-LT" sz="1400">
                <a:latin typeface="Arial" pitchFamily="34" charset="0"/>
                <a:cs typeface="Arial" pitchFamily="34" charset="0"/>
              </a:rPr>
              <a:t>Sausumos pajėgos</a:t>
            </a:r>
            <a:endParaRPr lang="ru-RU" altLang="lt-LT" sz="1400">
              <a:latin typeface="Arial" pitchFamily="34" charset="0"/>
              <a:cs typeface="Arial" pitchFamily="34" charset="0"/>
            </a:endParaRPr>
          </a:p>
        </p:txBody>
      </p:sp>
      <p:sp>
        <p:nvSpPr>
          <p:cNvPr id="10275" name="TextBox 35"/>
          <p:cNvSpPr txBox="1">
            <a:spLocks noChangeArrowheads="1"/>
          </p:cNvSpPr>
          <p:nvPr/>
        </p:nvSpPr>
        <p:spPr bwMode="auto">
          <a:xfrm>
            <a:off x="1908175" y="6550025"/>
            <a:ext cx="1295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lt-LT" altLang="lt-LT" sz="1400">
                <a:latin typeface="Arial" pitchFamily="34" charset="0"/>
                <a:cs typeface="Arial" pitchFamily="34" charset="0"/>
              </a:rPr>
              <a:t>Oro pajėgos</a:t>
            </a:r>
            <a:endParaRPr lang="ru-RU" altLang="lt-LT" sz="1400">
              <a:latin typeface="Arial" pitchFamily="34" charset="0"/>
              <a:cs typeface="Arial" pitchFamily="34" charset="0"/>
            </a:endParaRPr>
          </a:p>
        </p:txBody>
      </p:sp>
      <p:sp>
        <p:nvSpPr>
          <p:cNvPr id="10276" name="TextBox 36"/>
          <p:cNvSpPr txBox="1">
            <a:spLocks noChangeArrowheads="1"/>
          </p:cNvSpPr>
          <p:nvPr/>
        </p:nvSpPr>
        <p:spPr bwMode="auto">
          <a:xfrm>
            <a:off x="3419475" y="6550025"/>
            <a:ext cx="12239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lt-LT" altLang="lt-LT" sz="1400">
                <a:latin typeface="Arial" pitchFamily="34" charset="0"/>
                <a:cs typeface="Arial" pitchFamily="34" charset="0"/>
              </a:rPr>
              <a:t>Jūrų pajėgos</a:t>
            </a:r>
            <a:endParaRPr lang="ru-RU" altLang="lt-LT" sz="1400">
              <a:latin typeface="Arial" pitchFamily="34" charset="0"/>
              <a:cs typeface="Arial" pitchFamily="34" charset="0"/>
            </a:endParaRPr>
          </a:p>
        </p:txBody>
      </p:sp>
      <p:sp>
        <p:nvSpPr>
          <p:cNvPr id="10277" name="TextBox 37"/>
          <p:cNvSpPr txBox="1">
            <a:spLocks noChangeArrowheads="1"/>
          </p:cNvSpPr>
          <p:nvPr/>
        </p:nvSpPr>
        <p:spPr bwMode="auto">
          <a:xfrm>
            <a:off x="4716463" y="6550025"/>
            <a:ext cx="15113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lt-LT" altLang="lt-LT" sz="1400">
                <a:latin typeface="Arial" pitchFamily="34" charset="0"/>
                <a:cs typeface="Arial" pitchFamily="34" charset="0"/>
              </a:rPr>
              <a:t>Spec.  pajėgos</a:t>
            </a:r>
            <a:endParaRPr lang="ru-RU" altLang="lt-LT" sz="1400">
              <a:latin typeface="Arial" pitchFamily="34" charset="0"/>
              <a:cs typeface="Arial" pitchFamily="34" charset="0"/>
            </a:endParaRPr>
          </a:p>
        </p:txBody>
      </p:sp>
      <p:sp>
        <p:nvSpPr>
          <p:cNvPr id="10278" name="TextBox 38"/>
          <p:cNvSpPr txBox="1">
            <a:spLocks noChangeArrowheads="1"/>
          </p:cNvSpPr>
          <p:nvPr/>
        </p:nvSpPr>
        <p:spPr bwMode="auto">
          <a:xfrm>
            <a:off x="6084888" y="6550025"/>
            <a:ext cx="16557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lt-LT" altLang="lt-LT" sz="1400" dirty="0">
                <a:latin typeface="Arial" pitchFamily="34" charset="0"/>
                <a:cs typeface="Arial" pitchFamily="34" charset="0"/>
              </a:rPr>
              <a:t>Logistikos valdyba</a:t>
            </a:r>
            <a:endParaRPr lang="ru-RU" altLang="lt-LT" sz="1400" dirty="0">
              <a:latin typeface="Arial" pitchFamily="34" charset="0"/>
              <a:cs typeface="Arial" pitchFamily="34" charset="0"/>
            </a:endParaRPr>
          </a:p>
        </p:txBody>
      </p:sp>
      <p:sp>
        <p:nvSpPr>
          <p:cNvPr id="10279" name="TextBox 39"/>
          <p:cNvSpPr txBox="1">
            <a:spLocks noChangeArrowheads="1"/>
          </p:cNvSpPr>
          <p:nvPr/>
        </p:nvSpPr>
        <p:spPr bwMode="auto">
          <a:xfrm>
            <a:off x="7596188" y="6550025"/>
            <a:ext cx="15478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lt-LT" altLang="lt-LT" sz="1400" dirty="0" smtClean="0">
                <a:latin typeface="Arial" pitchFamily="34" charset="0"/>
                <a:cs typeface="Arial" pitchFamily="34" charset="0"/>
              </a:rPr>
              <a:t>MDV</a:t>
            </a:r>
            <a:endParaRPr lang="ru-RU" altLang="lt-LT" sz="1400" dirty="0">
              <a:latin typeface="Arial" pitchFamily="34" charset="0"/>
              <a:cs typeface="Arial" pitchFamily="34" charset="0"/>
            </a:endParaRPr>
          </a:p>
        </p:txBody>
      </p:sp>
      <p:sp>
        <p:nvSpPr>
          <p:cNvPr id="40" name="TextBox 39"/>
          <p:cNvSpPr txBox="1">
            <a:spLocks noChangeArrowheads="1"/>
          </p:cNvSpPr>
          <p:nvPr/>
        </p:nvSpPr>
        <p:spPr bwMode="auto">
          <a:xfrm>
            <a:off x="1259632" y="3933056"/>
            <a:ext cx="154781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lt-LT" altLang="lt-LT" sz="1600" dirty="0">
                <a:latin typeface="Arial" pitchFamily="34" charset="0"/>
                <a:cs typeface="Arial" pitchFamily="34" charset="0"/>
              </a:rPr>
              <a:t>Jungtinis štabas</a:t>
            </a:r>
          </a:p>
        </p:txBody>
      </p:sp>
      <p:sp>
        <p:nvSpPr>
          <p:cNvPr id="2" name="Rectangle 1"/>
          <p:cNvSpPr/>
          <p:nvPr/>
        </p:nvSpPr>
        <p:spPr>
          <a:xfrm>
            <a:off x="8244408" y="4149080"/>
            <a:ext cx="808235" cy="584775"/>
          </a:xfrm>
          <a:prstGeom prst="rect">
            <a:avLst/>
          </a:prstGeom>
        </p:spPr>
        <p:txBody>
          <a:bodyPr wrap="none">
            <a:spAutoFit/>
          </a:bodyPr>
          <a:lstStyle/>
          <a:p>
            <a:pPr>
              <a:defRPr/>
            </a:pPr>
            <a:r>
              <a:rPr lang="lt-LT" sz="1600" dirty="0" smtClean="0">
                <a:latin typeface="Arial" pitchFamily="34" charset="0"/>
                <a:cs typeface="Arial" pitchFamily="34" charset="0"/>
              </a:rPr>
              <a:t>Karo</a:t>
            </a:r>
          </a:p>
          <a:p>
            <a:pPr>
              <a:defRPr/>
            </a:pPr>
            <a:r>
              <a:rPr lang="lt-LT" sz="1600" dirty="0" smtClean="0">
                <a:latin typeface="Arial" pitchFamily="34" charset="0"/>
                <a:cs typeface="Arial" pitchFamily="34" charset="0"/>
              </a:rPr>
              <a:t>policija</a:t>
            </a:r>
            <a:endParaRPr lang="lt-LT" sz="1600" dirty="0">
              <a:latin typeface="Arial" pitchFamily="34" charset="0"/>
              <a:cs typeface="Arial" pitchFamily="34" charset="0"/>
            </a:endParaRPr>
          </a:p>
        </p:txBody>
      </p:sp>
      <p:sp>
        <p:nvSpPr>
          <p:cNvPr id="42" name="TextBox 41"/>
          <p:cNvSpPr txBox="1">
            <a:spLocks noChangeArrowheads="1"/>
          </p:cNvSpPr>
          <p:nvPr/>
        </p:nvSpPr>
        <p:spPr bwMode="auto">
          <a:xfrm>
            <a:off x="5652120" y="3068960"/>
            <a:ext cx="15478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lt-LT" altLang="lt-LT" sz="1600" dirty="0" smtClean="0">
                <a:latin typeface="Arial" pitchFamily="34" charset="0"/>
                <a:cs typeface="Arial" pitchFamily="34" charset="0"/>
              </a:rPr>
              <a:t>LDK</a:t>
            </a:r>
            <a:r>
              <a:rPr lang="en-US" altLang="lt-LT" sz="1600" dirty="0" smtClean="0">
                <a:latin typeface="Arial" pitchFamily="34" charset="0"/>
                <a:cs typeface="Arial" pitchFamily="34" charset="0"/>
              </a:rPr>
              <a:t> </a:t>
            </a:r>
            <a:r>
              <a:rPr lang="lt-LT" altLang="lt-LT" sz="1600" dirty="0" smtClean="0">
                <a:latin typeface="Arial" pitchFamily="34" charset="0"/>
                <a:cs typeface="Arial" pitchFamily="34" charset="0"/>
              </a:rPr>
              <a:t>GŠB</a:t>
            </a:r>
            <a:endParaRPr lang="lt-LT" altLang="lt-LT" sz="1600" dirty="0">
              <a:latin typeface="Arial" pitchFamily="34" charset="0"/>
              <a:cs typeface="Arial" pitchFamily="34" charset="0"/>
            </a:endParaRPr>
          </a:p>
        </p:txBody>
      </p:sp>
      <p:sp>
        <p:nvSpPr>
          <p:cNvPr id="3" name="Antraštė 2"/>
          <p:cNvSpPr>
            <a:spLocks noGrp="1"/>
          </p:cNvSpPr>
          <p:nvPr>
            <p:ph type="ctrTitle"/>
          </p:nvPr>
        </p:nvSpPr>
        <p:spPr>
          <a:xfrm>
            <a:off x="306859" y="115888"/>
            <a:ext cx="6630766" cy="627038"/>
          </a:xfrm>
        </p:spPr>
        <p:txBody>
          <a:bodyPr>
            <a:normAutofit/>
          </a:bodyPr>
          <a:lstStyle/>
          <a:p>
            <a:pPr algn="l"/>
            <a:r>
              <a:rPr lang="en-US" sz="2800" b="1" dirty="0" smtClean="0">
                <a:effectLst>
                  <a:outerShdw blurRad="38100" dist="38100" dir="2700000" algn="tl">
                    <a:srgbClr val="000000">
                      <a:alpha val="43137"/>
                    </a:srgbClr>
                  </a:outerShdw>
                </a:effectLst>
                <a:latin typeface="Arial" pitchFamily="34" charset="0"/>
                <a:cs typeface="Arial" pitchFamily="34" charset="0"/>
              </a:rPr>
              <a:t>KRA</a:t>
            </a:r>
            <a:r>
              <a:rPr lang="lt-LT" sz="2800" b="1" dirty="0" smtClean="0">
                <a:effectLst>
                  <a:outerShdw blurRad="38100" dist="38100" dir="2700000" algn="tl">
                    <a:srgbClr val="000000">
                      <a:alpha val="43137"/>
                    </a:srgbClr>
                  </a:outerShdw>
                </a:effectLst>
                <a:latin typeface="Arial" pitchFamily="34" charset="0"/>
                <a:cs typeface="Arial" pitchFamily="34" charset="0"/>
              </a:rPr>
              <a:t>ŠTO APSAUGOS SISTEMA</a:t>
            </a:r>
            <a:endParaRPr lang="lt-LT" sz="2800" b="1" dirty="0">
              <a:effectLst>
                <a:outerShdw blurRad="38100" dist="38100" dir="2700000" algn="tl">
                  <a:srgbClr val="000000">
                    <a:alpha val="43137"/>
                  </a:srgbClr>
                </a:outerShdw>
              </a:effectLst>
              <a:latin typeface="Arial" pitchFamily="34" charset="0"/>
              <a:cs typeface="Arial" pitchFamily="34" charset="0"/>
            </a:endParaRPr>
          </a:p>
        </p:txBody>
      </p:sp>
      <p:pic>
        <p:nvPicPr>
          <p:cNvPr id="41" name="Picture 2"/>
          <p:cNvPicPr>
            <a:picLocks noChangeAspect="1" noChangeArrowheads="1"/>
          </p:cNvPicPr>
          <p:nvPr/>
        </p:nvPicPr>
        <p:blipFill rotWithShape="1">
          <a:blip r:embed="rId16" cstate="print">
            <a:extLst>
              <a:ext uri="{28A0092B-C50C-407E-A947-70E740481C1C}">
                <a14:useLocalDpi xmlns:a14="http://schemas.microsoft.com/office/drawing/2010/main" val="0"/>
              </a:ext>
            </a:extLst>
          </a:blip>
          <a:srcRect l="2200" t="3646" r="3144" b="3313"/>
          <a:stretch/>
        </p:blipFill>
        <p:spPr bwMode="auto">
          <a:xfrm>
            <a:off x="4032935" y="2442494"/>
            <a:ext cx="1047813" cy="120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descr="C:\Users\giedre.kazlauskiene\Desktop\karoblis.jp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849162" y="846770"/>
            <a:ext cx="979258" cy="129914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255" name="Line 32"/>
          <p:cNvSpPr>
            <a:spLocks noChangeShapeType="1"/>
          </p:cNvSpPr>
          <p:nvPr/>
        </p:nvSpPr>
        <p:spPr bwMode="auto">
          <a:xfrm flipV="1">
            <a:off x="4500563" y="4797425"/>
            <a:ext cx="2882900" cy="0"/>
          </a:xfrm>
          <a:prstGeom prst="line">
            <a:avLst/>
          </a:prstGeom>
          <a:ln w="0">
            <a:headEnd/>
            <a:tailEnd/>
          </a:ln>
          <a:extLst/>
        </p:spPr>
        <p:style>
          <a:lnRef idx="1">
            <a:schemeClr val="dk1"/>
          </a:lnRef>
          <a:fillRef idx="0">
            <a:schemeClr val="dk1"/>
          </a:fillRef>
          <a:effectRef idx="0">
            <a:schemeClr val="dk1"/>
          </a:effectRef>
          <a:fontRef idx="minor">
            <a:schemeClr val="tx1"/>
          </a:fontRef>
        </p:style>
        <p:txBody>
          <a:bodyPr wrap="square" lIns="0" tIns="0" rIns="0" bIns="0" anchor="ctr">
            <a:spAutoFit/>
          </a:bodyPr>
          <a:lstStyle/>
          <a:p>
            <a:endParaRPr lang="lt-LT">
              <a:latin typeface="Arial" pitchFamily="34" charset="0"/>
              <a:cs typeface="Arial" pitchFamily="34" charset="0"/>
            </a:endParaRPr>
          </a:p>
        </p:txBody>
      </p:sp>
      <p:sp>
        <p:nvSpPr>
          <p:cNvPr id="10254" name="Line 31"/>
          <p:cNvSpPr>
            <a:spLocks noChangeShapeType="1"/>
          </p:cNvSpPr>
          <p:nvPr/>
        </p:nvSpPr>
        <p:spPr bwMode="auto">
          <a:xfrm flipV="1">
            <a:off x="4500563" y="4076700"/>
            <a:ext cx="14845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square" lIns="0" tIns="0" rIns="0" bIns="0" anchor="ctr">
            <a:spAutoFit/>
          </a:bodyPr>
          <a:lstStyle/>
          <a:p>
            <a:endParaRPr lang="lt-LT">
              <a:latin typeface="Arial" pitchFamily="34" charset="0"/>
              <a:cs typeface="Arial" pitchFamily="34" charset="0"/>
            </a:endParaRPr>
          </a:p>
        </p:txBody>
      </p:sp>
      <p:sp>
        <p:nvSpPr>
          <p:cNvPr id="10244" name="Line 8"/>
          <p:cNvSpPr>
            <a:spLocks noChangeShapeType="1"/>
          </p:cNvSpPr>
          <p:nvPr/>
        </p:nvSpPr>
        <p:spPr bwMode="auto">
          <a:xfrm>
            <a:off x="4488829" y="1934235"/>
            <a:ext cx="0" cy="55932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square" lIns="0" tIns="0" rIns="0" bIns="0" anchor="ctr">
            <a:spAutoFit/>
          </a:bodyPr>
          <a:lstStyle/>
          <a:p>
            <a:endParaRPr lang="lt-LT">
              <a:latin typeface="Arial" pitchFamily="34" charset="0"/>
              <a:cs typeface="Arial" pitchFamily="34" charset="0"/>
            </a:endParaRPr>
          </a:p>
        </p:txBody>
      </p:sp>
      <p:sp>
        <p:nvSpPr>
          <p:cNvPr id="10247" name="Line 13"/>
          <p:cNvSpPr>
            <a:spLocks noChangeShapeType="1"/>
          </p:cNvSpPr>
          <p:nvPr/>
        </p:nvSpPr>
        <p:spPr bwMode="auto">
          <a:xfrm>
            <a:off x="4500563" y="3573016"/>
            <a:ext cx="0" cy="151174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lt-LT">
              <a:latin typeface="Arial" pitchFamily="34" charset="0"/>
              <a:cs typeface="Arial" pitchFamily="34" charset="0"/>
            </a:endParaRPr>
          </a:p>
        </p:txBody>
      </p:sp>
      <p:pic>
        <p:nvPicPr>
          <p:cNvPr id="5" name="Picture 4"/>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7033505" y="296466"/>
            <a:ext cx="1709192" cy="1359585"/>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a:blip r:embed="rId19"/>
          <a:stretch>
            <a:fillRect/>
          </a:stretch>
        </p:blipFill>
        <p:spPr>
          <a:xfrm>
            <a:off x="2870838" y="2287353"/>
            <a:ext cx="954615" cy="1359122"/>
          </a:xfrm>
          <a:prstGeom prst="rect">
            <a:avLst/>
          </a:prstGeom>
        </p:spPr>
      </p:pic>
    </p:spTree>
    <p:extLst>
      <p:ext uri="{BB962C8B-B14F-4D97-AF65-F5344CB8AC3E}">
        <p14:creationId xmlns:p14="http://schemas.microsoft.com/office/powerpoint/2010/main" val="255885266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632" descr="KASP ribos"/>
          <p:cNvPicPr>
            <a:picLocks noChangeAspect="1" noChangeArrowheads="1"/>
          </p:cNvPicPr>
          <p:nvPr/>
        </p:nvPicPr>
        <p:blipFill>
          <a:blip r:embed="rId3" cstate="print">
            <a:clrChange>
              <a:clrFrom>
                <a:srgbClr val="FEFEFE"/>
              </a:clrFrom>
              <a:clrTo>
                <a:srgbClr val="FEFEFE">
                  <a:alpha val="0"/>
                </a:srgbClr>
              </a:clrTo>
            </a:clrChange>
            <a:extLst>
              <a:ext uri="{28A0092B-C50C-407E-A947-70E740481C1C}">
                <a14:useLocalDpi xmlns:a14="http://schemas.microsoft.com/office/drawing/2010/main" val="0"/>
              </a:ext>
            </a:extLst>
          </a:blip>
          <a:srcRect b="7506"/>
          <a:stretch>
            <a:fillRect/>
          </a:stretch>
        </p:blipFill>
        <p:spPr bwMode="gray">
          <a:xfrm>
            <a:off x="0" y="1724276"/>
            <a:ext cx="6844964" cy="5133724"/>
          </a:xfrm>
          <a:prstGeom prst="rect">
            <a:avLst/>
          </a:prstGeom>
          <a:solidFill>
            <a:schemeClr val="bg1"/>
          </a:solidFill>
          <a:ln w="9525">
            <a:solidFill>
              <a:schemeClr val="bg1"/>
            </a:solidFill>
            <a:miter lim="800000"/>
            <a:headEnd/>
            <a:tailEnd/>
          </a:ln>
        </p:spPr>
      </p:pic>
      <p:sp>
        <p:nvSpPr>
          <p:cNvPr id="9219" name="Text Box 4"/>
          <p:cNvSpPr txBox="1">
            <a:spLocks noChangeArrowheads="1"/>
          </p:cNvSpPr>
          <p:nvPr/>
        </p:nvSpPr>
        <p:spPr bwMode="auto">
          <a:xfrm>
            <a:off x="7812088" y="115888"/>
            <a:ext cx="12239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hlink"/>
              </a:buClr>
              <a:buSzPct val="80000"/>
              <a:buFont typeface="Arial" charset="0"/>
              <a:buChar char="►"/>
              <a:defRPr sz="3200">
                <a:solidFill>
                  <a:schemeClr val="tx1"/>
                </a:solidFill>
                <a:latin typeface="Tahoma" pitchFamily="34" charset="0"/>
              </a:defRPr>
            </a:lvl1pPr>
            <a:lvl2pPr marL="742950" indent="-285750" eaLnBrk="0" hangingPunct="0">
              <a:spcBef>
                <a:spcPct val="20000"/>
              </a:spcBef>
              <a:buClr>
                <a:schemeClr val="folHlink"/>
              </a:buClr>
              <a:buFont typeface="Wingdings" pitchFamily="2" charset="2"/>
              <a:buChar char="§"/>
              <a:defRPr sz="2800">
                <a:solidFill>
                  <a:schemeClr val="tx1"/>
                </a:solidFill>
                <a:latin typeface="Tahoma" pitchFamily="34" charset="0"/>
              </a:defRPr>
            </a:lvl2pPr>
            <a:lvl3pPr marL="1143000" indent="-228600" eaLnBrk="0" hangingPunct="0">
              <a:spcBef>
                <a:spcPct val="20000"/>
              </a:spcBef>
              <a:buClr>
                <a:schemeClr val="hlink"/>
              </a:buClr>
              <a:buSzPct val="80000"/>
              <a:buFont typeface="Arial" charset="0"/>
              <a:buChar char="►"/>
              <a:defRPr sz="2400">
                <a:solidFill>
                  <a:schemeClr val="tx1"/>
                </a:solidFill>
                <a:latin typeface="Tahoma" pitchFamily="34" charset="0"/>
              </a:defRPr>
            </a:lvl3pPr>
            <a:lvl4pPr marL="1600200" indent="-228600" eaLnBrk="0" hangingPunct="0">
              <a:spcBef>
                <a:spcPct val="20000"/>
              </a:spcBef>
              <a:buClr>
                <a:schemeClr val="folHlink"/>
              </a:buClr>
              <a:buFont typeface="Wingdings" pitchFamily="2" charset="2"/>
              <a:buChar char="§"/>
              <a:defRPr sz="2000">
                <a:solidFill>
                  <a:schemeClr val="tx1"/>
                </a:solidFill>
                <a:latin typeface="Tahoma" pitchFamily="34" charset="0"/>
              </a:defRPr>
            </a:lvl4pPr>
            <a:lvl5pPr marL="2057400" indent="-228600" eaLnBrk="0" hangingPunct="0">
              <a:spcBef>
                <a:spcPct val="20000"/>
              </a:spcBef>
              <a:buClr>
                <a:schemeClr val="hlink"/>
              </a:buClr>
              <a:buSzPct val="80000"/>
              <a:buFont typeface="Arial" charset="0"/>
              <a:buChar char="►"/>
              <a:defRPr sz="2000">
                <a:solidFill>
                  <a:schemeClr val="tx1"/>
                </a:solidFill>
                <a:latin typeface="Tahoma" pitchFamily="34" charset="0"/>
              </a:defRPr>
            </a:lvl5pPr>
            <a:lvl6pPr marL="25146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6pPr>
            <a:lvl7pPr marL="29718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7pPr>
            <a:lvl8pPr marL="34290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8pPr>
            <a:lvl9pPr marL="38862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9pPr>
          </a:lstStyle>
          <a:p>
            <a:pPr eaLnBrk="1" hangingPunct="1">
              <a:spcBef>
                <a:spcPct val="50000"/>
              </a:spcBef>
              <a:buClrTx/>
              <a:buSzTx/>
              <a:buFontTx/>
              <a:buNone/>
            </a:pPr>
            <a:endParaRPr lang="lt-LT" altLang="lt-LT" sz="1800">
              <a:solidFill>
                <a:srgbClr val="FFFF00"/>
              </a:solidFill>
              <a:latin typeface="Times New Roman" pitchFamily="18" charset="0"/>
            </a:endParaRPr>
          </a:p>
        </p:txBody>
      </p:sp>
      <p:sp>
        <p:nvSpPr>
          <p:cNvPr id="5125" name="Stačiakampis 1"/>
          <p:cNvSpPr>
            <a:spLocks noChangeArrowheads="1"/>
          </p:cNvSpPr>
          <p:nvPr/>
        </p:nvSpPr>
        <p:spPr bwMode="auto">
          <a:xfrm>
            <a:off x="1331640" y="260648"/>
            <a:ext cx="7561534"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lt-LT" sz="2400" b="1" dirty="0" smtClean="0">
                <a:solidFill>
                  <a:schemeClr val="accent3">
                    <a:lumMod val="50000"/>
                  </a:schemeClr>
                </a:solidFill>
                <a:effectLst>
                  <a:outerShdw blurRad="38100" dist="38100" dir="2700000" algn="tl">
                    <a:srgbClr val="000000">
                      <a:alpha val="43137"/>
                    </a:srgbClr>
                  </a:outerShdw>
                </a:effectLst>
                <a:latin typeface="Arial" pitchFamily="34" charset="0"/>
                <a:cs typeface="Arial" pitchFamily="34" charset="0"/>
              </a:rPr>
              <a:t>SAUSUMOS PAJĖGOS</a:t>
            </a:r>
          </a:p>
          <a:p>
            <a:pPr algn="r">
              <a:defRPr/>
            </a:pPr>
            <a:r>
              <a:rPr lang="lt-LT" altLang="lt-LT" sz="2400" b="1" i="1" dirty="0" smtClean="0">
                <a:solidFill>
                  <a:schemeClr val="accent3">
                    <a:lumMod val="50000"/>
                  </a:schemeClr>
                </a:solidFill>
                <a:effectLst>
                  <a:outerShdw blurRad="38100" dist="38100" dir="2700000" algn="tl">
                    <a:srgbClr val="000000">
                      <a:alpha val="43137"/>
                    </a:srgbClr>
                  </a:outerShdw>
                </a:effectLst>
                <a:latin typeface="Arial" pitchFamily="34" charset="0"/>
                <a:ea typeface="Arial Unicode MS" pitchFamily="34" charset="-128"/>
                <a:cs typeface="Arial" pitchFamily="34" charset="0"/>
              </a:rPr>
              <a:t>		</a:t>
            </a:r>
            <a:r>
              <a:rPr lang="lt-LT" altLang="lt-LT" sz="2000" b="1" i="1" dirty="0" smtClean="0">
                <a:solidFill>
                  <a:schemeClr val="accent3">
                    <a:lumMod val="50000"/>
                  </a:schemeClr>
                </a:solidFill>
                <a:effectLst>
                  <a:outerShdw blurRad="38100" dist="38100" dir="2700000" algn="tl">
                    <a:srgbClr val="000000">
                      <a:alpha val="43137"/>
                    </a:srgbClr>
                  </a:outerShdw>
                </a:effectLst>
                <a:latin typeface="Arial" pitchFamily="34" charset="0"/>
                <a:ea typeface="Arial Unicode MS" pitchFamily="34" charset="-128"/>
                <a:cs typeface="Arial" pitchFamily="34" charset="0"/>
              </a:rPr>
              <a:t>Vienybėje </a:t>
            </a:r>
            <a:r>
              <a:rPr lang="lt-LT" altLang="lt-LT" sz="2000" b="1" i="1" dirty="0">
                <a:solidFill>
                  <a:schemeClr val="accent3">
                    <a:lumMod val="50000"/>
                  </a:schemeClr>
                </a:solidFill>
                <a:effectLst>
                  <a:outerShdw blurRad="38100" dist="38100" dir="2700000" algn="tl">
                    <a:srgbClr val="000000">
                      <a:alpha val="43137"/>
                    </a:srgbClr>
                  </a:outerShdw>
                </a:effectLst>
                <a:latin typeface="Arial" pitchFamily="34" charset="0"/>
                <a:ea typeface="Arial Unicode MS" pitchFamily="34" charset="-128"/>
                <a:cs typeface="Arial" pitchFamily="34" charset="0"/>
              </a:rPr>
              <a:t>jėga, </a:t>
            </a:r>
            <a:r>
              <a:rPr lang="lt-LT" altLang="lt-LT" sz="2000" b="1" i="1" dirty="0" smtClean="0">
                <a:solidFill>
                  <a:schemeClr val="accent3">
                    <a:lumMod val="50000"/>
                  </a:schemeClr>
                </a:solidFill>
                <a:effectLst>
                  <a:outerShdw blurRad="38100" dist="38100" dir="2700000" algn="tl">
                    <a:srgbClr val="000000">
                      <a:alpha val="43137"/>
                    </a:srgbClr>
                  </a:outerShdw>
                </a:effectLst>
                <a:latin typeface="Arial" pitchFamily="34" charset="0"/>
                <a:ea typeface="Arial Unicode MS" pitchFamily="34" charset="-128"/>
                <a:cs typeface="Arial" pitchFamily="34" charset="0"/>
              </a:rPr>
              <a:t>tikėjime - pergalė!</a:t>
            </a:r>
            <a:endParaRPr lang="lt-LT" altLang="lt-LT" sz="2400" b="1" i="1" dirty="0" smtClean="0">
              <a:solidFill>
                <a:schemeClr val="accent3">
                  <a:lumMod val="50000"/>
                </a:schemeClr>
              </a:solidFill>
              <a:effectLst>
                <a:outerShdw blurRad="38100" dist="38100" dir="2700000" algn="tl">
                  <a:srgbClr val="000000">
                    <a:alpha val="43137"/>
                  </a:srgbClr>
                </a:outerShdw>
              </a:effectLst>
              <a:latin typeface="Arial" pitchFamily="34" charset="0"/>
              <a:ea typeface="Arial Unicode MS" pitchFamily="34" charset="-128"/>
              <a:cs typeface="Arial" pitchFamily="34" charset="0"/>
            </a:endParaRPr>
          </a:p>
          <a:p>
            <a:pPr>
              <a:defRPr/>
            </a:pPr>
            <a:endParaRPr lang="lt-LT" altLang="lt-LT" sz="800" b="1" i="1" dirty="0" smtClean="0">
              <a:solidFill>
                <a:schemeClr val="accent3">
                  <a:lumMod val="50000"/>
                </a:schemeClr>
              </a:solidFill>
              <a:effectLst>
                <a:outerShdw blurRad="38100" dist="38100" dir="2700000" algn="tl">
                  <a:srgbClr val="000000">
                    <a:alpha val="43137"/>
                  </a:srgbClr>
                </a:outerShdw>
              </a:effectLst>
              <a:latin typeface="Arial" pitchFamily="34" charset="0"/>
              <a:ea typeface="Arial Unicode MS" pitchFamily="34" charset="-128"/>
              <a:cs typeface="Arial" pitchFamily="34" charset="0"/>
            </a:endParaRPr>
          </a:p>
          <a:p>
            <a:pPr>
              <a:defRPr/>
            </a:pPr>
            <a:r>
              <a:rPr lang="lt-LT" sz="2000" b="1" dirty="0" smtClean="0">
                <a:solidFill>
                  <a:schemeClr val="accent3">
                    <a:lumMod val="50000"/>
                  </a:schemeClr>
                </a:solidFill>
                <a:effectLst>
                  <a:outerShdw blurRad="38100" dist="38100" dir="2700000" algn="tl">
                    <a:srgbClr val="000000">
                      <a:alpha val="43137"/>
                    </a:srgbClr>
                  </a:outerShdw>
                </a:effectLst>
                <a:latin typeface="Arial" pitchFamily="34" charset="0"/>
                <a:cs typeface="Arial" pitchFamily="34" charset="0"/>
              </a:rPr>
              <a:t>Sausumos </a:t>
            </a:r>
            <a:r>
              <a:rPr lang="lt-LT" sz="2000" b="1" dirty="0">
                <a:solidFill>
                  <a:schemeClr val="accent3">
                    <a:lumMod val="50000"/>
                  </a:schemeClr>
                </a:solidFill>
                <a:effectLst>
                  <a:outerShdw blurRad="38100" dist="38100" dir="2700000" algn="tl">
                    <a:srgbClr val="000000">
                      <a:alpha val="43137"/>
                    </a:srgbClr>
                  </a:outerShdw>
                </a:effectLst>
                <a:latin typeface="Arial" pitchFamily="34" charset="0"/>
                <a:cs typeface="Arial" pitchFamily="34" charset="0"/>
              </a:rPr>
              <a:t>pajėgas </a:t>
            </a:r>
            <a:r>
              <a:rPr lang="lt-LT" sz="2000" b="1" dirty="0" smtClean="0">
                <a:solidFill>
                  <a:schemeClr val="accent3">
                    <a:lumMod val="50000"/>
                  </a:schemeClr>
                </a:solidFill>
                <a:effectLst>
                  <a:outerShdw blurRad="38100" dist="38100" dir="2700000" algn="tl">
                    <a:srgbClr val="000000">
                      <a:alpha val="43137"/>
                    </a:srgbClr>
                  </a:outerShdw>
                </a:effectLst>
                <a:latin typeface="Arial" pitchFamily="34" charset="0"/>
                <a:cs typeface="Arial" pitchFamily="34" charset="0"/>
              </a:rPr>
              <a:t>sudaro:</a:t>
            </a:r>
            <a:endParaRPr lang="lt-LT" sz="2000" b="1" dirty="0">
              <a:solidFill>
                <a:schemeClr val="accent3">
                  <a:lumMod val="50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9222" name="Rectangle 9221"/>
          <p:cNvSpPr/>
          <p:nvPr/>
        </p:nvSpPr>
        <p:spPr>
          <a:xfrm>
            <a:off x="6820997" y="5244489"/>
            <a:ext cx="2238405" cy="523220"/>
          </a:xfrm>
          <a:prstGeom prst="rect">
            <a:avLst/>
          </a:prstGeom>
        </p:spPr>
        <p:txBody>
          <a:bodyPr wrap="square">
            <a:spAutoFit/>
          </a:bodyPr>
          <a:lstStyle/>
          <a:p>
            <a:r>
              <a:rPr lang="lt-LT" sz="1400" dirty="0">
                <a:latin typeface="Arial" pitchFamily="34" charset="0"/>
                <a:cs typeface="Arial" pitchFamily="34" charset="0"/>
              </a:rPr>
              <a:t>Sausumos pajėgų Juozo Lukšos mokymo </a:t>
            </a:r>
            <a:r>
              <a:rPr lang="lt-LT" sz="1400" dirty="0" smtClean="0">
                <a:latin typeface="Arial" pitchFamily="34" charset="0"/>
                <a:cs typeface="Arial" pitchFamily="34" charset="0"/>
              </a:rPr>
              <a:t>centras</a:t>
            </a:r>
            <a:endParaRPr lang="lt-LT" sz="1400" dirty="0">
              <a:latin typeface="Arial" pitchFamily="34" charset="0"/>
              <a:cs typeface="Arial" pitchFamily="34" charset="0"/>
            </a:endParaRPr>
          </a:p>
        </p:txBody>
      </p:sp>
      <p:sp>
        <p:nvSpPr>
          <p:cNvPr id="9225" name="Rectangle 9224"/>
          <p:cNvSpPr/>
          <p:nvPr/>
        </p:nvSpPr>
        <p:spPr>
          <a:xfrm>
            <a:off x="6820998" y="3574038"/>
            <a:ext cx="2238404" cy="523220"/>
          </a:xfrm>
          <a:prstGeom prst="rect">
            <a:avLst/>
          </a:prstGeom>
        </p:spPr>
        <p:txBody>
          <a:bodyPr wrap="square">
            <a:spAutoFit/>
          </a:bodyPr>
          <a:lstStyle/>
          <a:p>
            <a:r>
              <a:rPr lang="lt-LT" sz="1400" dirty="0">
                <a:latin typeface="Arial" pitchFamily="34" charset="0"/>
                <a:cs typeface="Arial" pitchFamily="34" charset="0"/>
              </a:rPr>
              <a:t>Juozo Vitkaus inžinerijos </a:t>
            </a:r>
            <a:r>
              <a:rPr lang="lt-LT" sz="1400" dirty="0" smtClean="0">
                <a:latin typeface="Arial" pitchFamily="34" charset="0"/>
                <a:cs typeface="Arial" pitchFamily="34" charset="0"/>
              </a:rPr>
              <a:t>batalionas</a:t>
            </a:r>
            <a:endParaRPr lang="lt-LT" sz="1400" dirty="0">
              <a:latin typeface="Arial" pitchFamily="34" charset="0"/>
              <a:cs typeface="Arial" pitchFamily="34" charset="0"/>
            </a:endParaRPr>
          </a:p>
        </p:txBody>
      </p:sp>
      <p:pic>
        <p:nvPicPr>
          <p:cNvPr id="2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32028" y="3574038"/>
            <a:ext cx="553333" cy="6269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32028" y="5237470"/>
            <a:ext cx="543461" cy="620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6" name="TextBox 45"/>
          <p:cNvSpPr txBox="1"/>
          <p:nvPr/>
        </p:nvSpPr>
        <p:spPr>
          <a:xfrm>
            <a:off x="3635896" y="4104510"/>
            <a:ext cx="571083" cy="261610"/>
          </a:xfrm>
          <a:prstGeom prst="rect">
            <a:avLst/>
          </a:prstGeom>
          <a:noFill/>
        </p:spPr>
        <p:txBody>
          <a:bodyPr wrap="square" rtlCol="0">
            <a:spAutoFit/>
          </a:bodyPr>
          <a:lstStyle/>
          <a:p>
            <a:r>
              <a:rPr lang="lt-LT" sz="1100" b="1" dirty="0" smtClean="0">
                <a:latin typeface="Times New Roman" panose="02020603050405020304" pitchFamily="18" charset="0"/>
                <a:cs typeface="Times New Roman" panose="02020603050405020304" pitchFamily="18" charset="0"/>
              </a:rPr>
              <a:t>Rukla</a:t>
            </a:r>
            <a:endParaRPr lang="lt-LT" sz="1100" b="1" dirty="0">
              <a:latin typeface="Times New Roman" panose="02020603050405020304" pitchFamily="18" charset="0"/>
              <a:cs typeface="Times New Roman" panose="02020603050405020304" pitchFamily="18" charset="0"/>
            </a:endParaRPr>
          </a:p>
        </p:txBody>
      </p:sp>
      <p:pic>
        <p:nvPicPr>
          <p:cNvPr id="22" name="Picture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35267" y="1959925"/>
            <a:ext cx="550094" cy="627601"/>
          </a:xfrm>
          <a:prstGeom prst="rect">
            <a:avLst/>
          </a:prstGeom>
        </p:spPr>
      </p:pic>
      <p:sp>
        <p:nvSpPr>
          <p:cNvPr id="4" name="Rectangle 3"/>
          <p:cNvSpPr/>
          <p:nvPr/>
        </p:nvSpPr>
        <p:spPr>
          <a:xfrm>
            <a:off x="6827489" y="1948222"/>
            <a:ext cx="2246943" cy="523220"/>
          </a:xfrm>
          <a:prstGeom prst="rect">
            <a:avLst/>
          </a:prstGeom>
        </p:spPr>
        <p:txBody>
          <a:bodyPr wrap="square">
            <a:spAutoFit/>
          </a:bodyPr>
          <a:lstStyle/>
          <a:p>
            <a:r>
              <a:rPr lang="lt-LT" sz="1400">
                <a:ln w="18415" cmpd="sng">
                  <a:noFill/>
                  <a:prstDash val="solid"/>
                </a:ln>
                <a:latin typeface="Arial" pitchFamily="34" charset="0"/>
                <a:cs typeface="Arial" pitchFamily="34" charset="0"/>
              </a:rPr>
              <a:t>Mechanizuotoji </a:t>
            </a:r>
            <a:r>
              <a:rPr lang="lt-LT" sz="1400" smtClean="0">
                <a:ln w="18415" cmpd="sng">
                  <a:noFill/>
                  <a:prstDash val="solid"/>
                </a:ln>
                <a:latin typeface="Arial" pitchFamily="34" charset="0"/>
                <a:cs typeface="Arial" pitchFamily="34" charset="0"/>
              </a:rPr>
              <a:t>pėstininkų brigada „Geležinis Vilkas“</a:t>
            </a:r>
            <a:endParaRPr lang="lt-LT" sz="1400">
              <a:ln w="18415" cmpd="sng">
                <a:noFill/>
                <a:prstDash val="solid"/>
              </a:ln>
              <a:latin typeface="Arial" pitchFamily="34" charset="0"/>
              <a:cs typeface="Arial" pitchFamily="34" charset="0"/>
            </a:endParaRPr>
          </a:p>
        </p:txBody>
      </p:sp>
      <p:pic>
        <p:nvPicPr>
          <p:cNvPr id="27" name="Picture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132028" y="4437112"/>
            <a:ext cx="553331" cy="631022"/>
          </a:xfrm>
          <a:prstGeom prst="rect">
            <a:avLst/>
          </a:prstGeom>
        </p:spPr>
      </p:pic>
      <p:sp>
        <p:nvSpPr>
          <p:cNvPr id="5" name="Rectangle 4"/>
          <p:cNvSpPr/>
          <p:nvPr/>
        </p:nvSpPr>
        <p:spPr>
          <a:xfrm>
            <a:off x="6832407" y="4447647"/>
            <a:ext cx="2311593" cy="523220"/>
          </a:xfrm>
          <a:prstGeom prst="rect">
            <a:avLst/>
          </a:prstGeom>
        </p:spPr>
        <p:txBody>
          <a:bodyPr wrap="square">
            <a:spAutoFit/>
          </a:bodyPr>
          <a:lstStyle/>
          <a:p>
            <a:pPr lvl="0"/>
            <a:r>
              <a:rPr lang="lt-LT" sz="1400" dirty="0">
                <a:solidFill>
                  <a:prstClr val="black"/>
                </a:solidFill>
                <a:latin typeface="Arial" pitchFamily="34" charset="0"/>
                <a:cs typeface="Arial" pitchFamily="34" charset="0"/>
              </a:rPr>
              <a:t>Krašto apsaugos savanorių pajėgos (KASP)</a:t>
            </a:r>
            <a:r>
              <a:rPr lang="lt-LT" altLang="lt-LT" sz="1400" i="1" dirty="0">
                <a:solidFill>
                  <a:prstClr val="black"/>
                </a:solidFill>
                <a:latin typeface="Arial" pitchFamily="34" charset="0"/>
                <a:ea typeface="Arial Unicode MS" pitchFamily="34" charset="-128"/>
                <a:cs typeface="Arial" pitchFamily="34" charset="0"/>
              </a:rPr>
              <a:t>        </a:t>
            </a:r>
            <a:endParaRPr lang="en-US" altLang="lt-LT" sz="1400" i="1" dirty="0">
              <a:solidFill>
                <a:prstClr val="black"/>
              </a:solidFill>
              <a:latin typeface="Arial" pitchFamily="34" charset="0"/>
              <a:ea typeface="Arial Unicode MS" pitchFamily="34" charset="-128"/>
              <a:cs typeface="Arial" pitchFamily="34" charset="0"/>
            </a:endParaRPr>
          </a:p>
        </p:txBody>
      </p:sp>
      <p:pic>
        <p:nvPicPr>
          <p:cNvPr id="28" name="Picture 2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422482" y="4009936"/>
            <a:ext cx="683752" cy="780092"/>
          </a:xfrm>
          <a:prstGeom prst="rect">
            <a:avLst/>
          </a:prstGeom>
        </p:spPr>
      </p:pic>
      <p:pic>
        <p:nvPicPr>
          <p:cNvPr id="32"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844772" y="4917156"/>
            <a:ext cx="409317" cy="4637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3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10908" y="4958801"/>
            <a:ext cx="382138" cy="435792"/>
          </a:xfrm>
          <a:prstGeom prst="rect">
            <a:avLst/>
          </a:prstGeom>
        </p:spPr>
      </p:pic>
      <p:pic>
        <p:nvPicPr>
          <p:cNvPr id="34" name="Picture 5"/>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106234" y="4243139"/>
            <a:ext cx="390148" cy="4454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5" name="Picture 2" descr="C:\Users\liudvikas.jaskunas\Desktop\Reikalai\LK pristatymai\zenklai\Brigados Zemaitija tarnybos zenklas.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44473" y="2949992"/>
            <a:ext cx="612068" cy="699918"/>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2" descr="C:\Users\liudvikas.jaskunas\Desktop\Reikalai\LK pristatymai\zenklai\Brigados Zemaitija tarnybos zenklas.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152838" y="2816672"/>
            <a:ext cx="532524" cy="608956"/>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36"/>
          <p:cNvSpPr/>
          <p:nvPr/>
        </p:nvSpPr>
        <p:spPr>
          <a:xfrm>
            <a:off x="6820998" y="2751818"/>
            <a:ext cx="2246943" cy="523220"/>
          </a:xfrm>
          <a:prstGeom prst="rect">
            <a:avLst/>
          </a:prstGeom>
        </p:spPr>
        <p:txBody>
          <a:bodyPr wrap="square">
            <a:spAutoFit/>
          </a:bodyPr>
          <a:lstStyle/>
          <a:p>
            <a:r>
              <a:rPr lang="lt-LT" sz="1400" smtClean="0">
                <a:ln w="18415" cmpd="sng">
                  <a:noFill/>
                  <a:prstDash val="solid"/>
                </a:ln>
                <a:latin typeface="Arial" pitchFamily="34" charset="0"/>
                <a:cs typeface="Arial" pitchFamily="34" charset="0"/>
              </a:rPr>
              <a:t>Motorizuotoji pėstininkų brigada „Žemaitija“</a:t>
            </a:r>
            <a:endParaRPr lang="lt-LT" sz="1400">
              <a:ln w="18415" cmpd="sng">
                <a:noFill/>
                <a:prstDash val="solid"/>
              </a:ln>
              <a:latin typeface="Arial" pitchFamily="34" charset="0"/>
              <a:cs typeface="Arial" pitchFamily="34" charset="0"/>
            </a:endParaRPr>
          </a:p>
        </p:txBody>
      </p:sp>
      <p:pic>
        <p:nvPicPr>
          <p:cNvPr id="43" name="Picture 9" descr="SP.jp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51520" y="260648"/>
            <a:ext cx="1008891"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7453285"/>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5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5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250"/>
                                        <p:tgtEl>
                                          <p:spTgt spid="2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250"/>
                                        <p:tgtEl>
                                          <p:spTgt spid="37"/>
                                        </p:tgtEl>
                                      </p:cBhvr>
                                    </p:animEffect>
                                  </p:childTnLst>
                                </p:cTn>
                              </p:par>
                              <p:par>
                                <p:cTn id="19" presetID="10"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250"/>
                                        <p:tgtEl>
                                          <p:spTgt spid="36"/>
                                        </p:tgtEl>
                                      </p:cBhvr>
                                    </p:animEffect>
                                  </p:childTnLst>
                                </p:cTn>
                              </p:par>
                              <p:par>
                                <p:cTn id="22" presetID="10" presetClass="entr" presetSubtype="0" fill="hold"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250"/>
                                        <p:tgtEl>
                                          <p:spTgt spid="3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250"/>
                                        <p:tgtEl>
                                          <p:spTgt spid="2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9225"/>
                                        </p:tgtEl>
                                        <p:attrNameLst>
                                          <p:attrName>style.visibility</p:attrName>
                                        </p:attrNameLst>
                                      </p:cBhvr>
                                      <p:to>
                                        <p:strVal val="visible"/>
                                      </p:to>
                                    </p:set>
                                    <p:animEffect transition="in" filter="fade">
                                      <p:cBhvr>
                                        <p:cTn id="32" dur="250"/>
                                        <p:tgtEl>
                                          <p:spTgt spid="9225"/>
                                        </p:tgtEl>
                                      </p:cBhvr>
                                    </p:animEffect>
                                  </p:childTnLst>
                                </p:cTn>
                              </p:par>
                              <p:par>
                                <p:cTn id="33" presetID="10" presetClass="entr" presetSubtype="0" fill="hold"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250"/>
                                        <p:tgtEl>
                                          <p:spTgt spid="3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25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250"/>
                                        <p:tgtEl>
                                          <p:spTgt spid="5"/>
                                        </p:tgtEl>
                                      </p:cBhvr>
                                    </p:animEffect>
                                  </p:childTnLst>
                                </p:cTn>
                              </p:par>
                              <p:par>
                                <p:cTn id="44" presetID="10" presetClass="entr" presetSubtype="0" fill="hold"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250"/>
                                        <p:tgtEl>
                                          <p:spTgt spid="33"/>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250"/>
                                        <p:tgtEl>
                                          <p:spTgt spid="34"/>
                                        </p:tgtEl>
                                      </p:cBhvr>
                                    </p:animEffect>
                                  </p:childTnLst>
                                </p:cTn>
                              </p:par>
                              <p:par>
                                <p:cTn id="52" presetID="10" presetClass="entr" presetSubtype="0" fill="hold"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250"/>
                                        <p:tgtEl>
                                          <p:spTgt spid="2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9222"/>
                                        </p:tgtEl>
                                        <p:attrNameLst>
                                          <p:attrName>style.visibility</p:attrName>
                                        </p:attrNameLst>
                                      </p:cBhvr>
                                      <p:to>
                                        <p:strVal val="visible"/>
                                      </p:to>
                                    </p:set>
                                    <p:animEffect transition="in" filter="fade">
                                      <p:cBhvr>
                                        <p:cTn id="57" dur="250"/>
                                        <p:tgtEl>
                                          <p:spTgt spid="9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p:bldP spid="9225" grpId="0"/>
      <p:bldP spid="4" grpId="0"/>
      <p:bldP spid="5" grpId="0"/>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632" descr="KASP ribos"/>
          <p:cNvPicPr>
            <a:picLocks noChangeAspect="1" noChangeArrowheads="1"/>
          </p:cNvPicPr>
          <p:nvPr/>
        </p:nvPicPr>
        <p:blipFill>
          <a:blip r:embed="rId3" cstate="print">
            <a:clrChange>
              <a:clrFrom>
                <a:srgbClr val="FEFEFE"/>
              </a:clrFrom>
              <a:clrTo>
                <a:srgbClr val="FEFEFE">
                  <a:alpha val="0"/>
                </a:srgbClr>
              </a:clrTo>
            </a:clrChange>
            <a:extLst>
              <a:ext uri="{28A0092B-C50C-407E-A947-70E740481C1C}">
                <a14:useLocalDpi xmlns:a14="http://schemas.microsoft.com/office/drawing/2010/main" val="0"/>
              </a:ext>
            </a:extLst>
          </a:blip>
          <a:srcRect b="7506"/>
          <a:stretch>
            <a:fillRect/>
          </a:stretch>
        </p:blipFill>
        <p:spPr bwMode="gray">
          <a:xfrm>
            <a:off x="0" y="1724276"/>
            <a:ext cx="6844964" cy="5133724"/>
          </a:xfrm>
          <a:prstGeom prst="rect">
            <a:avLst/>
          </a:prstGeom>
          <a:solidFill>
            <a:schemeClr val="bg1"/>
          </a:solidFill>
          <a:ln w="9525">
            <a:solidFill>
              <a:schemeClr val="bg1"/>
            </a:solidFill>
            <a:miter lim="800000"/>
            <a:headEnd/>
            <a:tailEnd/>
          </a:ln>
        </p:spPr>
      </p:pic>
      <p:sp>
        <p:nvSpPr>
          <p:cNvPr id="9219" name="Text Box 4"/>
          <p:cNvSpPr txBox="1">
            <a:spLocks noChangeArrowheads="1"/>
          </p:cNvSpPr>
          <p:nvPr/>
        </p:nvSpPr>
        <p:spPr bwMode="auto">
          <a:xfrm>
            <a:off x="7812088" y="115888"/>
            <a:ext cx="12239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hlink"/>
              </a:buClr>
              <a:buSzPct val="80000"/>
              <a:buFont typeface="Arial" charset="0"/>
              <a:buChar char="►"/>
              <a:defRPr sz="3200">
                <a:solidFill>
                  <a:schemeClr val="tx1"/>
                </a:solidFill>
                <a:latin typeface="Tahoma" pitchFamily="34" charset="0"/>
              </a:defRPr>
            </a:lvl1pPr>
            <a:lvl2pPr marL="742950" indent="-285750" eaLnBrk="0" hangingPunct="0">
              <a:spcBef>
                <a:spcPct val="20000"/>
              </a:spcBef>
              <a:buClr>
                <a:schemeClr val="folHlink"/>
              </a:buClr>
              <a:buFont typeface="Wingdings" pitchFamily="2" charset="2"/>
              <a:buChar char="§"/>
              <a:defRPr sz="2800">
                <a:solidFill>
                  <a:schemeClr val="tx1"/>
                </a:solidFill>
                <a:latin typeface="Tahoma" pitchFamily="34" charset="0"/>
              </a:defRPr>
            </a:lvl2pPr>
            <a:lvl3pPr marL="1143000" indent="-228600" eaLnBrk="0" hangingPunct="0">
              <a:spcBef>
                <a:spcPct val="20000"/>
              </a:spcBef>
              <a:buClr>
                <a:schemeClr val="hlink"/>
              </a:buClr>
              <a:buSzPct val="80000"/>
              <a:buFont typeface="Arial" charset="0"/>
              <a:buChar char="►"/>
              <a:defRPr sz="2400">
                <a:solidFill>
                  <a:schemeClr val="tx1"/>
                </a:solidFill>
                <a:latin typeface="Tahoma" pitchFamily="34" charset="0"/>
              </a:defRPr>
            </a:lvl3pPr>
            <a:lvl4pPr marL="1600200" indent="-228600" eaLnBrk="0" hangingPunct="0">
              <a:spcBef>
                <a:spcPct val="20000"/>
              </a:spcBef>
              <a:buClr>
                <a:schemeClr val="folHlink"/>
              </a:buClr>
              <a:buFont typeface="Wingdings" pitchFamily="2" charset="2"/>
              <a:buChar char="§"/>
              <a:defRPr sz="2000">
                <a:solidFill>
                  <a:schemeClr val="tx1"/>
                </a:solidFill>
                <a:latin typeface="Tahoma" pitchFamily="34" charset="0"/>
              </a:defRPr>
            </a:lvl4pPr>
            <a:lvl5pPr marL="2057400" indent="-228600" eaLnBrk="0" hangingPunct="0">
              <a:spcBef>
                <a:spcPct val="20000"/>
              </a:spcBef>
              <a:buClr>
                <a:schemeClr val="hlink"/>
              </a:buClr>
              <a:buSzPct val="80000"/>
              <a:buFont typeface="Arial" charset="0"/>
              <a:buChar char="►"/>
              <a:defRPr sz="2000">
                <a:solidFill>
                  <a:schemeClr val="tx1"/>
                </a:solidFill>
                <a:latin typeface="Tahoma" pitchFamily="34" charset="0"/>
              </a:defRPr>
            </a:lvl5pPr>
            <a:lvl6pPr marL="25146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6pPr>
            <a:lvl7pPr marL="29718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7pPr>
            <a:lvl8pPr marL="34290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8pPr>
            <a:lvl9pPr marL="38862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9pPr>
          </a:lstStyle>
          <a:p>
            <a:pPr eaLnBrk="1" hangingPunct="1">
              <a:spcBef>
                <a:spcPct val="50000"/>
              </a:spcBef>
              <a:buClrTx/>
              <a:buSzTx/>
              <a:buFontTx/>
              <a:buNone/>
            </a:pPr>
            <a:endParaRPr lang="lt-LT" altLang="lt-LT" sz="1800">
              <a:solidFill>
                <a:srgbClr val="FFFF00"/>
              </a:solidFill>
              <a:latin typeface="Times New Roman" pitchFamily="18" charset="0"/>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71490" y="2357891"/>
            <a:ext cx="791059" cy="774914"/>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81930" y="3269449"/>
            <a:ext cx="780620" cy="690280"/>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35370" y="6033604"/>
            <a:ext cx="701629" cy="800352"/>
          </a:xfrm>
          <a:prstGeom prst="rect">
            <a:avLst/>
          </a:prstGeom>
        </p:spPr>
      </p:pic>
      <p:pic>
        <p:nvPicPr>
          <p:cNvPr id="26" name="Picture 2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36296" y="1124744"/>
            <a:ext cx="860567" cy="981819"/>
          </a:xfrm>
          <a:prstGeom prst="rect">
            <a:avLst/>
          </a:prstGeom>
        </p:spPr>
      </p:pic>
      <p:sp>
        <p:nvSpPr>
          <p:cNvPr id="9220" name="Rectangle 9219"/>
          <p:cNvSpPr/>
          <p:nvPr/>
        </p:nvSpPr>
        <p:spPr>
          <a:xfrm>
            <a:off x="7151490" y="2241695"/>
            <a:ext cx="1884560" cy="954107"/>
          </a:xfrm>
          <a:prstGeom prst="rect">
            <a:avLst/>
          </a:prstGeom>
          <a:noFill/>
        </p:spPr>
        <p:txBody>
          <a:bodyPr wrap="square">
            <a:spAutoFit/>
          </a:bodyPr>
          <a:lstStyle/>
          <a:p>
            <a:r>
              <a:rPr lang="lt-LT" sz="1400" dirty="0">
                <a:solidFill>
                  <a:prstClr val="black"/>
                </a:solidFill>
                <a:latin typeface="Arial" pitchFamily="34" charset="0"/>
                <a:cs typeface="Arial" pitchFamily="34" charset="0"/>
              </a:rPr>
              <a:t>Lietuvos didžiojo kunigaikščio Algirdo mechanizuotasis pėstininkų </a:t>
            </a:r>
            <a:r>
              <a:rPr lang="lt-LT" sz="1400" dirty="0" smtClean="0">
                <a:solidFill>
                  <a:prstClr val="black"/>
                </a:solidFill>
                <a:latin typeface="Arial" pitchFamily="34" charset="0"/>
                <a:cs typeface="Arial" pitchFamily="34" charset="0"/>
              </a:rPr>
              <a:t>batalionas</a:t>
            </a:r>
            <a:endParaRPr lang="lt-LT" sz="1400" dirty="0">
              <a:solidFill>
                <a:prstClr val="black"/>
              </a:solidFill>
              <a:latin typeface="Arial" pitchFamily="34" charset="0"/>
              <a:cs typeface="Arial" pitchFamily="34" charset="0"/>
            </a:endParaRPr>
          </a:p>
        </p:txBody>
      </p:sp>
      <p:sp>
        <p:nvSpPr>
          <p:cNvPr id="9223" name="Rectangle 9222"/>
          <p:cNvSpPr/>
          <p:nvPr/>
        </p:nvSpPr>
        <p:spPr>
          <a:xfrm>
            <a:off x="7151490" y="3245257"/>
            <a:ext cx="1868812" cy="738664"/>
          </a:xfrm>
          <a:prstGeom prst="rect">
            <a:avLst/>
          </a:prstGeom>
          <a:noFill/>
        </p:spPr>
        <p:txBody>
          <a:bodyPr wrap="square">
            <a:spAutoFit/>
          </a:bodyPr>
          <a:lstStyle/>
          <a:p>
            <a:r>
              <a:rPr lang="lt-LT" sz="1400" dirty="0">
                <a:solidFill>
                  <a:prstClr val="black"/>
                </a:solidFill>
                <a:latin typeface="Arial" pitchFamily="34" charset="0"/>
                <a:cs typeface="Arial" pitchFamily="34" charset="0"/>
              </a:rPr>
              <a:t>Kunigaikščio Vaidoto mechanizuotasis </a:t>
            </a:r>
            <a:r>
              <a:rPr lang="lt-LT" sz="1400" dirty="0" smtClean="0">
                <a:solidFill>
                  <a:prstClr val="black"/>
                </a:solidFill>
                <a:latin typeface="Arial" pitchFamily="34" charset="0"/>
                <a:cs typeface="Arial" pitchFamily="34" charset="0"/>
              </a:rPr>
              <a:t>batalionas</a:t>
            </a:r>
            <a:endParaRPr lang="lt-LT" sz="1400" dirty="0">
              <a:solidFill>
                <a:prstClr val="black"/>
              </a:solidFill>
              <a:latin typeface="Arial" pitchFamily="34" charset="0"/>
              <a:cs typeface="Arial" pitchFamily="34" charset="0"/>
            </a:endParaRPr>
          </a:p>
        </p:txBody>
      </p:sp>
      <p:sp>
        <p:nvSpPr>
          <p:cNvPr id="9225" name="Rectangle 9224"/>
          <p:cNvSpPr/>
          <p:nvPr/>
        </p:nvSpPr>
        <p:spPr>
          <a:xfrm>
            <a:off x="7116516" y="5989162"/>
            <a:ext cx="1861381" cy="738664"/>
          </a:xfrm>
          <a:prstGeom prst="rect">
            <a:avLst/>
          </a:prstGeom>
          <a:noFill/>
        </p:spPr>
        <p:txBody>
          <a:bodyPr wrap="square">
            <a:spAutoFit/>
          </a:bodyPr>
          <a:lstStyle/>
          <a:p>
            <a:r>
              <a:rPr lang="lt-LT" sz="1400" dirty="0">
                <a:solidFill>
                  <a:prstClr val="black"/>
                </a:solidFill>
                <a:latin typeface="Arial" pitchFamily="34" charset="0"/>
                <a:cs typeface="Arial" pitchFamily="34" charset="0"/>
              </a:rPr>
              <a:t>Generolo Romualdo Giedraičio artilerijos </a:t>
            </a:r>
            <a:r>
              <a:rPr lang="lt-LT" sz="1400" dirty="0" smtClean="0">
                <a:solidFill>
                  <a:prstClr val="black"/>
                </a:solidFill>
                <a:latin typeface="Arial" pitchFamily="34" charset="0"/>
                <a:cs typeface="Arial" pitchFamily="34" charset="0"/>
              </a:rPr>
              <a:t>batalionas</a:t>
            </a:r>
            <a:endParaRPr lang="lt-LT" sz="1400" dirty="0">
              <a:solidFill>
                <a:prstClr val="black"/>
              </a:solidFill>
              <a:latin typeface="Arial" pitchFamily="34" charset="0"/>
              <a:cs typeface="Arial" pitchFamily="34" charset="0"/>
            </a:endParaRPr>
          </a:p>
        </p:txBody>
      </p:sp>
      <p:pic>
        <p:nvPicPr>
          <p:cNvPr id="22" name="Picture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38006" y="4245794"/>
            <a:ext cx="444713" cy="435636"/>
          </a:xfrm>
          <a:prstGeom prst="rect">
            <a:avLst/>
          </a:prstGeom>
          <a:ln>
            <a:solidFill>
              <a:schemeClr val="tx1"/>
            </a:solidFill>
          </a:ln>
          <a:effectLst>
            <a:outerShdw blurRad="292100" dist="139700" dir="2700000" algn="tl" rotWithShape="0">
              <a:srgbClr val="333333">
                <a:alpha val="65000"/>
              </a:srgbClr>
            </a:outerShdw>
          </a:effectLst>
        </p:spPr>
      </p:pic>
      <p:pic>
        <p:nvPicPr>
          <p:cNvPr id="23" name="Picture 2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592475" y="4252631"/>
            <a:ext cx="471453" cy="416892"/>
          </a:xfrm>
          <a:prstGeom prst="rect">
            <a:avLst/>
          </a:prstGeom>
          <a:ln>
            <a:solidFill>
              <a:schemeClr val="tx1"/>
            </a:solidFill>
          </a:ln>
          <a:effectLst>
            <a:outerShdw blurRad="292100" dist="139700" dir="2700000" algn="tl" rotWithShape="0">
              <a:prstClr val="black">
                <a:alpha val="65000"/>
              </a:prstClr>
            </a:outerShdw>
          </a:effectLst>
        </p:spPr>
      </p:pic>
      <p:pic>
        <p:nvPicPr>
          <p:cNvPr id="24" name="Picture 2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168539" y="4252631"/>
            <a:ext cx="378713" cy="432000"/>
          </a:xfrm>
          <a:prstGeom prst="rect">
            <a:avLst/>
          </a:prstGeom>
          <a:effectLst>
            <a:outerShdw blurRad="292100" dist="139700" dir="2700000" algn="tl" rotWithShape="0">
              <a:prstClr val="black">
                <a:alpha val="65000"/>
              </a:prstClr>
            </a:outerShdw>
          </a:effectLst>
        </p:spPr>
      </p:pic>
      <p:sp>
        <p:nvSpPr>
          <p:cNvPr id="21" name="TextBox 20"/>
          <p:cNvSpPr txBox="1"/>
          <p:nvPr/>
        </p:nvSpPr>
        <p:spPr>
          <a:xfrm>
            <a:off x="3563888" y="4077302"/>
            <a:ext cx="571083" cy="253916"/>
          </a:xfrm>
          <a:prstGeom prst="rect">
            <a:avLst/>
          </a:prstGeom>
          <a:noFill/>
        </p:spPr>
        <p:txBody>
          <a:bodyPr wrap="square" rtlCol="0">
            <a:spAutoFit/>
          </a:bodyPr>
          <a:lstStyle/>
          <a:p>
            <a:r>
              <a:rPr lang="lt-LT" sz="1050" b="1" dirty="0" smtClean="0">
                <a:latin typeface="Times New Roman" panose="02020603050405020304" pitchFamily="18" charset="0"/>
                <a:cs typeface="Times New Roman" panose="02020603050405020304" pitchFamily="18" charset="0"/>
              </a:rPr>
              <a:t>Rukla</a:t>
            </a:r>
            <a:endParaRPr lang="lt-LT" sz="1050" b="1" dirty="0">
              <a:latin typeface="Times New Roman" panose="02020603050405020304" pitchFamily="18" charset="0"/>
              <a:cs typeface="Times New Roman" panose="02020603050405020304" pitchFamily="18" charset="0"/>
            </a:endParaRPr>
          </a:p>
        </p:txBody>
      </p:sp>
      <p:sp>
        <p:nvSpPr>
          <p:cNvPr id="20" name="TextBox 19"/>
          <p:cNvSpPr txBox="1"/>
          <p:nvPr/>
        </p:nvSpPr>
        <p:spPr>
          <a:xfrm>
            <a:off x="7116514" y="5013176"/>
            <a:ext cx="2168717" cy="722403"/>
          </a:xfrm>
          <a:prstGeom prst="rect">
            <a:avLst/>
          </a:prstGeom>
          <a:noFill/>
        </p:spPr>
        <p:txBody>
          <a:bodyPr wrap="none" rtlCol="0">
            <a:noAutofit/>
          </a:bodyPr>
          <a:lstStyle/>
          <a:p>
            <a:r>
              <a:rPr lang="lt-LT" sz="1400" dirty="0">
                <a:latin typeface="Arial" pitchFamily="34" charset="0"/>
                <a:cs typeface="Arial" pitchFamily="34" charset="0"/>
              </a:rPr>
              <a:t>Karaliaus Mindaugo </a:t>
            </a:r>
            <a:endParaRPr lang="lt-LT" sz="1400" dirty="0" smtClean="0">
              <a:latin typeface="Arial" pitchFamily="34" charset="0"/>
              <a:cs typeface="Arial" pitchFamily="34" charset="0"/>
            </a:endParaRPr>
          </a:p>
          <a:p>
            <a:r>
              <a:rPr lang="lt-LT" sz="1400" dirty="0" smtClean="0">
                <a:latin typeface="Arial" pitchFamily="34" charset="0"/>
                <a:cs typeface="Arial" pitchFamily="34" charset="0"/>
              </a:rPr>
              <a:t>motorizuotasis husarų</a:t>
            </a:r>
          </a:p>
          <a:p>
            <a:r>
              <a:rPr lang="lt-LT" sz="1400" dirty="0" smtClean="0">
                <a:latin typeface="Arial" pitchFamily="34" charset="0"/>
                <a:cs typeface="Arial" pitchFamily="34" charset="0"/>
              </a:rPr>
              <a:t>batalionas</a:t>
            </a:r>
            <a:endParaRPr lang="lt-LT" sz="1400" b="1" dirty="0">
              <a:ln w="18415" cmpd="sng">
                <a:noFill/>
                <a:prstDash val="solid"/>
              </a:ln>
              <a:latin typeface="Arial" pitchFamily="34" charset="0"/>
              <a:cs typeface="Arial" pitchFamily="34" charset="0"/>
            </a:endParaRPr>
          </a:p>
        </p:txBody>
      </p:sp>
      <p:pic>
        <p:nvPicPr>
          <p:cNvPr id="28" name="Picture 2" descr="http://kariuomene.kam.lt/public/uploads/pictures/rs139x160_57637_bataliono_zenklas.png.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235369" y="5085184"/>
            <a:ext cx="680637" cy="751048"/>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http://www.kariuomene.kam.lt/images/57725/tz%20bir%2017.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235370" y="4124374"/>
            <a:ext cx="680636" cy="777747"/>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p:cNvSpPr/>
          <p:nvPr/>
        </p:nvSpPr>
        <p:spPr>
          <a:xfrm>
            <a:off x="7116514" y="4077302"/>
            <a:ext cx="2311593" cy="738664"/>
          </a:xfrm>
          <a:prstGeom prst="rect">
            <a:avLst/>
          </a:prstGeom>
          <a:noFill/>
        </p:spPr>
        <p:txBody>
          <a:bodyPr wrap="square">
            <a:spAutoFit/>
          </a:bodyPr>
          <a:lstStyle/>
          <a:p>
            <a:pPr lvl="0"/>
            <a:r>
              <a:rPr lang="lt-LT" sz="1400" dirty="0">
                <a:solidFill>
                  <a:prstClr val="black"/>
                </a:solidFill>
                <a:latin typeface="Arial" pitchFamily="34" charset="0"/>
                <a:cs typeface="Arial" pitchFamily="34" charset="0"/>
              </a:rPr>
              <a:t>Lietuvos didžiosios kunigaikštienės </a:t>
            </a:r>
            <a:r>
              <a:rPr lang="lt-LT" sz="1400" dirty="0" smtClean="0">
                <a:solidFill>
                  <a:prstClr val="black"/>
                </a:solidFill>
                <a:latin typeface="Arial" pitchFamily="34" charset="0"/>
                <a:cs typeface="Arial" pitchFamily="34" charset="0"/>
              </a:rPr>
              <a:t>Birutės</a:t>
            </a:r>
          </a:p>
          <a:p>
            <a:pPr lvl="0"/>
            <a:r>
              <a:rPr lang="lt-LT" sz="1400" dirty="0" smtClean="0">
                <a:solidFill>
                  <a:prstClr val="black"/>
                </a:solidFill>
                <a:latin typeface="Arial" pitchFamily="34" charset="0"/>
                <a:cs typeface="Arial" pitchFamily="34" charset="0"/>
              </a:rPr>
              <a:t>ulonų batalionas</a:t>
            </a:r>
            <a:endParaRPr lang="lt-LT" sz="1400" dirty="0">
              <a:solidFill>
                <a:prstClr val="black"/>
              </a:solidFill>
              <a:latin typeface="Arial" pitchFamily="34" charset="0"/>
              <a:cs typeface="Arial" pitchFamily="34" charset="0"/>
            </a:endParaRPr>
          </a:p>
        </p:txBody>
      </p:sp>
      <p:pic>
        <p:nvPicPr>
          <p:cNvPr id="31" name="Picture 4" descr="http://www.kariuomene.kam.lt/images/57725/tz%20bir%2017.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260361" y="5584690"/>
            <a:ext cx="430115" cy="491483"/>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http://kariuomene.kam.lt/public/uploads/pictures/rs139x160_57637_bataliono_zenklas.png.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549042" y="3201119"/>
            <a:ext cx="447859" cy="494189"/>
          </a:xfrm>
          <a:prstGeom prst="rect">
            <a:avLst/>
          </a:prstGeom>
          <a:noFill/>
          <a:extLst>
            <a:ext uri="{909E8E84-426E-40DD-AFC4-6F175D3DCCD1}">
              <a14:hiddenFill xmlns:a14="http://schemas.microsoft.com/office/drawing/2010/main">
                <a:solidFill>
                  <a:srgbClr val="FFFFFF"/>
                </a:solidFill>
              </a14:hiddenFill>
            </a:ext>
          </a:extLst>
        </p:spPr>
      </p:pic>
      <p:sp>
        <p:nvSpPr>
          <p:cNvPr id="25" name="Stačiakampis 1"/>
          <p:cNvSpPr>
            <a:spLocks noChangeArrowheads="1"/>
          </p:cNvSpPr>
          <p:nvPr/>
        </p:nvSpPr>
        <p:spPr bwMode="auto">
          <a:xfrm>
            <a:off x="1331640" y="260648"/>
            <a:ext cx="756153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lt-LT" sz="2400" b="1" dirty="0" smtClean="0">
                <a:solidFill>
                  <a:schemeClr val="accent3">
                    <a:lumMod val="50000"/>
                  </a:schemeClr>
                </a:solidFill>
                <a:effectLst>
                  <a:outerShdw blurRad="38100" dist="38100" dir="2700000" algn="tl">
                    <a:srgbClr val="000000">
                      <a:alpha val="43137"/>
                    </a:srgbClr>
                  </a:outerShdw>
                </a:effectLst>
                <a:latin typeface="Arial" pitchFamily="34" charset="0"/>
                <a:cs typeface="Arial" pitchFamily="34" charset="0"/>
              </a:rPr>
              <a:t>SAUSUMOS PAJĖGOS</a:t>
            </a:r>
          </a:p>
          <a:p>
            <a:pPr algn="r">
              <a:defRPr/>
            </a:pPr>
            <a:r>
              <a:rPr lang="lt-LT" altLang="lt-LT" sz="2400" b="1" i="1" dirty="0" smtClean="0">
                <a:solidFill>
                  <a:schemeClr val="accent3">
                    <a:lumMod val="50000"/>
                  </a:schemeClr>
                </a:solidFill>
                <a:effectLst>
                  <a:outerShdw blurRad="38100" dist="38100" dir="2700000" algn="tl">
                    <a:srgbClr val="000000">
                      <a:alpha val="43137"/>
                    </a:srgbClr>
                  </a:outerShdw>
                </a:effectLst>
                <a:latin typeface="Arial" pitchFamily="34" charset="0"/>
                <a:ea typeface="Arial Unicode MS" pitchFamily="34" charset="-128"/>
                <a:cs typeface="Arial" pitchFamily="34" charset="0"/>
              </a:rPr>
              <a:t>		</a:t>
            </a:r>
            <a:r>
              <a:rPr lang="lt-LT" altLang="lt-LT" sz="2000" b="1" i="1" dirty="0" smtClean="0">
                <a:solidFill>
                  <a:schemeClr val="accent3">
                    <a:lumMod val="50000"/>
                  </a:schemeClr>
                </a:solidFill>
                <a:effectLst>
                  <a:outerShdw blurRad="38100" dist="38100" dir="2700000" algn="tl">
                    <a:srgbClr val="000000">
                      <a:alpha val="43137"/>
                    </a:srgbClr>
                  </a:outerShdw>
                </a:effectLst>
                <a:latin typeface="Arial" pitchFamily="34" charset="0"/>
                <a:ea typeface="Arial Unicode MS" pitchFamily="34" charset="-128"/>
                <a:cs typeface="Arial" pitchFamily="34" charset="0"/>
              </a:rPr>
              <a:t>Vienybėje </a:t>
            </a:r>
            <a:r>
              <a:rPr lang="lt-LT" altLang="lt-LT" sz="2000" b="1" i="1" dirty="0">
                <a:solidFill>
                  <a:schemeClr val="accent3">
                    <a:lumMod val="50000"/>
                  </a:schemeClr>
                </a:solidFill>
                <a:effectLst>
                  <a:outerShdw blurRad="38100" dist="38100" dir="2700000" algn="tl">
                    <a:srgbClr val="000000">
                      <a:alpha val="43137"/>
                    </a:srgbClr>
                  </a:outerShdw>
                </a:effectLst>
                <a:latin typeface="Arial" pitchFamily="34" charset="0"/>
                <a:ea typeface="Arial Unicode MS" pitchFamily="34" charset="-128"/>
                <a:cs typeface="Arial" pitchFamily="34" charset="0"/>
              </a:rPr>
              <a:t>jėga, </a:t>
            </a:r>
            <a:r>
              <a:rPr lang="lt-LT" altLang="lt-LT" sz="2000" b="1" i="1" dirty="0" smtClean="0">
                <a:solidFill>
                  <a:schemeClr val="accent3">
                    <a:lumMod val="50000"/>
                  </a:schemeClr>
                </a:solidFill>
                <a:effectLst>
                  <a:outerShdw blurRad="38100" dist="38100" dir="2700000" algn="tl">
                    <a:srgbClr val="000000">
                      <a:alpha val="43137"/>
                    </a:srgbClr>
                  </a:outerShdw>
                </a:effectLst>
                <a:latin typeface="Arial" pitchFamily="34" charset="0"/>
                <a:ea typeface="Arial Unicode MS" pitchFamily="34" charset="-128"/>
                <a:cs typeface="Arial" pitchFamily="34" charset="0"/>
              </a:rPr>
              <a:t>tikėjime - pergalė!</a:t>
            </a:r>
            <a:endParaRPr lang="lt-LT" altLang="lt-LT" sz="2400" b="1" i="1" dirty="0" smtClean="0">
              <a:solidFill>
                <a:schemeClr val="accent3">
                  <a:lumMod val="50000"/>
                </a:schemeClr>
              </a:solidFill>
              <a:effectLst>
                <a:outerShdw blurRad="38100" dist="38100" dir="2700000" algn="tl">
                  <a:srgbClr val="000000">
                    <a:alpha val="43137"/>
                  </a:srgbClr>
                </a:outerShdw>
              </a:effectLst>
              <a:latin typeface="Arial" pitchFamily="34" charset="0"/>
              <a:ea typeface="Arial Unicode MS" pitchFamily="34" charset="-128"/>
              <a:cs typeface="Arial" pitchFamily="34" charset="0"/>
            </a:endParaRPr>
          </a:p>
          <a:p>
            <a:pPr>
              <a:defRPr/>
            </a:pPr>
            <a:endParaRPr lang="lt-LT" altLang="lt-LT" sz="800" b="1" i="1" dirty="0" smtClean="0">
              <a:solidFill>
                <a:schemeClr val="accent3">
                  <a:lumMod val="50000"/>
                </a:schemeClr>
              </a:solidFill>
              <a:effectLst>
                <a:outerShdw blurRad="38100" dist="38100" dir="2700000" algn="tl">
                  <a:srgbClr val="000000">
                    <a:alpha val="43137"/>
                  </a:srgbClr>
                </a:outerShdw>
              </a:effectLst>
              <a:latin typeface="Arial" pitchFamily="34" charset="0"/>
              <a:ea typeface="Arial Unicode MS" pitchFamily="34" charset="-128"/>
              <a:cs typeface="Arial" pitchFamily="34" charset="0"/>
            </a:endParaRPr>
          </a:p>
          <a:p>
            <a:pPr>
              <a:defRPr/>
            </a:pPr>
            <a:r>
              <a:rPr lang="lt-LT" sz="2000" b="1" dirty="0" smtClean="0">
                <a:solidFill>
                  <a:schemeClr val="accent3">
                    <a:lumMod val="50000"/>
                  </a:schemeClr>
                </a:solidFill>
                <a:effectLst>
                  <a:outerShdw blurRad="38100" dist="38100" dir="2700000" algn="tl">
                    <a:srgbClr val="000000">
                      <a:alpha val="43137"/>
                    </a:srgbClr>
                  </a:outerShdw>
                </a:effectLst>
                <a:latin typeface="Arial" pitchFamily="34" charset="0"/>
                <a:cs typeface="Arial" pitchFamily="34" charset="0"/>
              </a:rPr>
              <a:t>Mechanizuotąją pėstininkų brigadą</a:t>
            </a:r>
          </a:p>
          <a:p>
            <a:pPr>
              <a:defRPr/>
            </a:pPr>
            <a:r>
              <a:rPr lang="lt-LT" sz="2000" b="1" dirty="0" smtClean="0">
                <a:solidFill>
                  <a:schemeClr val="accent3">
                    <a:lumMod val="50000"/>
                  </a:schemeClr>
                </a:solidFill>
                <a:effectLst>
                  <a:outerShdw blurRad="38100" dist="38100" dir="2700000" algn="tl">
                    <a:srgbClr val="000000">
                      <a:alpha val="43137"/>
                    </a:srgbClr>
                  </a:outerShdw>
                </a:effectLst>
                <a:latin typeface="Arial" pitchFamily="34" charset="0"/>
                <a:cs typeface="Arial" pitchFamily="34" charset="0"/>
              </a:rPr>
              <a:t>		“Geležinis vilkas” sudaro:</a:t>
            </a:r>
            <a:endParaRPr lang="lt-LT" sz="2000" b="1" dirty="0">
              <a:solidFill>
                <a:schemeClr val="accent3">
                  <a:lumMod val="50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33" name="Picture 9" descr="SP.jpg"/>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51520" y="260648"/>
            <a:ext cx="1008891"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9541437"/>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220"/>
                                        </p:tgtEl>
                                        <p:attrNameLst>
                                          <p:attrName>style.visibility</p:attrName>
                                        </p:attrNameLst>
                                      </p:cBhvr>
                                      <p:to>
                                        <p:strVal val="visible"/>
                                      </p:to>
                                    </p:set>
                                    <p:animEffect transition="in" filter="fade">
                                      <p:cBhvr>
                                        <p:cTn id="10" dur="250"/>
                                        <p:tgtEl>
                                          <p:spTgt spid="9220"/>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250"/>
                                        <p:tgtEl>
                                          <p:spTgt spid="23"/>
                                        </p:tgtEl>
                                      </p:cBhvr>
                                    </p:animEffect>
                                  </p:childTnLst>
                                </p:cTn>
                              </p:par>
                              <p:par>
                                <p:cTn id="19" presetID="10"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250"/>
                                        <p:tgtEl>
                                          <p:spTgt spid="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223"/>
                                        </p:tgtEl>
                                        <p:attrNameLst>
                                          <p:attrName>style.visibility</p:attrName>
                                        </p:attrNameLst>
                                      </p:cBhvr>
                                      <p:to>
                                        <p:strVal val="visible"/>
                                      </p:to>
                                    </p:set>
                                    <p:animEffect transition="in" filter="fade">
                                      <p:cBhvr>
                                        <p:cTn id="24" dur="250"/>
                                        <p:tgtEl>
                                          <p:spTgt spid="922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250"/>
                                        <p:tgtEl>
                                          <p:spTgt spid="2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250"/>
                                        <p:tgtEl>
                                          <p:spTgt spid="30"/>
                                        </p:tgtEl>
                                      </p:cBhvr>
                                    </p:animEffect>
                                  </p:childTnLst>
                                </p:cTn>
                              </p:par>
                              <p:par>
                                <p:cTn id="33" presetID="10" presetClass="entr" presetSubtype="0" fill="hold"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250"/>
                                        <p:tgtEl>
                                          <p:spTgt spid="3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250"/>
                                        <p:tgtEl>
                                          <p:spTgt spid="28"/>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250"/>
                                        <p:tgtEl>
                                          <p:spTgt spid="20"/>
                                        </p:tgtEl>
                                      </p:cBhvr>
                                    </p:animEffect>
                                  </p:childTnLst>
                                </p:cTn>
                              </p:par>
                              <p:par>
                                <p:cTn id="44" presetID="10" presetClass="entr" presetSubtype="0" fill="hold"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250"/>
                                        <p:tgtEl>
                                          <p:spTgt spid="3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250"/>
                                        <p:tgtEl>
                                          <p:spTgt spid="24"/>
                                        </p:tgtEl>
                                      </p:cBhvr>
                                    </p:animEffect>
                                  </p:childTnLst>
                                </p:cTn>
                              </p:par>
                              <p:par>
                                <p:cTn id="52" presetID="10" presetClass="entr" presetSubtype="0" fill="hold" nodeType="with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fade">
                                      <p:cBhvr>
                                        <p:cTn id="54" dur="250"/>
                                        <p:tgtEl>
                                          <p:spTgt spid="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9225"/>
                                        </p:tgtEl>
                                        <p:attrNameLst>
                                          <p:attrName>style.visibility</p:attrName>
                                        </p:attrNameLst>
                                      </p:cBhvr>
                                      <p:to>
                                        <p:strVal val="visible"/>
                                      </p:to>
                                    </p:set>
                                    <p:animEffect transition="in" filter="fade">
                                      <p:cBhvr>
                                        <p:cTn id="57" dur="250"/>
                                        <p:tgtEl>
                                          <p:spTgt spid="92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9223" grpId="0"/>
      <p:bldP spid="9225" grpId="0"/>
      <p:bldP spid="20"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632" descr="KASP ribos"/>
          <p:cNvPicPr>
            <a:picLocks noChangeAspect="1" noChangeArrowheads="1"/>
          </p:cNvPicPr>
          <p:nvPr/>
        </p:nvPicPr>
        <p:blipFill>
          <a:blip r:embed="rId3" cstate="print">
            <a:clrChange>
              <a:clrFrom>
                <a:srgbClr val="FEFEFE"/>
              </a:clrFrom>
              <a:clrTo>
                <a:srgbClr val="FEFEFE">
                  <a:alpha val="0"/>
                </a:srgbClr>
              </a:clrTo>
            </a:clrChange>
            <a:extLst>
              <a:ext uri="{28A0092B-C50C-407E-A947-70E740481C1C}">
                <a14:useLocalDpi xmlns:a14="http://schemas.microsoft.com/office/drawing/2010/main" val="0"/>
              </a:ext>
            </a:extLst>
          </a:blip>
          <a:srcRect b="7506"/>
          <a:stretch>
            <a:fillRect/>
          </a:stretch>
        </p:blipFill>
        <p:spPr bwMode="gray">
          <a:xfrm>
            <a:off x="0" y="1724276"/>
            <a:ext cx="6844964" cy="5133724"/>
          </a:xfrm>
          <a:prstGeom prst="rect">
            <a:avLst/>
          </a:prstGeom>
          <a:solidFill>
            <a:schemeClr val="bg1"/>
          </a:solidFill>
          <a:ln w="9525">
            <a:solidFill>
              <a:schemeClr val="bg1"/>
            </a:solidFill>
            <a:miter lim="800000"/>
            <a:headEnd/>
            <a:tailEnd/>
          </a:ln>
        </p:spPr>
      </p:pic>
      <p:sp>
        <p:nvSpPr>
          <p:cNvPr id="9219" name="Text Box 4"/>
          <p:cNvSpPr txBox="1">
            <a:spLocks noChangeArrowheads="1"/>
          </p:cNvSpPr>
          <p:nvPr/>
        </p:nvSpPr>
        <p:spPr bwMode="auto">
          <a:xfrm>
            <a:off x="7812088" y="115888"/>
            <a:ext cx="12239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hlink"/>
              </a:buClr>
              <a:buSzPct val="80000"/>
              <a:buFont typeface="Arial" charset="0"/>
              <a:buChar char="►"/>
              <a:defRPr sz="3200">
                <a:solidFill>
                  <a:schemeClr val="tx1"/>
                </a:solidFill>
                <a:latin typeface="Tahoma" pitchFamily="34" charset="0"/>
              </a:defRPr>
            </a:lvl1pPr>
            <a:lvl2pPr marL="742950" indent="-285750" eaLnBrk="0" hangingPunct="0">
              <a:spcBef>
                <a:spcPct val="20000"/>
              </a:spcBef>
              <a:buClr>
                <a:schemeClr val="folHlink"/>
              </a:buClr>
              <a:buFont typeface="Wingdings" pitchFamily="2" charset="2"/>
              <a:buChar char="§"/>
              <a:defRPr sz="2800">
                <a:solidFill>
                  <a:schemeClr val="tx1"/>
                </a:solidFill>
                <a:latin typeface="Tahoma" pitchFamily="34" charset="0"/>
              </a:defRPr>
            </a:lvl2pPr>
            <a:lvl3pPr marL="1143000" indent="-228600" eaLnBrk="0" hangingPunct="0">
              <a:spcBef>
                <a:spcPct val="20000"/>
              </a:spcBef>
              <a:buClr>
                <a:schemeClr val="hlink"/>
              </a:buClr>
              <a:buSzPct val="80000"/>
              <a:buFont typeface="Arial" charset="0"/>
              <a:buChar char="►"/>
              <a:defRPr sz="2400">
                <a:solidFill>
                  <a:schemeClr val="tx1"/>
                </a:solidFill>
                <a:latin typeface="Tahoma" pitchFamily="34" charset="0"/>
              </a:defRPr>
            </a:lvl3pPr>
            <a:lvl4pPr marL="1600200" indent="-228600" eaLnBrk="0" hangingPunct="0">
              <a:spcBef>
                <a:spcPct val="20000"/>
              </a:spcBef>
              <a:buClr>
                <a:schemeClr val="folHlink"/>
              </a:buClr>
              <a:buFont typeface="Wingdings" pitchFamily="2" charset="2"/>
              <a:buChar char="§"/>
              <a:defRPr sz="2000">
                <a:solidFill>
                  <a:schemeClr val="tx1"/>
                </a:solidFill>
                <a:latin typeface="Tahoma" pitchFamily="34" charset="0"/>
              </a:defRPr>
            </a:lvl4pPr>
            <a:lvl5pPr marL="2057400" indent="-228600" eaLnBrk="0" hangingPunct="0">
              <a:spcBef>
                <a:spcPct val="20000"/>
              </a:spcBef>
              <a:buClr>
                <a:schemeClr val="hlink"/>
              </a:buClr>
              <a:buSzPct val="80000"/>
              <a:buFont typeface="Arial" charset="0"/>
              <a:buChar char="►"/>
              <a:defRPr sz="2000">
                <a:solidFill>
                  <a:schemeClr val="tx1"/>
                </a:solidFill>
                <a:latin typeface="Tahoma" pitchFamily="34" charset="0"/>
              </a:defRPr>
            </a:lvl5pPr>
            <a:lvl6pPr marL="25146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6pPr>
            <a:lvl7pPr marL="29718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7pPr>
            <a:lvl8pPr marL="34290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8pPr>
            <a:lvl9pPr marL="3886200" indent="-228600" eaLnBrk="0" fontAlgn="base" hangingPunct="0">
              <a:spcBef>
                <a:spcPct val="20000"/>
              </a:spcBef>
              <a:spcAft>
                <a:spcPct val="0"/>
              </a:spcAft>
              <a:buClr>
                <a:schemeClr val="hlink"/>
              </a:buClr>
              <a:buSzPct val="80000"/>
              <a:buFont typeface="Arial" charset="0"/>
              <a:buChar char="►"/>
              <a:defRPr sz="2000">
                <a:solidFill>
                  <a:schemeClr val="tx1"/>
                </a:solidFill>
                <a:latin typeface="Tahoma" pitchFamily="34" charset="0"/>
              </a:defRPr>
            </a:lvl9pPr>
          </a:lstStyle>
          <a:p>
            <a:pPr eaLnBrk="1" hangingPunct="1">
              <a:spcBef>
                <a:spcPct val="50000"/>
              </a:spcBef>
              <a:buClrTx/>
              <a:buSzTx/>
              <a:buFontTx/>
              <a:buNone/>
            </a:pPr>
            <a:endParaRPr lang="lt-LT" altLang="lt-LT" sz="1800">
              <a:solidFill>
                <a:srgbClr val="FFFF00"/>
              </a:solidFill>
              <a:latin typeface="Times New Roman" pitchFamily="18" charset="0"/>
            </a:endParaRPr>
          </a:p>
        </p:txBody>
      </p:sp>
      <p:pic>
        <p:nvPicPr>
          <p:cNvPr id="9217" name="Picture 92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51479" y="2501011"/>
            <a:ext cx="808660" cy="751840"/>
          </a:xfrm>
          <a:prstGeom prst="rect">
            <a:avLst/>
          </a:prstGeom>
        </p:spPr>
      </p:pic>
      <p:sp>
        <p:nvSpPr>
          <p:cNvPr id="9222" name="Rectangle 9221"/>
          <p:cNvSpPr/>
          <p:nvPr/>
        </p:nvSpPr>
        <p:spPr>
          <a:xfrm>
            <a:off x="6763421" y="2565923"/>
            <a:ext cx="1868812" cy="1169551"/>
          </a:xfrm>
          <a:prstGeom prst="rect">
            <a:avLst/>
          </a:prstGeom>
        </p:spPr>
        <p:txBody>
          <a:bodyPr wrap="square">
            <a:spAutoFit/>
          </a:bodyPr>
          <a:lstStyle/>
          <a:p>
            <a:r>
              <a:rPr lang="lt-LT" sz="1400" dirty="0">
                <a:solidFill>
                  <a:prstClr val="black"/>
                </a:solidFill>
                <a:latin typeface="Arial" pitchFamily="34" charset="0"/>
                <a:cs typeface="Arial" pitchFamily="34" charset="0"/>
              </a:rPr>
              <a:t>Lietuvos </a:t>
            </a:r>
            <a:r>
              <a:rPr lang="lt-LT" sz="1400" dirty="0" smtClean="0">
                <a:solidFill>
                  <a:prstClr val="black"/>
                </a:solidFill>
                <a:latin typeface="Arial" pitchFamily="34" charset="0"/>
                <a:cs typeface="Arial" pitchFamily="34" charset="0"/>
              </a:rPr>
              <a:t>Didžiojo </a:t>
            </a:r>
            <a:r>
              <a:rPr lang="lt-LT" sz="1400" dirty="0">
                <a:solidFill>
                  <a:prstClr val="black"/>
                </a:solidFill>
                <a:latin typeface="Arial" pitchFamily="34" charset="0"/>
                <a:cs typeface="Arial" pitchFamily="34" charset="0"/>
              </a:rPr>
              <a:t>kunigaikščio Kęstučio mechanizuotasis pėstininkų </a:t>
            </a:r>
            <a:r>
              <a:rPr lang="lt-LT" sz="1400" dirty="0" smtClean="0">
                <a:solidFill>
                  <a:prstClr val="black"/>
                </a:solidFill>
                <a:latin typeface="Arial" pitchFamily="34" charset="0"/>
                <a:cs typeface="Arial" pitchFamily="34" charset="0"/>
              </a:rPr>
              <a:t>batalionas</a:t>
            </a:r>
            <a:endParaRPr lang="lt-LT" sz="1400" dirty="0">
              <a:solidFill>
                <a:prstClr val="black"/>
              </a:solidFill>
              <a:latin typeface="Arial" pitchFamily="34" charset="0"/>
              <a:cs typeface="Arial" pitchFamily="34" charset="0"/>
            </a:endParaRPr>
          </a:p>
        </p:txBody>
      </p:sp>
      <p:pic>
        <p:nvPicPr>
          <p:cNvPr id="25" name="Picture 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50774" y="4123767"/>
            <a:ext cx="464649" cy="432000"/>
          </a:xfrm>
          <a:prstGeom prst="rect">
            <a:avLst/>
          </a:prstGeom>
          <a:ln>
            <a:solidFill>
              <a:schemeClr val="tx1"/>
            </a:solidFill>
          </a:ln>
          <a:effectLst>
            <a:outerShdw blurRad="292100" dist="139700" dir="2700000" algn="tl" rotWithShape="0">
              <a:prstClr val="black">
                <a:alpha val="65000"/>
              </a:prstClr>
            </a:outerShdw>
          </a:effectLst>
        </p:spPr>
      </p:pic>
      <p:sp>
        <p:nvSpPr>
          <p:cNvPr id="21" name="TextBox 20"/>
          <p:cNvSpPr txBox="1"/>
          <p:nvPr/>
        </p:nvSpPr>
        <p:spPr>
          <a:xfrm>
            <a:off x="3563888" y="4077302"/>
            <a:ext cx="571083" cy="253916"/>
          </a:xfrm>
          <a:prstGeom prst="rect">
            <a:avLst/>
          </a:prstGeom>
          <a:noFill/>
        </p:spPr>
        <p:txBody>
          <a:bodyPr wrap="square" rtlCol="0">
            <a:spAutoFit/>
          </a:bodyPr>
          <a:lstStyle/>
          <a:p>
            <a:r>
              <a:rPr lang="lt-LT" sz="1050" b="1" dirty="0" smtClean="0">
                <a:latin typeface="Times New Roman" panose="02020603050405020304" pitchFamily="18" charset="0"/>
                <a:cs typeface="Times New Roman" panose="02020603050405020304" pitchFamily="18" charset="0"/>
              </a:rPr>
              <a:t>Rukla</a:t>
            </a:r>
            <a:endParaRPr lang="lt-LT" sz="1050" b="1" dirty="0">
              <a:latin typeface="Times New Roman" panose="02020603050405020304" pitchFamily="18" charset="0"/>
              <a:cs typeface="Times New Roman" panose="02020603050405020304" pitchFamily="18" charset="0"/>
            </a:endParaRPr>
          </a:p>
        </p:txBody>
      </p:sp>
      <p:pic>
        <p:nvPicPr>
          <p:cNvPr id="3074" name="Picture 2" descr="C:\Users\liudvikas.jaskunas\Desktop\Reikalai\LK pristatymai\zenklai\Brigados Zemaitija tarnybos zenklas.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81317" y="1394799"/>
            <a:ext cx="945268" cy="1080943"/>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27"/>
          <p:cNvSpPr/>
          <p:nvPr/>
        </p:nvSpPr>
        <p:spPr>
          <a:xfrm>
            <a:off x="6754688" y="3789739"/>
            <a:ext cx="2168718" cy="738664"/>
          </a:xfrm>
          <a:prstGeom prst="rect">
            <a:avLst/>
          </a:prstGeom>
        </p:spPr>
        <p:txBody>
          <a:bodyPr wrap="square">
            <a:spAutoFit/>
          </a:bodyPr>
          <a:lstStyle/>
          <a:p>
            <a:r>
              <a:rPr lang="lt-LT" sz="1400" dirty="0">
                <a:latin typeface="Arial" pitchFamily="34" charset="0"/>
                <a:cs typeface="Arial" pitchFamily="34" charset="0"/>
              </a:rPr>
              <a:t>Lietuvos Didžiojo kunigaikščio Butigeidžio dragūnų </a:t>
            </a:r>
            <a:r>
              <a:rPr lang="lt-LT" sz="1400" dirty="0" smtClean="0">
                <a:latin typeface="Arial" pitchFamily="34" charset="0"/>
                <a:cs typeface="Arial" pitchFamily="34" charset="0"/>
              </a:rPr>
              <a:t>batalionas</a:t>
            </a:r>
            <a:endParaRPr lang="lt-LT" sz="1400" dirty="0">
              <a:latin typeface="Arial" pitchFamily="34" charset="0"/>
              <a:cs typeface="Arial" pitchFamily="34" charset="0"/>
            </a:endParaRPr>
          </a:p>
        </p:txBody>
      </p:sp>
      <p:pic>
        <p:nvPicPr>
          <p:cNvPr id="29"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994355" y="3744416"/>
            <a:ext cx="680996" cy="7831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24290" y="3110428"/>
            <a:ext cx="448510" cy="515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Stačiakampis 1"/>
          <p:cNvSpPr>
            <a:spLocks noChangeArrowheads="1"/>
          </p:cNvSpPr>
          <p:nvPr/>
        </p:nvSpPr>
        <p:spPr bwMode="auto">
          <a:xfrm>
            <a:off x="1331640" y="260648"/>
            <a:ext cx="7561534"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lt-LT" sz="2400" b="1" dirty="0" smtClean="0">
                <a:solidFill>
                  <a:schemeClr val="accent3">
                    <a:lumMod val="50000"/>
                  </a:schemeClr>
                </a:solidFill>
                <a:latin typeface="Arial" pitchFamily="34" charset="0"/>
                <a:cs typeface="Arial" pitchFamily="34" charset="0"/>
              </a:rPr>
              <a:t>SAUSUMOS PAJĖGOS</a:t>
            </a:r>
          </a:p>
          <a:p>
            <a:pPr>
              <a:defRPr/>
            </a:pPr>
            <a:r>
              <a:rPr lang="lt-LT" altLang="lt-LT" sz="2000" b="1" dirty="0">
                <a:solidFill>
                  <a:schemeClr val="accent3">
                    <a:lumMod val="50000"/>
                  </a:schemeClr>
                </a:solidFill>
                <a:latin typeface="Arial" pitchFamily="34" charset="0"/>
                <a:cs typeface="Arial" pitchFamily="34" charset="0"/>
              </a:rPr>
              <a:t>		</a:t>
            </a:r>
          </a:p>
          <a:p>
            <a:pPr>
              <a:defRPr/>
            </a:pPr>
            <a:r>
              <a:rPr lang="lt-LT" sz="2000" b="1" dirty="0" smtClean="0">
                <a:solidFill>
                  <a:schemeClr val="accent3">
                    <a:lumMod val="50000"/>
                  </a:schemeClr>
                </a:solidFill>
                <a:latin typeface="Arial" pitchFamily="34" charset="0"/>
                <a:cs typeface="Arial" pitchFamily="34" charset="0"/>
              </a:rPr>
              <a:t>Motorizuotą pėstininkų brigadą “Žemaitija” sudaro:</a:t>
            </a:r>
            <a:endParaRPr lang="lt-LT" sz="2000" b="1" dirty="0">
              <a:solidFill>
                <a:schemeClr val="accent3">
                  <a:lumMod val="50000"/>
                </a:schemeClr>
              </a:solidFill>
              <a:latin typeface="Arial" pitchFamily="34" charset="0"/>
              <a:cs typeface="Arial" pitchFamily="34" charset="0"/>
            </a:endParaRPr>
          </a:p>
        </p:txBody>
      </p:sp>
      <p:pic>
        <p:nvPicPr>
          <p:cNvPr id="15" name="Picture 9" descr="SP.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1520" y="260648"/>
            <a:ext cx="1008891"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 name="Picture 2" descr="D:\Users\julius.zidonis\Desktop\thumbnail.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22145" y="3575087"/>
            <a:ext cx="479227" cy="54868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D:\Users\julius.zidonis\Desktop\thumbnail.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963893" y="5440235"/>
            <a:ext cx="691824" cy="792088"/>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6842226" y="5498648"/>
            <a:ext cx="2168718" cy="738664"/>
          </a:xfrm>
          <a:prstGeom prst="rect">
            <a:avLst/>
          </a:prstGeom>
        </p:spPr>
        <p:txBody>
          <a:bodyPr wrap="square">
            <a:spAutoFit/>
          </a:bodyPr>
          <a:lstStyle/>
          <a:p>
            <a:r>
              <a:rPr lang="lt-LT" sz="1400" dirty="0">
                <a:latin typeface="Arial" pitchFamily="34" charset="0"/>
                <a:cs typeface="Arial" pitchFamily="34" charset="0"/>
              </a:rPr>
              <a:t>Brigados generolo Motiejaus </a:t>
            </a:r>
            <a:r>
              <a:rPr lang="lt-LT" sz="1400" dirty="0" err="1">
                <a:latin typeface="Arial" pitchFamily="34" charset="0"/>
                <a:cs typeface="Arial" pitchFamily="34" charset="0"/>
              </a:rPr>
              <a:t>Pečiulionio</a:t>
            </a:r>
            <a:r>
              <a:rPr lang="lt-LT" sz="1400" dirty="0">
                <a:latin typeface="Arial" pitchFamily="34" charset="0"/>
                <a:cs typeface="Arial" pitchFamily="34" charset="0"/>
              </a:rPr>
              <a:t> artilerijos batalionas</a:t>
            </a:r>
          </a:p>
        </p:txBody>
      </p:sp>
      <p:pic>
        <p:nvPicPr>
          <p:cNvPr id="2" name="Picture 2" descr="https://upload.wikimedia.org/wikipedia/commons/1/13/Battalion_Nato.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347461" y="2844033"/>
            <a:ext cx="425576" cy="32931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https://upload.wikimedia.org/wikipedia/commons/1/13/Battalion_Nato.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000464" y="4642823"/>
            <a:ext cx="668778" cy="517507"/>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p:cNvSpPr/>
          <p:nvPr/>
        </p:nvSpPr>
        <p:spPr>
          <a:xfrm>
            <a:off x="6763421" y="4678632"/>
            <a:ext cx="2168718" cy="523220"/>
          </a:xfrm>
          <a:prstGeom prst="rect">
            <a:avLst/>
          </a:prstGeom>
        </p:spPr>
        <p:txBody>
          <a:bodyPr wrap="square">
            <a:spAutoFit/>
          </a:bodyPr>
          <a:lstStyle/>
          <a:p>
            <a:r>
              <a:rPr lang="lt-LT" sz="1400" dirty="0">
                <a:latin typeface="Arial" pitchFamily="34" charset="0"/>
                <a:cs typeface="Arial" pitchFamily="34" charset="0"/>
              </a:rPr>
              <a:t>K</a:t>
            </a:r>
            <a:r>
              <a:rPr lang="lt-LT" sz="1400" dirty="0" smtClean="0">
                <a:latin typeface="Arial" pitchFamily="34" charset="0"/>
                <a:cs typeface="Arial" pitchFamily="34" charset="0"/>
              </a:rPr>
              <a:t>unigaikščio Margirio pėstininkų batalionas</a:t>
            </a:r>
            <a:endParaRPr lang="lt-LT" sz="1400" dirty="0">
              <a:latin typeface="Arial" pitchFamily="34" charset="0"/>
              <a:cs typeface="Arial" pitchFamily="34" charset="0"/>
            </a:endParaRPr>
          </a:p>
        </p:txBody>
      </p:sp>
    </p:spTree>
    <p:extLst>
      <p:ext uri="{BB962C8B-B14F-4D97-AF65-F5344CB8AC3E}">
        <p14:creationId xmlns:p14="http://schemas.microsoft.com/office/powerpoint/2010/main" val="404884433"/>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250"/>
                                        <p:tgtEl>
                                          <p:spTgt spid="25"/>
                                        </p:tgtEl>
                                      </p:cBhvr>
                                    </p:animEffect>
                                  </p:childTnLst>
                                </p:cTn>
                              </p:par>
                              <p:par>
                                <p:cTn id="8" presetID="10" presetClass="entr" presetSubtype="0" fill="hold" nodeType="withEffect">
                                  <p:stCondLst>
                                    <p:cond delay="0"/>
                                  </p:stCondLst>
                                  <p:childTnLst>
                                    <p:set>
                                      <p:cBhvr>
                                        <p:cTn id="9" dur="1" fill="hold">
                                          <p:stCondLst>
                                            <p:cond delay="0"/>
                                          </p:stCondLst>
                                        </p:cTn>
                                        <p:tgtEl>
                                          <p:spTgt spid="9217"/>
                                        </p:tgtEl>
                                        <p:attrNameLst>
                                          <p:attrName>style.visibility</p:attrName>
                                        </p:attrNameLst>
                                      </p:cBhvr>
                                      <p:to>
                                        <p:strVal val="visible"/>
                                      </p:to>
                                    </p:set>
                                    <p:animEffect transition="in" filter="fade">
                                      <p:cBhvr>
                                        <p:cTn id="10" dur="250"/>
                                        <p:tgtEl>
                                          <p:spTgt spid="92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222"/>
                                        </p:tgtEl>
                                        <p:attrNameLst>
                                          <p:attrName>style.visibility</p:attrName>
                                        </p:attrNameLst>
                                      </p:cBhvr>
                                      <p:to>
                                        <p:strVal val="visible"/>
                                      </p:to>
                                    </p:set>
                                    <p:animEffect transition="in" filter="fade">
                                      <p:cBhvr>
                                        <p:cTn id="13" dur="250"/>
                                        <p:tgtEl>
                                          <p:spTgt spid="922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250"/>
                                        <p:tgtEl>
                                          <p:spTgt spid="2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250"/>
                                        <p:tgtEl>
                                          <p:spTgt spid="28"/>
                                        </p:tgtEl>
                                      </p:cBhvr>
                                    </p:animEffect>
                                  </p:childTnLst>
                                </p:cTn>
                              </p:par>
                              <p:par>
                                <p:cTn id="22" presetID="10" presetClass="entr" presetSubtype="0" fill="hold"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250"/>
                                        <p:tgtEl>
                                          <p:spTgt spid="3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250"/>
                                        <p:tgtEl>
                                          <p:spTgt spid="1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p:bldP spid="28" grpId="0"/>
      <p:bldP spid="17"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Picture 17"/>
          <p:cNvSpPr>
            <a:spLocks noChangeAspect="1" noChangeArrowheads="1"/>
          </p:cNvSpPr>
          <p:nvPr/>
        </p:nvSpPr>
        <p:spPr bwMode="auto">
          <a:xfrm>
            <a:off x="4879527" y="4471988"/>
            <a:ext cx="3330575" cy="238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lt-LT">
              <a:solidFill>
                <a:prstClr val="black"/>
              </a:solidFill>
            </a:endParaRPr>
          </a:p>
        </p:txBody>
      </p:sp>
      <p:sp>
        <p:nvSpPr>
          <p:cNvPr id="11269" name="Picture 9" descr="SP.jpg"/>
          <p:cNvSpPr>
            <a:spLocks noChangeAspect="1"/>
          </p:cNvSpPr>
          <p:nvPr/>
        </p:nvSpPr>
        <p:spPr bwMode="auto">
          <a:xfrm>
            <a:off x="180527" y="1765300"/>
            <a:ext cx="1285875" cy="146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lt-LT">
              <a:solidFill>
                <a:prstClr val="black"/>
              </a:solidFill>
            </a:endParaRP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852613"/>
            <a:ext cx="6426200" cy="5005387"/>
          </a:xfrm>
          <a:prstGeom prst="rect">
            <a:avLst/>
          </a:prstGeom>
          <a:solidFill>
            <a:schemeClr val="bg1"/>
          </a:solidFill>
          <a:ln>
            <a:noFill/>
          </a:ln>
          <a:effectLst/>
          <a:extLst/>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96336" y="260648"/>
            <a:ext cx="1010276" cy="1152128"/>
          </a:xfrm>
          <a:prstGeom prst="rect">
            <a:avLst/>
          </a:prstGeom>
        </p:spPr>
      </p:pic>
      <p:sp>
        <p:nvSpPr>
          <p:cNvPr id="3" name="Rectangle 2"/>
          <p:cNvSpPr/>
          <p:nvPr/>
        </p:nvSpPr>
        <p:spPr>
          <a:xfrm>
            <a:off x="6377955" y="3052172"/>
            <a:ext cx="2327564" cy="584775"/>
          </a:xfrm>
          <a:prstGeom prst="rect">
            <a:avLst/>
          </a:prstGeom>
        </p:spPr>
        <p:txBody>
          <a:bodyPr wrap="square">
            <a:spAutoFit/>
          </a:bodyPr>
          <a:lstStyle/>
          <a:p>
            <a:r>
              <a:rPr lang="lt-LT" sz="1600" dirty="0">
                <a:solidFill>
                  <a:prstClr val="black"/>
                </a:solidFill>
                <a:latin typeface="Arial" pitchFamily="34" charset="0"/>
                <a:cs typeface="Arial" pitchFamily="34" charset="0"/>
              </a:rPr>
              <a:t>Dainavos apygardos 1-oji rinktinė</a:t>
            </a:r>
            <a:endParaRPr lang="en-US" sz="1600" dirty="0">
              <a:solidFill>
                <a:prstClr val="black"/>
              </a:solidFill>
              <a:latin typeface="Arial" pitchFamily="34" charset="0"/>
              <a:cs typeface="Arial" pitchFamily="34" charset="0"/>
            </a:endParaRPr>
          </a:p>
        </p:txBody>
      </p:sp>
      <p:sp>
        <p:nvSpPr>
          <p:cNvPr id="4" name="Rectangle 3"/>
          <p:cNvSpPr/>
          <p:nvPr/>
        </p:nvSpPr>
        <p:spPr>
          <a:xfrm>
            <a:off x="6377955" y="3558405"/>
            <a:ext cx="2343216" cy="584775"/>
          </a:xfrm>
          <a:prstGeom prst="rect">
            <a:avLst/>
          </a:prstGeom>
        </p:spPr>
        <p:txBody>
          <a:bodyPr wrap="square">
            <a:spAutoFit/>
          </a:bodyPr>
          <a:lstStyle/>
          <a:p>
            <a:pPr lvl="0"/>
            <a:r>
              <a:rPr lang="lt-LT" sz="1600" dirty="0">
                <a:solidFill>
                  <a:prstClr val="black"/>
                </a:solidFill>
                <a:latin typeface="Arial" pitchFamily="34" charset="0"/>
                <a:cs typeface="Arial" pitchFamily="34" charset="0"/>
              </a:rPr>
              <a:t>Dariaus ir Girėno apygardos 2-oji rinktinė</a:t>
            </a:r>
            <a:endParaRPr lang="en-US" sz="1600" i="1" dirty="0">
              <a:solidFill>
                <a:prstClr val="black"/>
              </a:solidFill>
              <a:latin typeface="Arial" pitchFamily="34" charset="0"/>
              <a:cs typeface="Arial" pitchFamily="34" charset="0"/>
            </a:endParaRPr>
          </a:p>
        </p:txBody>
      </p:sp>
      <p:sp>
        <p:nvSpPr>
          <p:cNvPr id="5" name="Rectangle 4"/>
          <p:cNvSpPr/>
          <p:nvPr/>
        </p:nvSpPr>
        <p:spPr>
          <a:xfrm>
            <a:off x="6402165" y="5271477"/>
            <a:ext cx="2507539" cy="584775"/>
          </a:xfrm>
          <a:prstGeom prst="rect">
            <a:avLst/>
          </a:prstGeom>
        </p:spPr>
        <p:txBody>
          <a:bodyPr wrap="square">
            <a:spAutoFit/>
          </a:bodyPr>
          <a:lstStyle/>
          <a:p>
            <a:pPr lvl="0"/>
            <a:r>
              <a:rPr lang="lt-LT" sz="1600" dirty="0">
                <a:solidFill>
                  <a:prstClr val="black"/>
                </a:solidFill>
                <a:latin typeface="Arial" pitchFamily="34" charset="0"/>
                <a:cs typeface="Arial" pitchFamily="34" charset="0"/>
              </a:rPr>
              <a:t>Prisikėlimo apygardos 6-oji rinktinė </a:t>
            </a:r>
            <a:endParaRPr lang="en-US" sz="1600" i="1" dirty="0">
              <a:solidFill>
                <a:prstClr val="black"/>
              </a:solidFill>
              <a:latin typeface="Arial" pitchFamily="34" charset="0"/>
              <a:cs typeface="Arial" pitchFamily="34" charset="0"/>
            </a:endParaRPr>
          </a:p>
        </p:txBody>
      </p:sp>
      <p:sp>
        <p:nvSpPr>
          <p:cNvPr id="6" name="Rectangle 5"/>
          <p:cNvSpPr/>
          <p:nvPr/>
        </p:nvSpPr>
        <p:spPr>
          <a:xfrm>
            <a:off x="6377954" y="4686702"/>
            <a:ext cx="2373727" cy="584775"/>
          </a:xfrm>
          <a:prstGeom prst="rect">
            <a:avLst/>
          </a:prstGeom>
        </p:spPr>
        <p:txBody>
          <a:bodyPr wrap="square">
            <a:spAutoFit/>
          </a:bodyPr>
          <a:lstStyle/>
          <a:p>
            <a:pPr lvl="0"/>
            <a:r>
              <a:rPr lang="lt-LT" sz="1600" dirty="0">
                <a:solidFill>
                  <a:prstClr val="black"/>
                </a:solidFill>
                <a:latin typeface="Arial" pitchFamily="34" charset="0"/>
                <a:cs typeface="Arial" pitchFamily="34" charset="0"/>
              </a:rPr>
              <a:t>Vyčio apygardos 5-oji rinktinė</a:t>
            </a:r>
            <a:endParaRPr lang="en-US" sz="1600" i="1" dirty="0">
              <a:solidFill>
                <a:prstClr val="black"/>
              </a:solidFill>
              <a:latin typeface="Arial" pitchFamily="34" charset="0"/>
              <a:cs typeface="Arial" pitchFamily="34" charset="0"/>
            </a:endParaRPr>
          </a:p>
        </p:txBody>
      </p:sp>
      <p:sp>
        <p:nvSpPr>
          <p:cNvPr id="7" name="Rectangle 6"/>
          <p:cNvSpPr/>
          <p:nvPr/>
        </p:nvSpPr>
        <p:spPr>
          <a:xfrm>
            <a:off x="6377954" y="4173226"/>
            <a:ext cx="2485584" cy="584775"/>
          </a:xfrm>
          <a:prstGeom prst="rect">
            <a:avLst/>
          </a:prstGeom>
        </p:spPr>
        <p:txBody>
          <a:bodyPr wrap="square">
            <a:spAutoFit/>
          </a:bodyPr>
          <a:lstStyle/>
          <a:p>
            <a:pPr lvl="0"/>
            <a:r>
              <a:rPr lang="lt-LT" sz="1600" dirty="0" smtClean="0">
                <a:solidFill>
                  <a:prstClr val="black"/>
                </a:solidFill>
                <a:latin typeface="Arial" pitchFamily="34" charset="0"/>
                <a:cs typeface="Arial" pitchFamily="34" charset="0"/>
              </a:rPr>
              <a:t>Žemaičių apygardos 3-ioji rinktinė </a:t>
            </a:r>
            <a:endParaRPr lang="en-US" sz="1600" i="1" dirty="0">
              <a:solidFill>
                <a:prstClr val="black"/>
              </a:solidFill>
              <a:latin typeface="Arial" pitchFamily="34" charset="0"/>
              <a:cs typeface="Arial" pitchFamily="34" charset="0"/>
            </a:endParaRPr>
          </a:p>
        </p:txBody>
      </p:sp>
      <p:sp>
        <p:nvSpPr>
          <p:cNvPr id="10" name="Rectangle 9"/>
          <p:cNvSpPr/>
          <p:nvPr/>
        </p:nvSpPr>
        <p:spPr>
          <a:xfrm>
            <a:off x="6377955" y="5857870"/>
            <a:ext cx="2373727" cy="584775"/>
          </a:xfrm>
          <a:prstGeom prst="rect">
            <a:avLst/>
          </a:prstGeom>
        </p:spPr>
        <p:txBody>
          <a:bodyPr wrap="square">
            <a:spAutoFit/>
          </a:bodyPr>
          <a:lstStyle/>
          <a:p>
            <a:pPr lvl="0"/>
            <a:r>
              <a:rPr lang="lt-LT" sz="1600" dirty="0">
                <a:solidFill>
                  <a:prstClr val="black"/>
                </a:solidFill>
                <a:latin typeface="Arial" pitchFamily="34" charset="0"/>
                <a:cs typeface="Arial" pitchFamily="34" charset="0"/>
              </a:rPr>
              <a:t>Didžiosios Kovos apygardos 8-oji rinktinė</a:t>
            </a:r>
            <a:endParaRPr lang="lt-LT" sz="1600" i="1" dirty="0">
              <a:solidFill>
                <a:prstClr val="black"/>
              </a:solidFill>
              <a:latin typeface="Arial" pitchFamily="34" charset="0"/>
              <a:cs typeface="Arial" pitchFamily="34" charset="0"/>
            </a:endParaRPr>
          </a:p>
        </p:txBody>
      </p:sp>
      <p:pic>
        <p:nvPicPr>
          <p:cNvPr id="34" name="Picture 3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50918" y="6132126"/>
            <a:ext cx="154966" cy="176725"/>
          </a:xfrm>
          <a:prstGeom prst="rect">
            <a:avLst/>
          </a:prstGeom>
        </p:spPr>
      </p:pic>
      <p:pic>
        <p:nvPicPr>
          <p:cNvPr id="63" name="Picture 6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19535" y="5488269"/>
            <a:ext cx="154966" cy="176725"/>
          </a:xfrm>
          <a:prstGeom prst="rect">
            <a:avLst/>
          </a:prstGeom>
        </p:spPr>
      </p:pic>
      <p:pic>
        <p:nvPicPr>
          <p:cNvPr id="77" name="Picture 7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59495" y="5311544"/>
            <a:ext cx="154966" cy="176725"/>
          </a:xfrm>
          <a:prstGeom prst="rect">
            <a:avLst/>
          </a:prstGeom>
        </p:spPr>
      </p:pic>
      <p:pic>
        <p:nvPicPr>
          <p:cNvPr id="79" name="Picture 7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77526" y="6039339"/>
            <a:ext cx="154966" cy="176725"/>
          </a:xfrm>
          <a:prstGeom prst="rect">
            <a:avLst/>
          </a:prstGeom>
        </p:spPr>
      </p:pic>
      <p:pic>
        <p:nvPicPr>
          <p:cNvPr id="80" name="Picture 7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23149" y="6472214"/>
            <a:ext cx="154966" cy="176725"/>
          </a:xfrm>
          <a:prstGeom prst="rect">
            <a:avLst/>
          </a:prstGeom>
        </p:spPr>
      </p:pic>
      <p:pic>
        <p:nvPicPr>
          <p:cNvPr id="82" name="Picture 8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43471" y="4798460"/>
            <a:ext cx="154966" cy="176725"/>
          </a:xfrm>
          <a:prstGeom prst="rect">
            <a:avLst/>
          </a:prstGeom>
        </p:spPr>
      </p:pic>
      <p:pic>
        <p:nvPicPr>
          <p:cNvPr id="83" name="Picture 8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72983" y="4646265"/>
            <a:ext cx="154966" cy="176725"/>
          </a:xfrm>
          <a:prstGeom prst="rect">
            <a:avLst/>
          </a:prstGeom>
        </p:spPr>
      </p:pic>
      <p:pic>
        <p:nvPicPr>
          <p:cNvPr id="84" name="Picture 8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07483" y="3966618"/>
            <a:ext cx="154966" cy="176725"/>
          </a:xfrm>
          <a:prstGeom prst="rect">
            <a:avLst/>
          </a:prstGeom>
        </p:spPr>
      </p:pic>
      <p:pic>
        <p:nvPicPr>
          <p:cNvPr id="85" name="Picture 8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71290" y="4259005"/>
            <a:ext cx="154966" cy="176725"/>
          </a:xfrm>
          <a:prstGeom prst="rect">
            <a:avLst/>
          </a:prstGeom>
        </p:spPr>
      </p:pic>
      <p:pic>
        <p:nvPicPr>
          <p:cNvPr id="87" name="Picture 8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8498" y="3537811"/>
            <a:ext cx="154966" cy="176725"/>
          </a:xfrm>
          <a:prstGeom prst="rect">
            <a:avLst/>
          </a:prstGeom>
        </p:spPr>
      </p:pic>
      <p:pic>
        <p:nvPicPr>
          <p:cNvPr id="88" name="Picture 8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6468" y="3052644"/>
            <a:ext cx="154966" cy="176725"/>
          </a:xfrm>
          <a:prstGeom prst="rect">
            <a:avLst/>
          </a:prstGeom>
        </p:spPr>
      </p:pic>
      <p:pic>
        <p:nvPicPr>
          <p:cNvPr id="89" name="Picture 8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3464" y="2562165"/>
            <a:ext cx="154966" cy="176725"/>
          </a:xfrm>
          <a:prstGeom prst="rect">
            <a:avLst/>
          </a:prstGeom>
        </p:spPr>
      </p:pic>
      <p:pic>
        <p:nvPicPr>
          <p:cNvPr id="90" name="Picture 8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9284" y="3955681"/>
            <a:ext cx="154966" cy="176725"/>
          </a:xfrm>
          <a:prstGeom prst="rect">
            <a:avLst/>
          </a:prstGeom>
        </p:spPr>
      </p:pic>
      <p:pic>
        <p:nvPicPr>
          <p:cNvPr id="91" name="Picture 9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3987" y="2780783"/>
            <a:ext cx="154966" cy="176725"/>
          </a:xfrm>
          <a:prstGeom prst="rect">
            <a:avLst/>
          </a:prstGeom>
        </p:spPr>
      </p:pic>
      <p:pic>
        <p:nvPicPr>
          <p:cNvPr id="92" name="Picture 9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11436" y="4299811"/>
            <a:ext cx="154966" cy="176725"/>
          </a:xfrm>
          <a:prstGeom prst="rect">
            <a:avLst/>
          </a:prstGeom>
        </p:spPr>
      </p:pic>
      <p:pic>
        <p:nvPicPr>
          <p:cNvPr id="93" name="Picture 9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79375" y="3663293"/>
            <a:ext cx="154966" cy="176725"/>
          </a:xfrm>
          <a:prstGeom prst="rect">
            <a:avLst/>
          </a:prstGeom>
        </p:spPr>
      </p:pic>
      <p:pic>
        <p:nvPicPr>
          <p:cNvPr id="95" name="Picture 9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80764" y="2562164"/>
            <a:ext cx="154966" cy="176725"/>
          </a:xfrm>
          <a:prstGeom prst="rect">
            <a:avLst/>
          </a:prstGeom>
        </p:spPr>
      </p:pic>
      <p:pic>
        <p:nvPicPr>
          <p:cNvPr id="96" name="Picture 9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20944" y="3052643"/>
            <a:ext cx="154966" cy="176725"/>
          </a:xfrm>
          <a:prstGeom prst="rect">
            <a:avLst/>
          </a:prstGeom>
        </p:spPr>
      </p:pic>
      <p:pic>
        <p:nvPicPr>
          <p:cNvPr id="97" name="Picture 9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23178" y="3529528"/>
            <a:ext cx="154966" cy="176725"/>
          </a:xfrm>
          <a:prstGeom prst="rect">
            <a:avLst/>
          </a:prstGeom>
        </p:spPr>
      </p:pic>
      <p:pic>
        <p:nvPicPr>
          <p:cNvPr id="98" name="Picture 9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24561" y="2953036"/>
            <a:ext cx="154966" cy="176725"/>
          </a:xfrm>
          <a:prstGeom prst="rect">
            <a:avLst/>
          </a:prstGeom>
        </p:spPr>
      </p:pic>
      <p:pic>
        <p:nvPicPr>
          <p:cNvPr id="99" name="Picture 9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50901" y="3629794"/>
            <a:ext cx="154966" cy="176725"/>
          </a:xfrm>
          <a:prstGeom prst="rect">
            <a:avLst/>
          </a:prstGeom>
        </p:spPr>
      </p:pic>
      <p:pic>
        <p:nvPicPr>
          <p:cNvPr id="100" name="Picture 9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61314" y="3402652"/>
            <a:ext cx="154966" cy="176725"/>
          </a:xfrm>
          <a:prstGeom prst="rect">
            <a:avLst/>
          </a:prstGeom>
        </p:spPr>
      </p:pic>
      <p:pic>
        <p:nvPicPr>
          <p:cNvPr id="103" name="Picture 10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18452" y="5964761"/>
            <a:ext cx="154966" cy="176725"/>
          </a:xfrm>
          <a:prstGeom prst="rect">
            <a:avLst/>
          </a:prstGeom>
        </p:spPr>
      </p:pic>
      <p:pic>
        <p:nvPicPr>
          <p:cNvPr id="104" name="Picture 10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39415" y="2246773"/>
            <a:ext cx="154966" cy="176725"/>
          </a:xfrm>
          <a:prstGeom prst="rect">
            <a:avLst/>
          </a:prstGeom>
        </p:spPr>
      </p:pic>
      <p:pic>
        <p:nvPicPr>
          <p:cNvPr id="105" name="Picture 10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39415" y="2837555"/>
            <a:ext cx="154966" cy="176725"/>
          </a:xfrm>
          <a:prstGeom prst="rect">
            <a:avLst/>
          </a:prstGeom>
        </p:spPr>
      </p:pic>
      <p:pic>
        <p:nvPicPr>
          <p:cNvPr id="106" name="Picture 10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78713" y="3410880"/>
            <a:ext cx="154966" cy="176725"/>
          </a:xfrm>
          <a:prstGeom prst="rect">
            <a:avLst/>
          </a:prstGeom>
        </p:spPr>
      </p:pic>
      <p:pic>
        <p:nvPicPr>
          <p:cNvPr id="107" name="Picture 10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88959" y="3176078"/>
            <a:ext cx="154966" cy="176725"/>
          </a:xfrm>
          <a:prstGeom prst="rect">
            <a:avLst/>
          </a:prstGeom>
        </p:spPr>
      </p:pic>
      <p:pic>
        <p:nvPicPr>
          <p:cNvPr id="108" name="Picture 10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19277" y="2385439"/>
            <a:ext cx="154966" cy="176725"/>
          </a:xfrm>
          <a:prstGeom prst="rect">
            <a:avLst/>
          </a:prstGeom>
        </p:spPr>
      </p:pic>
      <p:pic>
        <p:nvPicPr>
          <p:cNvPr id="109" name="Picture 10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20944" y="4303162"/>
            <a:ext cx="154966" cy="176725"/>
          </a:xfrm>
          <a:prstGeom prst="rect">
            <a:avLst/>
          </a:prstGeom>
        </p:spPr>
      </p:pic>
      <p:pic>
        <p:nvPicPr>
          <p:cNvPr id="110" name="Picture 10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73418" y="4214799"/>
            <a:ext cx="154966" cy="176725"/>
          </a:xfrm>
          <a:prstGeom prst="rect">
            <a:avLst/>
          </a:prstGeom>
        </p:spPr>
      </p:pic>
      <p:pic>
        <p:nvPicPr>
          <p:cNvPr id="111" name="Picture 1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85319" y="4126437"/>
            <a:ext cx="154966" cy="176725"/>
          </a:xfrm>
          <a:prstGeom prst="rect">
            <a:avLst/>
          </a:prstGeom>
        </p:spPr>
      </p:pic>
      <p:pic>
        <p:nvPicPr>
          <p:cNvPr id="112" name="Picture 1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61314" y="4366477"/>
            <a:ext cx="154966" cy="176725"/>
          </a:xfrm>
          <a:prstGeom prst="rect">
            <a:avLst/>
          </a:prstGeom>
        </p:spPr>
      </p:pic>
      <p:sp>
        <p:nvSpPr>
          <p:cNvPr id="66" name="Rectangle 65"/>
          <p:cNvSpPr/>
          <p:nvPr/>
        </p:nvSpPr>
        <p:spPr>
          <a:xfrm>
            <a:off x="6372200" y="2708920"/>
            <a:ext cx="2327564" cy="338554"/>
          </a:xfrm>
          <a:prstGeom prst="rect">
            <a:avLst/>
          </a:prstGeom>
        </p:spPr>
        <p:txBody>
          <a:bodyPr wrap="square">
            <a:spAutoFit/>
          </a:bodyPr>
          <a:lstStyle/>
          <a:p>
            <a:r>
              <a:rPr lang="lt-LT" sz="1600" dirty="0" smtClean="0">
                <a:solidFill>
                  <a:prstClr val="black"/>
                </a:solidFill>
                <a:latin typeface="Arial" pitchFamily="34" charset="0"/>
                <a:cs typeface="Arial" pitchFamily="34" charset="0"/>
              </a:rPr>
              <a:t>KASP vadovybė</a:t>
            </a:r>
            <a:endParaRPr lang="en-US" sz="1600" dirty="0">
              <a:solidFill>
                <a:prstClr val="black"/>
              </a:solidFill>
              <a:latin typeface="Arial" pitchFamily="34" charset="0"/>
              <a:cs typeface="Arial" pitchFamily="34" charset="0"/>
            </a:endParaRPr>
          </a:p>
        </p:txBody>
      </p:sp>
      <p:pic>
        <p:nvPicPr>
          <p:cNvPr id="4098" name="Picture 2" descr="C:\Users\liudvikas.jaskunas\Pictures\kasp_2pus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61754" y="5187255"/>
            <a:ext cx="297922" cy="257540"/>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C:\Users\liudvikas.jaskunas\Pictures\kasp_vilniaus rinktine.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24561" y="5148511"/>
            <a:ext cx="303823" cy="263313"/>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liudvikas.jaskunas\Pictures\kasp_alytaus rinktine.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226256" y="5865343"/>
            <a:ext cx="250028" cy="21613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liudvikas.jaskunas\Pictures\Flag_of_NDVF_Darius_ir_Girenas_Military_District_2nd_Territorial_Unit.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071290" y="4906393"/>
            <a:ext cx="324762" cy="280862"/>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C:\Users\liudvikas.jaskunas\Pictures\kasp_siauliu rinktine.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506509" y="3041527"/>
            <a:ext cx="257660" cy="222913"/>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C:\Users\liudvikas.jaskunas\Pictures\kasp 3-iosios rinktines veliava.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94360" y="3332708"/>
            <a:ext cx="276593" cy="239216"/>
          </a:xfrm>
          <a:prstGeom prst="rect">
            <a:avLst/>
          </a:prstGeom>
          <a:noFill/>
          <a:extLst>
            <a:ext uri="{909E8E84-426E-40DD-AFC4-6F175D3DCCD1}">
              <a14:hiddenFill xmlns:a14="http://schemas.microsoft.com/office/drawing/2010/main">
                <a:solidFill>
                  <a:srgbClr val="FFFFFF"/>
                </a:solidFill>
              </a14:hiddenFill>
            </a:ext>
          </a:extLst>
        </p:spPr>
      </p:pic>
      <p:pic>
        <p:nvPicPr>
          <p:cNvPr id="4103" name="Picture 7" descr="C:\Users\liudvikas.jaskunas\Pictures\kasp_panevezio rinktine.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538407" y="3289074"/>
            <a:ext cx="277935" cy="240454"/>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5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06788" y="5316025"/>
            <a:ext cx="154966" cy="176725"/>
          </a:xfrm>
          <a:prstGeom prst="rect">
            <a:avLst/>
          </a:prstGeom>
        </p:spPr>
      </p:pic>
      <p:pic>
        <p:nvPicPr>
          <p:cNvPr id="55" name="Picture 5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17231" y="5004707"/>
            <a:ext cx="154966" cy="176725"/>
          </a:xfrm>
          <a:prstGeom prst="rect">
            <a:avLst/>
          </a:prstGeom>
        </p:spPr>
      </p:pic>
      <p:sp>
        <p:nvSpPr>
          <p:cNvPr id="56" name="Stačiakampis 1"/>
          <p:cNvSpPr>
            <a:spLocks noChangeArrowheads="1"/>
          </p:cNvSpPr>
          <p:nvPr/>
        </p:nvSpPr>
        <p:spPr bwMode="auto">
          <a:xfrm>
            <a:off x="1331640" y="260648"/>
            <a:ext cx="7561534"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lt-LT" sz="2400" b="1" dirty="0" smtClean="0">
                <a:solidFill>
                  <a:schemeClr val="accent3">
                    <a:lumMod val="50000"/>
                  </a:schemeClr>
                </a:solidFill>
                <a:effectLst>
                  <a:outerShdw blurRad="38100" dist="38100" dir="2700000" algn="tl">
                    <a:srgbClr val="000000">
                      <a:alpha val="43137"/>
                    </a:srgbClr>
                  </a:outerShdw>
                </a:effectLst>
                <a:latin typeface="Arial" pitchFamily="34" charset="0"/>
                <a:cs typeface="Arial" pitchFamily="34" charset="0"/>
              </a:rPr>
              <a:t>SAUSUMOS PAJĖGOS</a:t>
            </a:r>
          </a:p>
          <a:p>
            <a:pPr>
              <a:defRPr/>
            </a:pPr>
            <a:endParaRPr lang="lt-LT" sz="2400" b="1" dirty="0" smtClean="0">
              <a:solidFill>
                <a:schemeClr val="accent3">
                  <a:lumMod val="50000"/>
                </a:schemeClr>
              </a:solidFill>
              <a:effectLst>
                <a:outerShdw blurRad="38100" dist="38100" dir="2700000" algn="tl">
                  <a:srgbClr val="000000">
                    <a:alpha val="43137"/>
                  </a:srgbClr>
                </a:outerShdw>
              </a:effectLst>
              <a:latin typeface="Arial" pitchFamily="34" charset="0"/>
              <a:cs typeface="Arial" pitchFamily="34" charset="0"/>
            </a:endParaRPr>
          </a:p>
          <a:p>
            <a:pPr>
              <a:defRPr/>
            </a:pPr>
            <a:r>
              <a:rPr lang="lt-LT" sz="2000" b="1" dirty="0" smtClean="0">
                <a:solidFill>
                  <a:srgbClr val="960000"/>
                </a:solidFill>
                <a:effectLst>
                  <a:outerShdw blurRad="38100" dist="38100" dir="2700000" algn="tl">
                    <a:srgbClr val="000000">
                      <a:alpha val="43137"/>
                    </a:srgbClr>
                  </a:outerShdw>
                </a:effectLst>
                <a:latin typeface="Arial" pitchFamily="34" charset="0"/>
                <a:cs typeface="Arial" pitchFamily="34" charset="0"/>
              </a:rPr>
              <a:t>Krašto apsaugos savanorių pajėgas sudaro:</a:t>
            </a:r>
            <a:endParaRPr lang="lt-LT" sz="2000" b="1" dirty="0">
              <a:solidFill>
                <a:srgbClr val="96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57" name="Picture 9" descr="SP.jp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51520" y="260648"/>
            <a:ext cx="1008891"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TextBox 57"/>
          <p:cNvSpPr txBox="1"/>
          <p:nvPr/>
        </p:nvSpPr>
        <p:spPr>
          <a:xfrm>
            <a:off x="5508104" y="1700808"/>
            <a:ext cx="3244799" cy="400110"/>
          </a:xfrm>
          <a:prstGeom prst="rect">
            <a:avLst/>
          </a:prstGeom>
          <a:noFill/>
        </p:spPr>
        <p:txBody>
          <a:bodyPr wrap="none" rtlCol="0">
            <a:spAutoFit/>
          </a:bodyPr>
          <a:lstStyle/>
          <a:p>
            <a:r>
              <a:rPr lang="lt-LT" sz="2000" i="1" dirty="0" smtClean="0">
                <a:solidFill>
                  <a:srgbClr val="960000"/>
                </a:solidFill>
                <a:effectLst>
                  <a:outerShdw blurRad="38100" dist="38100" dir="2700000" algn="tl">
                    <a:srgbClr val="000000">
                      <a:alpha val="43137"/>
                    </a:srgbClr>
                  </a:outerShdw>
                </a:effectLst>
                <a:latin typeface="Arial" pitchFamily="34" charset="0"/>
                <a:cs typeface="Arial" pitchFamily="34" charset="0"/>
              </a:rPr>
              <a:t>“Buvome, esame, būsime</a:t>
            </a:r>
            <a:r>
              <a:rPr lang="en-US" sz="2000" i="1" dirty="0" smtClean="0">
                <a:solidFill>
                  <a:srgbClr val="960000"/>
                </a:solidFill>
                <a:effectLst>
                  <a:outerShdw blurRad="38100" dist="38100" dir="2700000" algn="tl">
                    <a:srgbClr val="000000">
                      <a:alpha val="43137"/>
                    </a:srgbClr>
                  </a:outerShdw>
                </a:effectLst>
                <a:latin typeface="Arial" pitchFamily="34" charset="0"/>
                <a:cs typeface="Arial" pitchFamily="34" charset="0"/>
              </a:rPr>
              <a:t>!”</a:t>
            </a:r>
            <a:endParaRPr lang="en-US" sz="2000" i="1" dirty="0">
              <a:solidFill>
                <a:srgbClr val="960000"/>
              </a:solidFill>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val="3350369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250"/>
                                        <p:tgtEl>
                                          <p:spTgt spid="66"/>
                                        </p:tgtEl>
                                      </p:cBhvr>
                                    </p:animEffect>
                                  </p:childTnLst>
                                </p:cTn>
                              </p:par>
                              <p:par>
                                <p:cTn id="8" presetID="10" presetClass="entr" presetSubtype="0"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fade">
                                      <p:cBhvr>
                                        <p:cTn id="10" dur="250"/>
                                        <p:tgtEl>
                                          <p:spTgt spid="409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50"/>
                                        <p:tgtEl>
                                          <p:spTgt spid="3"/>
                                        </p:tgtEl>
                                      </p:cBhvr>
                                    </p:animEffect>
                                  </p:childTnLst>
                                </p:cTn>
                              </p:par>
                              <p:par>
                                <p:cTn id="16" presetID="10" presetClass="entr" presetSubtype="0" fill="hold" nodeType="withEffect">
                                  <p:stCondLst>
                                    <p:cond delay="0"/>
                                  </p:stCondLst>
                                  <p:childTnLst>
                                    <p:set>
                                      <p:cBhvr>
                                        <p:cTn id="17" dur="1" fill="hold">
                                          <p:stCondLst>
                                            <p:cond delay="0"/>
                                          </p:stCondLst>
                                        </p:cTn>
                                        <p:tgtEl>
                                          <p:spTgt spid="63"/>
                                        </p:tgtEl>
                                        <p:attrNameLst>
                                          <p:attrName>style.visibility</p:attrName>
                                        </p:attrNameLst>
                                      </p:cBhvr>
                                      <p:to>
                                        <p:strVal val="visible"/>
                                      </p:to>
                                    </p:set>
                                    <p:animEffect transition="in" filter="fade">
                                      <p:cBhvr>
                                        <p:cTn id="18" dur="250"/>
                                        <p:tgtEl>
                                          <p:spTgt spid="63"/>
                                        </p:tgtEl>
                                      </p:cBhvr>
                                    </p:animEffect>
                                  </p:childTnLst>
                                </p:cTn>
                              </p:par>
                              <p:par>
                                <p:cTn id="19" presetID="10" presetClass="entr" presetSubtype="0" fill="hold" nodeType="withEffect">
                                  <p:stCondLst>
                                    <p:cond delay="0"/>
                                  </p:stCondLst>
                                  <p:childTnLst>
                                    <p:set>
                                      <p:cBhvr>
                                        <p:cTn id="20" dur="1" fill="hold">
                                          <p:stCondLst>
                                            <p:cond delay="0"/>
                                          </p:stCondLst>
                                        </p:cTn>
                                        <p:tgtEl>
                                          <p:spTgt spid="77"/>
                                        </p:tgtEl>
                                        <p:attrNameLst>
                                          <p:attrName>style.visibility</p:attrName>
                                        </p:attrNameLst>
                                      </p:cBhvr>
                                      <p:to>
                                        <p:strVal val="visible"/>
                                      </p:to>
                                    </p:set>
                                    <p:animEffect transition="in" filter="fade">
                                      <p:cBhvr>
                                        <p:cTn id="21" dur="250"/>
                                        <p:tgtEl>
                                          <p:spTgt spid="77"/>
                                        </p:tgtEl>
                                      </p:cBhvr>
                                    </p:animEffect>
                                  </p:childTnLst>
                                </p:cTn>
                              </p:par>
                              <p:par>
                                <p:cTn id="22" presetID="10" presetClass="entr" presetSubtype="0" fill="hold"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250"/>
                                        <p:tgtEl>
                                          <p:spTgt spid="34"/>
                                        </p:tgtEl>
                                      </p:cBhvr>
                                    </p:animEffect>
                                  </p:childTnLst>
                                </p:cTn>
                              </p:par>
                              <p:par>
                                <p:cTn id="25" presetID="10" presetClass="entr" presetSubtype="0" fill="hold" nodeType="withEffect">
                                  <p:stCondLst>
                                    <p:cond delay="0"/>
                                  </p:stCondLst>
                                  <p:childTnLst>
                                    <p:set>
                                      <p:cBhvr>
                                        <p:cTn id="26" dur="1" fill="hold">
                                          <p:stCondLst>
                                            <p:cond delay="0"/>
                                          </p:stCondLst>
                                        </p:cTn>
                                        <p:tgtEl>
                                          <p:spTgt spid="79"/>
                                        </p:tgtEl>
                                        <p:attrNameLst>
                                          <p:attrName>style.visibility</p:attrName>
                                        </p:attrNameLst>
                                      </p:cBhvr>
                                      <p:to>
                                        <p:strVal val="visible"/>
                                      </p:to>
                                    </p:set>
                                    <p:animEffect transition="in" filter="fade">
                                      <p:cBhvr>
                                        <p:cTn id="27" dur="250"/>
                                        <p:tgtEl>
                                          <p:spTgt spid="79"/>
                                        </p:tgtEl>
                                      </p:cBhvr>
                                    </p:animEffect>
                                  </p:childTnLst>
                                </p:cTn>
                              </p:par>
                              <p:par>
                                <p:cTn id="28" presetID="10" presetClass="entr" presetSubtype="0" fill="hold" nodeType="withEffect">
                                  <p:stCondLst>
                                    <p:cond delay="0"/>
                                  </p:stCondLst>
                                  <p:childTnLst>
                                    <p:set>
                                      <p:cBhvr>
                                        <p:cTn id="29" dur="1" fill="hold">
                                          <p:stCondLst>
                                            <p:cond delay="0"/>
                                          </p:stCondLst>
                                        </p:cTn>
                                        <p:tgtEl>
                                          <p:spTgt spid="80"/>
                                        </p:tgtEl>
                                        <p:attrNameLst>
                                          <p:attrName>style.visibility</p:attrName>
                                        </p:attrNameLst>
                                      </p:cBhvr>
                                      <p:to>
                                        <p:strVal val="visible"/>
                                      </p:to>
                                    </p:set>
                                    <p:animEffect transition="in" filter="fade">
                                      <p:cBhvr>
                                        <p:cTn id="30" dur="250"/>
                                        <p:tgtEl>
                                          <p:spTgt spid="80"/>
                                        </p:tgtEl>
                                      </p:cBhvr>
                                    </p:animEffect>
                                  </p:childTnLst>
                                </p:cTn>
                              </p:par>
                              <p:par>
                                <p:cTn id="31" presetID="10" presetClass="entr" presetSubtype="0" fill="hold" nodeType="withEffect">
                                  <p:stCondLst>
                                    <p:cond delay="0"/>
                                  </p:stCondLst>
                                  <p:childTnLst>
                                    <p:set>
                                      <p:cBhvr>
                                        <p:cTn id="32" dur="1" fill="hold">
                                          <p:stCondLst>
                                            <p:cond delay="0"/>
                                          </p:stCondLst>
                                        </p:cTn>
                                        <p:tgtEl>
                                          <p:spTgt spid="4099"/>
                                        </p:tgtEl>
                                        <p:attrNameLst>
                                          <p:attrName>style.visibility</p:attrName>
                                        </p:attrNameLst>
                                      </p:cBhvr>
                                      <p:to>
                                        <p:strVal val="visible"/>
                                      </p:to>
                                    </p:set>
                                    <p:animEffect transition="in" filter="fade">
                                      <p:cBhvr>
                                        <p:cTn id="33" dur="250"/>
                                        <p:tgtEl>
                                          <p:spTgt spid="409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250"/>
                                        <p:tgtEl>
                                          <p:spTgt spid="4"/>
                                        </p:tgtEl>
                                      </p:cBhvr>
                                    </p:animEffect>
                                  </p:childTnLst>
                                </p:cTn>
                              </p:par>
                              <p:par>
                                <p:cTn id="39" presetID="10" presetClass="entr" presetSubtype="0" fill="hold" nodeType="withEffect">
                                  <p:stCondLst>
                                    <p:cond delay="0"/>
                                  </p:stCondLst>
                                  <p:childTnLst>
                                    <p:set>
                                      <p:cBhvr>
                                        <p:cTn id="40" dur="1" fill="hold">
                                          <p:stCondLst>
                                            <p:cond delay="0"/>
                                          </p:stCondLst>
                                        </p:cTn>
                                        <p:tgtEl>
                                          <p:spTgt spid="82"/>
                                        </p:tgtEl>
                                        <p:attrNameLst>
                                          <p:attrName>style.visibility</p:attrName>
                                        </p:attrNameLst>
                                      </p:cBhvr>
                                      <p:to>
                                        <p:strVal val="visible"/>
                                      </p:to>
                                    </p:set>
                                    <p:animEffect transition="in" filter="fade">
                                      <p:cBhvr>
                                        <p:cTn id="41" dur="250"/>
                                        <p:tgtEl>
                                          <p:spTgt spid="82"/>
                                        </p:tgtEl>
                                      </p:cBhvr>
                                    </p:animEffect>
                                  </p:childTnLst>
                                </p:cTn>
                              </p:par>
                              <p:par>
                                <p:cTn id="42" presetID="10" presetClass="entr" presetSubtype="0" fill="hold" nodeType="with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fade">
                                      <p:cBhvr>
                                        <p:cTn id="44" dur="250"/>
                                        <p:tgtEl>
                                          <p:spTgt spid="83"/>
                                        </p:tgtEl>
                                      </p:cBhvr>
                                    </p:animEffect>
                                  </p:childTnLst>
                                </p:cTn>
                              </p:par>
                              <p:par>
                                <p:cTn id="45" presetID="10" presetClass="entr" presetSubtype="0" fill="hold" nodeType="withEffect">
                                  <p:stCondLst>
                                    <p:cond delay="0"/>
                                  </p:stCondLst>
                                  <p:childTnLst>
                                    <p:set>
                                      <p:cBhvr>
                                        <p:cTn id="46" dur="1" fill="hold">
                                          <p:stCondLst>
                                            <p:cond delay="0"/>
                                          </p:stCondLst>
                                        </p:cTn>
                                        <p:tgtEl>
                                          <p:spTgt spid="84"/>
                                        </p:tgtEl>
                                        <p:attrNameLst>
                                          <p:attrName>style.visibility</p:attrName>
                                        </p:attrNameLst>
                                      </p:cBhvr>
                                      <p:to>
                                        <p:strVal val="visible"/>
                                      </p:to>
                                    </p:set>
                                    <p:animEffect transition="in" filter="fade">
                                      <p:cBhvr>
                                        <p:cTn id="47" dur="250"/>
                                        <p:tgtEl>
                                          <p:spTgt spid="84"/>
                                        </p:tgtEl>
                                      </p:cBhvr>
                                    </p:animEffect>
                                  </p:childTnLst>
                                </p:cTn>
                              </p:par>
                              <p:par>
                                <p:cTn id="48" presetID="10" presetClass="entr" presetSubtype="0" fill="hold" nodeType="withEffect">
                                  <p:stCondLst>
                                    <p:cond delay="0"/>
                                  </p:stCondLst>
                                  <p:childTnLst>
                                    <p:set>
                                      <p:cBhvr>
                                        <p:cTn id="49" dur="1" fill="hold">
                                          <p:stCondLst>
                                            <p:cond delay="0"/>
                                          </p:stCondLst>
                                        </p:cTn>
                                        <p:tgtEl>
                                          <p:spTgt spid="85"/>
                                        </p:tgtEl>
                                        <p:attrNameLst>
                                          <p:attrName>style.visibility</p:attrName>
                                        </p:attrNameLst>
                                      </p:cBhvr>
                                      <p:to>
                                        <p:strVal val="visible"/>
                                      </p:to>
                                    </p:set>
                                    <p:animEffect transition="in" filter="fade">
                                      <p:cBhvr>
                                        <p:cTn id="50" dur="250"/>
                                        <p:tgtEl>
                                          <p:spTgt spid="85"/>
                                        </p:tgtEl>
                                      </p:cBhvr>
                                    </p:animEffect>
                                  </p:childTnLst>
                                </p:cTn>
                              </p:par>
                              <p:par>
                                <p:cTn id="51" presetID="10" presetClass="entr" presetSubtype="0" fill="hold" nodeType="withEffect">
                                  <p:stCondLst>
                                    <p:cond delay="0"/>
                                  </p:stCondLst>
                                  <p:childTnLst>
                                    <p:set>
                                      <p:cBhvr>
                                        <p:cTn id="52" dur="1" fill="hold">
                                          <p:stCondLst>
                                            <p:cond delay="0"/>
                                          </p:stCondLst>
                                        </p:cTn>
                                        <p:tgtEl>
                                          <p:spTgt spid="4100"/>
                                        </p:tgtEl>
                                        <p:attrNameLst>
                                          <p:attrName>style.visibility</p:attrName>
                                        </p:attrNameLst>
                                      </p:cBhvr>
                                      <p:to>
                                        <p:strVal val="visible"/>
                                      </p:to>
                                    </p:set>
                                    <p:animEffect transition="in" filter="fade">
                                      <p:cBhvr>
                                        <p:cTn id="53" dur="250"/>
                                        <p:tgtEl>
                                          <p:spTgt spid="4100"/>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fade">
                                      <p:cBhvr>
                                        <p:cTn id="58" dur="250"/>
                                        <p:tgtEl>
                                          <p:spTgt spid="7"/>
                                        </p:tgtEl>
                                      </p:cBhvr>
                                    </p:animEffect>
                                  </p:childTnLst>
                                </p:cTn>
                              </p:par>
                              <p:par>
                                <p:cTn id="59" presetID="10" presetClass="entr" presetSubtype="0" fill="hold" nodeType="withEffect">
                                  <p:stCondLst>
                                    <p:cond delay="0"/>
                                  </p:stCondLst>
                                  <p:childTnLst>
                                    <p:set>
                                      <p:cBhvr>
                                        <p:cTn id="60" dur="1" fill="hold">
                                          <p:stCondLst>
                                            <p:cond delay="0"/>
                                          </p:stCondLst>
                                        </p:cTn>
                                        <p:tgtEl>
                                          <p:spTgt spid="88"/>
                                        </p:tgtEl>
                                        <p:attrNameLst>
                                          <p:attrName>style.visibility</p:attrName>
                                        </p:attrNameLst>
                                      </p:cBhvr>
                                      <p:to>
                                        <p:strVal val="visible"/>
                                      </p:to>
                                    </p:set>
                                    <p:animEffect transition="in" filter="fade">
                                      <p:cBhvr>
                                        <p:cTn id="61" dur="250"/>
                                        <p:tgtEl>
                                          <p:spTgt spid="88"/>
                                        </p:tgtEl>
                                      </p:cBhvr>
                                    </p:animEffect>
                                  </p:childTnLst>
                                </p:cTn>
                              </p:par>
                              <p:par>
                                <p:cTn id="62" presetID="10" presetClass="entr" presetSubtype="0" fill="hold" nodeType="withEffect">
                                  <p:stCondLst>
                                    <p:cond delay="0"/>
                                  </p:stCondLst>
                                  <p:childTnLst>
                                    <p:set>
                                      <p:cBhvr>
                                        <p:cTn id="63" dur="1" fill="hold">
                                          <p:stCondLst>
                                            <p:cond delay="0"/>
                                          </p:stCondLst>
                                        </p:cTn>
                                        <p:tgtEl>
                                          <p:spTgt spid="87"/>
                                        </p:tgtEl>
                                        <p:attrNameLst>
                                          <p:attrName>style.visibility</p:attrName>
                                        </p:attrNameLst>
                                      </p:cBhvr>
                                      <p:to>
                                        <p:strVal val="visible"/>
                                      </p:to>
                                    </p:set>
                                    <p:animEffect transition="in" filter="fade">
                                      <p:cBhvr>
                                        <p:cTn id="64" dur="250"/>
                                        <p:tgtEl>
                                          <p:spTgt spid="87"/>
                                        </p:tgtEl>
                                      </p:cBhvr>
                                    </p:animEffect>
                                  </p:childTnLst>
                                </p:cTn>
                              </p:par>
                              <p:par>
                                <p:cTn id="65" presetID="10" presetClass="entr" presetSubtype="0" fill="hold" nodeType="with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250"/>
                                        <p:tgtEl>
                                          <p:spTgt spid="89"/>
                                        </p:tgtEl>
                                      </p:cBhvr>
                                    </p:animEffect>
                                  </p:childTnLst>
                                </p:cTn>
                              </p:par>
                              <p:par>
                                <p:cTn id="68" presetID="10" presetClass="entr" presetSubtype="0" fill="hold" nodeType="withEffect">
                                  <p:stCondLst>
                                    <p:cond delay="0"/>
                                  </p:stCondLst>
                                  <p:childTnLst>
                                    <p:set>
                                      <p:cBhvr>
                                        <p:cTn id="69" dur="1" fill="hold">
                                          <p:stCondLst>
                                            <p:cond delay="0"/>
                                          </p:stCondLst>
                                        </p:cTn>
                                        <p:tgtEl>
                                          <p:spTgt spid="90"/>
                                        </p:tgtEl>
                                        <p:attrNameLst>
                                          <p:attrName>style.visibility</p:attrName>
                                        </p:attrNameLst>
                                      </p:cBhvr>
                                      <p:to>
                                        <p:strVal val="visible"/>
                                      </p:to>
                                    </p:set>
                                    <p:animEffect transition="in" filter="fade">
                                      <p:cBhvr>
                                        <p:cTn id="70" dur="250"/>
                                        <p:tgtEl>
                                          <p:spTgt spid="90"/>
                                        </p:tgtEl>
                                      </p:cBhvr>
                                    </p:animEffect>
                                  </p:childTnLst>
                                </p:cTn>
                              </p:par>
                              <p:par>
                                <p:cTn id="71" presetID="10" presetClass="entr" presetSubtype="0" fill="hold" nodeType="withEffect">
                                  <p:stCondLst>
                                    <p:cond delay="0"/>
                                  </p:stCondLst>
                                  <p:childTnLst>
                                    <p:set>
                                      <p:cBhvr>
                                        <p:cTn id="72" dur="1" fill="hold">
                                          <p:stCondLst>
                                            <p:cond delay="0"/>
                                          </p:stCondLst>
                                        </p:cTn>
                                        <p:tgtEl>
                                          <p:spTgt spid="91"/>
                                        </p:tgtEl>
                                        <p:attrNameLst>
                                          <p:attrName>style.visibility</p:attrName>
                                        </p:attrNameLst>
                                      </p:cBhvr>
                                      <p:to>
                                        <p:strVal val="visible"/>
                                      </p:to>
                                    </p:set>
                                    <p:animEffect transition="in" filter="fade">
                                      <p:cBhvr>
                                        <p:cTn id="73" dur="250"/>
                                        <p:tgtEl>
                                          <p:spTgt spid="91"/>
                                        </p:tgtEl>
                                      </p:cBhvr>
                                    </p:animEffect>
                                  </p:childTnLst>
                                </p:cTn>
                              </p:par>
                              <p:par>
                                <p:cTn id="74" presetID="10" presetClass="entr" presetSubtype="0" fill="hold" nodeType="withEffect">
                                  <p:stCondLst>
                                    <p:cond delay="0"/>
                                  </p:stCondLst>
                                  <p:childTnLst>
                                    <p:set>
                                      <p:cBhvr>
                                        <p:cTn id="75" dur="1" fill="hold">
                                          <p:stCondLst>
                                            <p:cond delay="0"/>
                                          </p:stCondLst>
                                        </p:cTn>
                                        <p:tgtEl>
                                          <p:spTgt spid="92"/>
                                        </p:tgtEl>
                                        <p:attrNameLst>
                                          <p:attrName>style.visibility</p:attrName>
                                        </p:attrNameLst>
                                      </p:cBhvr>
                                      <p:to>
                                        <p:strVal val="visible"/>
                                      </p:to>
                                    </p:set>
                                    <p:animEffect transition="in" filter="fade">
                                      <p:cBhvr>
                                        <p:cTn id="76" dur="250"/>
                                        <p:tgtEl>
                                          <p:spTgt spid="92"/>
                                        </p:tgtEl>
                                      </p:cBhvr>
                                    </p:animEffect>
                                  </p:childTnLst>
                                </p:cTn>
                              </p:par>
                              <p:par>
                                <p:cTn id="77" presetID="10" presetClass="entr" presetSubtype="0" fill="hold" nodeType="withEffect">
                                  <p:stCondLst>
                                    <p:cond delay="0"/>
                                  </p:stCondLst>
                                  <p:childTnLst>
                                    <p:set>
                                      <p:cBhvr>
                                        <p:cTn id="78" dur="1" fill="hold">
                                          <p:stCondLst>
                                            <p:cond delay="0"/>
                                          </p:stCondLst>
                                        </p:cTn>
                                        <p:tgtEl>
                                          <p:spTgt spid="93"/>
                                        </p:tgtEl>
                                        <p:attrNameLst>
                                          <p:attrName>style.visibility</p:attrName>
                                        </p:attrNameLst>
                                      </p:cBhvr>
                                      <p:to>
                                        <p:strVal val="visible"/>
                                      </p:to>
                                    </p:set>
                                    <p:animEffect transition="in" filter="fade">
                                      <p:cBhvr>
                                        <p:cTn id="79" dur="250"/>
                                        <p:tgtEl>
                                          <p:spTgt spid="93"/>
                                        </p:tgtEl>
                                      </p:cBhvr>
                                    </p:animEffect>
                                  </p:childTnLst>
                                </p:cTn>
                              </p:par>
                              <p:par>
                                <p:cTn id="80" presetID="10" presetClass="entr" presetSubtype="0" fill="hold" nodeType="withEffect">
                                  <p:stCondLst>
                                    <p:cond delay="0"/>
                                  </p:stCondLst>
                                  <p:childTnLst>
                                    <p:set>
                                      <p:cBhvr>
                                        <p:cTn id="81" dur="1" fill="hold">
                                          <p:stCondLst>
                                            <p:cond delay="0"/>
                                          </p:stCondLst>
                                        </p:cTn>
                                        <p:tgtEl>
                                          <p:spTgt spid="4102"/>
                                        </p:tgtEl>
                                        <p:attrNameLst>
                                          <p:attrName>style.visibility</p:attrName>
                                        </p:attrNameLst>
                                      </p:cBhvr>
                                      <p:to>
                                        <p:strVal val="visible"/>
                                      </p:to>
                                    </p:set>
                                    <p:animEffect transition="in" filter="fade">
                                      <p:cBhvr>
                                        <p:cTn id="82" dur="250"/>
                                        <p:tgtEl>
                                          <p:spTgt spid="4102"/>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6"/>
                                        </p:tgtEl>
                                        <p:attrNameLst>
                                          <p:attrName>style.visibility</p:attrName>
                                        </p:attrNameLst>
                                      </p:cBhvr>
                                      <p:to>
                                        <p:strVal val="visible"/>
                                      </p:to>
                                    </p:set>
                                    <p:animEffect transition="in" filter="fade">
                                      <p:cBhvr>
                                        <p:cTn id="87" dur="250"/>
                                        <p:tgtEl>
                                          <p:spTgt spid="6"/>
                                        </p:tgtEl>
                                      </p:cBhvr>
                                    </p:animEffect>
                                  </p:childTnLst>
                                </p:cTn>
                              </p:par>
                              <p:par>
                                <p:cTn id="88" presetID="10" presetClass="entr" presetSubtype="0" fill="hold" nodeType="withEffect">
                                  <p:stCondLst>
                                    <p:cond delay="0"/>
                                  </p:stCondLst>
                                  <p:childTnLst>
                                    <p:set>
                                      <p:cBhvr>
                                        <p:cTn id="89" dur="1" fill="hold">
                                          <p:stCondLst>
                                            <p:cond delay="0"/>
                                          </p:stCondLst>
                                        </p:cTn>
                                        <p:tgtEl>
                                          <p:spTgt spid="95"/>
                                        </p:tgtEl>
                                        <p:attrNameLst>
                                          <p:attrName>style.visibility</p:attrName>
                                        </p:attrNameLst>
                                      </p:cBhvr>
                                      <p:to>
                                        <p:strVal val="visible"/>
                                      </p:to>
                                    </p:set>
                                    <p:animEffect transition="in" filter="fade">
                                      <p:cBhvr>
                                        <p:cTn id="90" dur="250"/>
                                        <p:tgtEl>
                                          <p:spTgt spid="95"/>
                                        </p:tgtEl>
                                      </p:cBhvr>
                                    </p:animEffect>
                                  </p:childTnLst>
                                </p:cTn>
                              </p:par>
                              <p:par>
                                <p:cTn id="91" presetID="10" presetClass="entr" presetSubtype="0" fill="hold" nodeType="withEffect">
                                  <p:stCondLst>
                                    <p:cond delay="0"/>
                                  </p:stCondLst>
                                  <p:childTnLst>
                                    <p:set>
                                      <p:cBhvr>
                                        <p:cTn id="92" dur="1" fill="hold">
                                          <p:stCondLst>
                                            <p:cond delay="0"/>
                                          </p:stCondLst>
                                        </p:cTn>
                                        <p:tgtEl>
                                          <p:spTgt spid="96"/>
                                        </p:tgtEl>
                                        <p:attrNameLst>
                                          <p:attrName>style.visibility</p:attrName>
                                        </p:attrNameLst>
                                      </p:cBhvr>
                                      <p:to>
                                        <p:strVal val="visible"/>
                                      </p:to>
                                    </p:set>
                                    <p:animEffect transition="in" filter="fade">
                                      <p:cBhvr>
                                        <p:cTn id="93" dur="250"/>
                                        <p:tgtEl>
                                          <p:spTgt spid="96"/>
                                        </p:tgtEl>
                                      </p:cBhvr>
                                    </p:animEffect>
                                  </p:childTnLst>
                                </p:cTn>
                              </p:par>
                              <p:par>
                                <p:cTn id="94" presetID="10" presetClass="entr" presetSubtype="0" fill="hold" nodeType="withEffect">
                                  <p:stCondLst>
                                    <p:cond delay="0"/>
                                  </p:stCondLst>
                                  <p:childTnLst>
                                    <p:set>
                                      <p:cBhvr>
                                        <p:cTn id="95" dur="1" fill="hold">
                                          <p:stCondLst>
                                            <p:cond delay="0"/>
                                          </p:stCondLst>
                                        </p:cTn>
                                        <p:tgtEl>
                                          <p:spTgt spid="97"/>
                                        </p:tgtEl>
                                        <p:attrNameLst>
                                          <p:attrName>style.visibility</p:attrName>
                                        </p:attrNameLst>
                                      </p:cBhvr>
                                      <p:to>
                                        <p:strVal val="visible"/>
                                      </p:to>
                                    </p:set>
                                    <p:animEffect transition="in" filter="fade">
                                      <p:cBhvr>
                                        <p:cTn id="96" dur="250"/>
                                        <p:tgtEl>
                                          <p:spTgt spid="97"/>
                                        </p:tgtEl>
                                      </p:cBhvr>
                                    </p:animEffect>
                                  </p:childTnLst>
                                </p:cTn>
                              </p:par>
                              <p:par>
                                <p:cTn id="97" presetID="10" presetClass="entr" presetSubtype="0" fill="hold" nodeType="withEffect">
                                  <p:stCondLst>
                                    <p:cond delay="0"/>
                                  </p:stCondLst>
                                  <p:childTnLst>
                                    <p:set>
                                      <p:cBhvr>
                                        <p:cTn id="98" dur="1" fill="hold">
                                          <p:stCondLst>
                                            <p:cond delay="0"/>
                                          </p:stCondLst>
                                        </p:cTn>
                                        <p:tgtEl>
                                          <p:spTgt spid="98"/>
                                        </p:tgtEl>
                                        <p:attrNameLst>
                                          <p:attrName>style.visibility</p:attrName>
                                        </p:attrNameLst>
                                      </p:cBhvr>
                                      <p:to>
                                        <p:strVal val="visible"/>
                                      </p:to>
                                    </p:set>
                                    <p:animEffect transition="in" filter="fade">
                                      <p:cBhvr>
                                        <p:cTn id="99" dur="250"/>
                                        <p:tgtEl>
                                          <p:spTgt spid="98"/>
                                        </p:tgtEl>
                                      </p:cBhvr>
                                    </p:animEffect>
                                  </p:childTnLst>
                                </p:cTn>
                              </p:par>
                              <p:par>
                                <p:cTn id="100" presetID="10" presetClass="entr" presetSubtype="0" fill="hold" nodeType="withEffect">
                                  <p:stCondLst>
                                    <p:cond delay="0"/>
                                  </p:stCondLst>
                                  <p:childTnLst>
                                    <p:set>
                                      <p:cBhvr>
                                        <p:cTn id="101" dur="1" fill="hold">
                                          <p:stCondLst>
                                            <p:cond delay="0"/>
                                          </p:stCondLst>
                                        </p:cTn>
                                        <p:tgtEl>
                                          <p:spTgt spid="99"/>
                                        </p:tgtEl>
                                        <p:attrNameLst>
                                          <p:attrName>style.visibility</p:attrName>
                                        </p:attrNameLst>
                                      </p:cBhvr>
                                      <p:to>
                                        <p:strVal val="visible"/>
                                      </p:to>
                                    </p:set>
                                    <p:animEffect transition="in" filter="fade">
                                      <p:cBhvr>
                                        <p:cTn id="102" dur="250"/>
                                        <p:tgtEl>
                                          <p:spTgt spid="99"/>
                                        </p:tgtEl>
                                      </p:cBhvr>
                                    </p:animEffect>
                                  </p:childTnLst>
                                </p:cTn>
                              </p:par>
                              <p:par>
                                <p:cTn id="103" presetID="10" presetClass="entr" presetSubtype="0" fill="hold" nodeType="withEffect">
                                  <p:stCondLst>
                                    <p:cond delay="0"/>
                                  </p:stCondLst>
                                  <p:childTnLst>
                                    <p:set>
                                      <p:cBhvr>
                                        <p:cTn id="104" dur="1" fill="hold">
                                          <p:stCondLst>
                                            <p:cond delay="0"/>
                                          </p:stCondLst>
                                        </p:cTn>
                                        <p:tgtEl>
                                          <p:spTgt spid="100"/>
                                        </p:tgtEl>
                                        <p:attrNameLst>
                                          <p:attrName>style.visibility</p:attrName>
                                        </p:attrNameLst>
                                      </p:cBhvr>
                                      <p:to>
                                        <p:strVal val="visible"/>
                                      </p:to>
                                    </p:set>
                                    <p:animEffect transition="in" filter="fade">
                                      <p:cBhvr>
                                        <p:cTn id="105" dur="250"/>
                                        <p:tgtEl>
                                          <p:spTgt spid="100"/>
                                        </p:tgtEl>
                                      </p:cBhvr>
                                    </p:animEffect>
                                  </p:childTnLst>
                                </p:cTn>
                              </p:par>
                              <p:par>
                                <p:cTn id="106" presetID="10" presetClass="entr" presetSubtype="0" fill="hold" nodeType="withEffect">
                                  <p:stCondLst>
                                    <p:cond delay="0"/>
                                  </p:stCondLst>
                                  <p:childTnLst>
                                    <p:set>
                                      <p:cBhvr>
                                        <p:cTn id="107" dur="1" fill="hold">
                                          <p:stCondLst>
                                            <p:cond delay="0"/>
                                          </p:stCondLst>
                                        </p:cTn>
                                        <p:tgtEl>
                                          <p:spTgt spid="4103"/>
                                        </p:tgtEl>
                                        <p:attrNameLst>
                                          <p:attrName>style.visibility</p:attrName>
                                        </p:attrNameLst>
                                      </p:cBhvr>
                                      <p:to>
                                        <p:strVal val="visible"/>
                                      </p:to>
                                    </p:set>
                                    <p:animEffect transition="in" filter="fade">
                                      <p:cBhvr>
                                        <p:cTn id="108" dur="250"/>
                                        <p:tgtEl>
                                          <p:spTgt spid="4103"/>
                                        </p:tgtEl>
                                      </p:cBhvr>
                                    </p:animEffec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grpId="0" nodeType="clickEffect">
                                  <p:stCondLst>
                                    <p:cond delay="0"/>
                                  </p:stCondLst>
                                  <p:childTnLst>
                                    <p:set>
                                      <p:cBhvr>
                                        <p:cTn id="112" dur="1" fill="hold">
                                          <p:stCondLst>
                                            <p:cond delay="0"/>
                                          </p:stCondLst>
                                        </p:cTn>
                                        <p:tgtEl>
                                          <p:spTgt spid="5"/>
                                        </p:tgtEl>
                                        <p:attrNameLst>
                                          <p:attrName>style.visibility</p:attrName>
                                        </p:attrNameLst>
                                      </p:cBhvr>
                                      <p:to>
                                        <p:strVal val="visible"/>
                                      </p:to>
                                    </p:set>
                                    <p:animEffect transition="in" filter="fade">
                                      <p:cBhvr>
                                        <p:cTn id="113" dur="250"/>
                                        <p:tgtEl>
                                          <p:spTgt spid="5"/>
                                        </p:tgtEl>
                                      </p:cBhvr>
                                    </p:animEffect>
                                  </p:childTnLst>
                                </p:cTn>
                              </p:par>
                              <p:par>
                                <p:cTn id="114" presetID="10" presetClass="entr" presetSubtype="0" fill="hold" nodeType="withEffect">
                                  <p:stCondLst>
                                    <p:cond delay="0"/>
                                  </p:stCondLst>
                                  <p:childTnLst>
                                    <p:set>
                                      <p:cBhvr>
                                        <p:cTn id="115" dur="1" fill="hold">
                                          <p:stCondLst>
                                            <p:cond delay="0"/>
                                          </p:stCondLst>
                                        </p:cTn>
                                        <p:tgtEl>
                                          <p:spTgt spid="105"/>
                                        </p:tgtEl>
                                        <p:attrNameLst>
                                          <p:attrName>style.visibility</p:attrName>
                                        </p:attrNameLst>
                                      </p:cBhvr>
                                      <p:to>
                                        <p:strVal val="visible"/>
                                      </p:to>
                                    </p:set>
                                    <p:animEffect transition="in" filter="fade">
                                      <p:cBhvr>
                                        <p:cTn id="116" dur="250"/>
                                        <p:tgtEl>
                                          <p:spTgt spid="105"/>
                                        </p:tgtEl>
                                      </p:cBhvr>
                                    </p:animEffect>
                                  </p:childTnLst>
                                </p:cTn>
                              </p:par>
                              <p:par>
                                <p:cTn id="117" presetID="10" presetClass="entr" presetSubtype="0" fill="hold" nodeType="withEffect">
                                  <p:stCondLst>
                                    <p:cond delay="0"/>
                                  </p:stCondLst>
                                  <p:childTnLst>
                                    <p:set>
                                      <p:cBhvr>
                                        <p:cTn id="118" dur="1" fill="hold">
                                          <p:stCondLst>
                                            <p:cond delay="0"/>
                                          </p:stCondLst>
                                        </p:cTn>
                                        <p:tgtEl>
                                          <p:spTgt spid="104"/>
                                        </p:tgtEl>
                                        <p:attrNameLst>
                                          <p:attrName>style.visibility</p:attrName>
                                        </p:attrNameLst>
                                      </p:cBhvr>
                                      <p:to>
                                        <p:strVal val="visible"/>
                                      </p:to>
                                    </p:set>
                                    <p:animEffect transition="in" filter="fade">
                                      <p:cBhvr>
                                        <p:cTn id="119" dur="250"/>
                                        <p:tgtEl>
                                          <p:spTgt spid="104"/>
                                        </p:tgtEl>
                                      </p:cBhvr>
                                    </p:animEffect>
                                  </p:childTnLst>
                                </p:cTn>
                              </p:par>
                              <p:par>
                                <p:cTn id="120" presetID="10" presetClass="entr" presetSubtype="0" fill="hold" nodeType="withEffect">
                                  <p:stCondLst>
                                    <p:cond delay="0"/>
                                  </p:stCondLst>
                                  <p:childTnLst>
                                    <p:set>
                                      <p:cBhvr>
                                        <p:cTn id="121" dur="1" fill="hold">
                                          <p:stCondLst>
                                            <p:cond delay="0"/>
                                          </p:stCondLst>
                                        </p:cTn>
                                        <p:tgtEl>
                                          <p:spTgt spid="108"/>
                                        </p:tgtEl>
                                        <p:attrNameLst>
                                          <p:attrName>style.visibility</p:attrName>
                                        </p:attrNameLst>
                                      </p:cBhvr>
                                      <p:to>
                                        <p:strVal val="visible"/>
                                      </p:to>
                                    </p:set>
                                    <p:animEffect transition="in" filter="fade">
                                      <p:cBhvr>
                                        <p:cTn id="122" dur="250"/>
                                        <p:tgtEl>
                                          <p:spTgt spid="108"/>
                                        </p:tgtEl>
                                      </p:cBhvr>
                                    </p:animEffect>
                                  </p:childTnLst>
                                </p:cTn>
                              </p:par>
                              <p:par>
                                <p:cTn id="123" presetID="10" presetClass="entr" presetSubtype="0" fill="hold" nodeType="withEffect">
                                  <p:stCondLst>
                                    <p:cond delay="0"/>
                                  </p:stCondLst>
                                  <p:childTnLst>
                                    <p:set>
                                      <p:cBhvr>
                                        <p:cTn id="124" dur="1" fill="hold">
                                          <p:stCondLst>
                                            <p:cond delay="0"/>
                                          </p:stCondLst>
                                        </p:cTn>
                                        <p:tgtEl>
                                          <p:spTgt spid="107"/>
                                        </p:tgtEl>
                                        <p:attrNameLst>
                                          <p:attrName>style.visibility</p:attrName>
                                        </p:attrNameLst>
                                      </p:cBhvr>
                                      <p:to>
                                        <p:strVal val="visible"/>
                                      </p:to>
                                    </p:set>
                                    <p:animEffect transition="in" filter="fade">
                                      <p:cBhvr>
                                        <p:cTn id="125" dur="250"/>
                                        <p:tgtEl>
                                          <p:spTgt spid="107"/>
                                        </p:tgtEl>
                                      </p:cBhvr>
                                    </p:animEffect>
                                  </p:childTnLst>
                                </p:cTn>
                              </p:par>
                              <p:par>
                                <p:cTn id="126" presetID="10" presetClass="entr" presetSubtype="0" fill="hold" nodeType="withEffect">
                                  <p:stCondLst>
                                    <p:cond delay="0"/>
                                  </p:stCondLst>
                                  <p:childTnLst>
                                    <p:set>
                                      <p:cBhvr>
                                        <p:cTn id="127" dur="1" fill="hold">
                                          <p:stCondLst>
                                            <p:cond delay="0"/>
                                          </p:stCondLst>
                                        </p:cTn>
                                        <p:tgtEl>
                                          <p:spTgt spid="106"/>
                                        </p:tgtEl>
                                        <p:attrNameLst>
                                          <p:attrName>style.visibility</p:attrName>
                                        </p:attrNameLst>
                                      </p:cBhvr>
                                      <p:to>
                                        <p:strVal val="visible"/>
                                      </p:to>
                                    </p:set>
                                    <p:animEffect transition="in" filter="fade">
                                      <p:cBhvr>
                                        <p:cTn id="128" dur="250"/>
                                        <p:tgtEl>
                                          <p:spTgt spid="106"/>
                                        </p:tgtEl>
                                      </p:cBhvr>
                                    </p:animEffect>
                                  </p:childTnLst>
                                </p:cTn>
                              </p:par>
                              <p:par>
                                <p:cTn id="129" presetID="10" presetClass="entr" presetSubtype="0" fill="hold" nodeType="withEffect">
                                  <p:stCondLst>
                                    <p:cond delay="0"/>
                                  </p:stCondLst>
                                  <p:childTnLst>
                                    <p:set>
                                      <p:cBhvr>
                                        <p:cTn id="130" dur="1" fill="hold">
                                          <p:stCondLst>
                                            <p:cond delay="0"/>
                                          </p:stCondLst>
                                        </p:cTn>
                                        <p:tgtEl>
                                          <p:spTgt spid="4101"/>
                                        </p:tgtEl>
                                        <p:attrNameLst>
                                          <p:attrName>style.visibility</p:attrName>
                                        </p:attrNameLst>
                                      </p:cBhvr>
                                      <p:to>
                                        <p:strVal val="visible"/>
                                      </p:to>
                                    </p:set>
                                    <p:animEffect transition="in" filter="fade">
                                      <p:cBhvr>
                                        <p:cTn id="131" dur="250"/>
                                        <p:tgtEl>
                                          <p:spTgt spid="4101"/>
                                        </p:tgtEl>
                                      </p:cBhvr>
                                    </p:animEffect>
                                  </p:childTnLst>
                                </p:cTn>
                              </p:par>
                            </p:childTnLst>
                          </p:cTn>
                        </p:par>
                      </p:childTnLst>
                    </p:cTn>
                  </p:par>
                  <p:par>
                    <p:cTn id="132" fill="hold">
                      <p:stCondLst>
                        <p:cond delay="indefinite"/>
                      </p:stCondLst>
                      <p:childTnLst>
                        <p:par>
                          <p:cTn id="133" fill="hold">
                            <p:stCondLst>
                              <p:cond delay="0"/>
                            </p:stCondLst>
                            <p:childTnLst>
                              <p:par>
                                <p:cTn id="134" presetID="10" presetClass="entr" presetSubtype="0" fill="hold" grpId="0" nodeType="clickEffect">
                                  <p:stCondLst>
                                    <p:cond delay="0"/>
                                  </p:stCondLst>
                                  <p:childTnLst>
                                    <p:set>
                                      <p:cBhvr>
                                        <p:cTn id="135" dur="1" fill="hold">
                                          <p:stCondLst>
                                            <p:cond delay="0"/>
                                          </p:stCondLst>
                                        </p:cTn>
                                        <p:tgtEl>
                                          <p:spTgt spid="10"/>
                                        </p:tgtEl>
                                        <p:attrNameLst>
                                          <p:attrName>style.visibility</p:attrName>
                                        </p:attrNameLst>
                                      </p:cBhvr>
                                      <p:to>
                                        <p:strVal val="visible"/>
                                      </p:to>
                                    </p:set>
                                    <p:animEffect transition="in" filter="fade">
                                      <p:cBhvr>
                                        <p:cTn id="136" dur="250"/>
                                        <p:tgtEl>
                                          <p:spTgt spid="10"/>
                                        </p:tgtEl>
                                      </p:cBhvr>
                                    </p:animEffect>
                                  </p:childTnLst>
                                </p:cTn>
                              </p:par>
                              <p:par>
                                <p:cTn id="137" presetID="10" presetClass="entr" presetSubtype="0" fill="hold" nodeType="withEffect">
                                  <p:stCondLst>
                                    <p:cond delay="0"/>
                                  </p:stCondLst>
                                  <p:childTnLst>
                                    <p:set>
                                      <p:cBhvr>
                                        <p:cTn id="138" dur="1" fill="hold">
                                          <p:stCondLst>
                                            <p:cond delay="0"/>
                                          </p:stCondLst>
                                        </p:cTn>
                                        <p:tgtEl>
                                          <p:spTgt spid="103"/>
                                        </p:tgtEl>
                                        <p:attrNameLst>
                                          <p:attrName>style.visibility</p:attrName>
                                        </p:attrNameLst>
                                      </p:cBhvr>
                                      <p:to>
                                        <p:strVal val="visible"/>
                                      </p:to>
                                    </p:set>
                                    <p:animEffect transition="in" filter="fade">
                                      <p:cBhvr>
                                        <p:cTn id="139" dur="250"/>
                                        <p:tgtEl>
                                          <p:spTgt spid="103"/>
                                        </p:tgtEl>
                                      </p:cBhvr>
                                    </p:animEffect>
                                  </p:childTnLst>
                                </p:cTn>
                              </p:par>
                              <p:par>
                                <p:cTn id="140" presetID="10" presetClass="entr" presetSubtype="0" fill="hold" nodeType="withEffect">
                                  <p:stCondLst>
                                    <p:cond delay="0"/>
                                  </p:stCondLst>
                                  <p:childTnLst>
                                    <p:set>
                                      <p:cBhvr>
                                        <p:cTn id="141" dur="1" fill="hold">
                                          <p:stCondLst>
                                            <p:cond delay="0"/>
                                          </p:stCondLst>
                                        </p:cTn>
                                        <p:tgtEl>
                                          <p:spTgt spid="109"/>
                                        </p:tgtEl>
                                        <p:attrNameLst>
                                          <p:attrName>style.visibility</p:attrName>
                                        </p:attrNameLst>
                                      </p:cBhvr>
                                      <p:to>
                                        <p:strVal val="visible"/>
                                      </p:to>
                                    </p:set>
                                    <p:animEffect transition="in" filter="fade">
                                      <p:cBhvr>
                                        <p:cTn id="142" dur="250"/>
                                        <p:tgtEl>
                                          <p:spTgt spid="109"/>
                                        </p:tgtEl>
                                      </p:cBhvr>
                                    </p:animEffect>
                                  </p:childTnLst>
                                </p:cTn>
                              </p:par>
                              <p:par>
                                <p:cTn id="143" presetID="10" presetClass="entr" presetSubtype="0" fill="hold" nodeType="withEffect">
                                  <p:stCondLst>
                                    <p:cond delay="0"/>
                                  </p:stCondLst>
                                  <p:childTnLst>
                                    <p:set>
                                      <p:cBhvr>
                                        <p:cTn id="144" dur="1" fill="hold">
                                          <p:stCondLst>
                                            <p:cond delay="0"/>
                                          </p:stCondLst>
                                        </p:cTn>
                                        <p:tgtEl>
                                          <p:spTgt spid="110"/>
                                        </p:tgtEl>
                                        <p:attrNameLst>
                                          <p:attrName>style.visibility</p:attrName>
                                        </p:attrNameLst>
                                      </p:cBhvr>
                                      <p:to>
                                        <p:strVal val="visible"/>
                                      </p:to>
                                    </p:set>
                                    <p:animEffect transition="in" filter="fade">
                                      <p:cBhvr>
                                        <p:cTn id="145" dur="250"/>
                                        <p:tgtEl>
                                          <p:spTgt spid="110"/>
                                        </p:tgtEl>
                                      </p:cBhvr>
                                    </p:animEffect>
                                  </p:childTnLst>
                                </p:cTn>
                              </p:par>
                              <p:par>
                                <p:cTn id="146" presetID="10" presetClass="entr" presetSubtype="0" fill="hold" nodeType="withEffect">
                                  <p:stCondLst>
                                    <p:cond delay="0"/>
                                  </p:stCondLst>
                                  <p:childTnLst>
                                    <p:set>
                                      <p:cBhvr>
                                        <p:cTn id="147" dur="1" fill="hold">
                                          <p:stCondLst>
                                            <p:cond delay="0"/>
                                          </p:stCondLst>
                                        </p:cTn>
                                        <p:tgtEl>
                                          <p:spTgt spid="112"/>
                                        </p:tgtEl>
                                        <p:attrNameLst>
                                          <p:attrName>style.visibility</p:attrName>
                                        </p:attrNameLst>
                                      </p:cBhvr>
                                      <p:to>
                                        <p:strVal val="visible"/>
                                      </p:to>
                                    </p:set>
                                    <p:animEffect transition="in" filter="fade">
                                      <p:cBhvr>
                                        <p:cTn id="148" dur="250"/>
                                        <p:tgtEl>
                                          <p:spTgt spid="112"/>
                                        </p:tgtEl>
                                      </p:cBhvr>
                                    </p:animEffect>
                                  </p:childTnLst>
                                </p:cTn>
                              </p:par>
                              <p:par>
                                <p:cTn id="149" presetID="10" presetClass="entr" presetSubtype="0" fill="hold" nodeType="withEffect">
                                  <p:stCondLst>
                                    <p:cond delay="0"/>
                                  </p:stCondLst>
                                  <p:childTnLst>
                                    <p:set>
                                      <p:cBhvr>
                                        <p:cTn id="150" dur="1" fill="hold">
                                          <p:stCondLst>
                                            <p:cond delay="0"/>
                                          </p:stCondLst>
                                        </p:cTn>
                                        <p:tgtEl>
                                          <p:spTgt spid="111"/>
                                        </p:tgtEl>
                                        <p:attrNameLst>
                                          <p:attrName>style.visibility</p:attrName>
                                        </p:attrNameLst>
                                      </p:cBhvr>
                                      <p:to>
                                        <p:strVal val="visible"/>
                                      </p:to>
                                    </p:set>
                                    <p:animEffect transition="in" filter="fade">
                                      <p:cBhvr>
                                        <p:cTn id="151" dur="250"/>
                                        <p:tgtEl>
                                          <p:spTgt spid="111"/>
                                        </p:tgtEl>
                                      </p:cBhvr>
                                    </p:animEffect>
                                  </p:childTnLst>
                                </p:cTn>
                              </p:par>
                              <p:par>
                                <p:cTn id="152" presetID="10" presetClass="entr" presetSubtype="0" fill="hold" nodeType="withEffect">
                                  <p:stCondLst>
                                    <p:cond delay="0"/>
                                  </p:stCondLst>
                                  <p:childTnLst>
                                    <p:set>
                                      <p:cBhvr>
                                        <p:cTn id="153" dur="1" fill="hold">
                                          <p:stCondLst>
                                            <p:cond delay="0"/>
                                          </p:stCondLst>
                                        </p:cTn>
                                        <p:tgtEl>
                                          <p:spTgt spid="68"/>
                                        </p:tgtEl>
                                        <p:attrNameLst>
                                          <p:attrName>style.visibility</p:attrName>
                                        </p:attrNameLst>
                                      </p:cBhvr>
                                      <p:to>
                                        <p:strVal val="visible"/>
                                      </p:to>
                                    </p:set>
                                    <p:animEffect transition="in" filter="fade">
                                      <p:cBhvr>
                                        <p:cTn id="154" dur="250"/>
                                        <p:tgtEl>
                                          <p:spTgt spid="68"/>
                                        </p:tgtEl>
                                      </p:cBhvr>
                                    </p:animEffect>
                                  </p:childTnLst>
                                </p:cTn>
                              </p:par>
                              <p:par>
                                <p:cTn id="155" presetID="10" presetClass="entr" presetSubtype="0" fill="hold" nodeType="withEffect">
                                  <p:stCondLst>
                                    <p:cond delay="0"/>
                                  </p:stCondLst>
                                  <p:childTnLst>
                                    <p:set>
                                      <p:cBhvr>
                                        <p:cTn id="156" dur="1" fill="hold">
                                          <p:stCondLst>
                                            <p:cond delay="0"/>
                                          </p:stCondLst>
                                        </p:cTn>
                                        <p:tgtEl>
                                          <p:spTgt spid="54"/>
                                        </p:tgtEl>
                                        <p:attrNameLst>
                                          <p:attrName>style.visibility</p:attrName>
                                        </p:attrNameLst>
                                      </p:cBhvr>
                                      <p:to>
                                        <p:strVal val="visible"/>
                                      </p:to>
                                    </p:set>
                                    <p:animEffect transition="in" filter="fade">
                                      <p:cBhvr>
                                        <p:cTn id="157" dur="250"/>
                                        <p:tgtEl>
                                          <p:spTgt spid="54"/>
                                        </p:tgtEl>
                                      </p:cBhvr>
                                    </p:animEffect>
                                  </p:childTnLst>
                                </p:cTn>
                              </p:par>
                              <p:par>
                                <p:cTn id="158" presetID="10" presetClass="entr" presetSubtype="0" fill="hold" nodeType="withEffect">
                                  <p:stCondLst>
                                    <p:cond delay="0"/>
                                  </p:stCondLst>
                                  <p:childTnLst>
                                    <p:set>
                                      <p:cBhvr>
                                        <p:cTn id="159" dur="1" fill="hold">
                                          <p:stCondLst>
                                            <p:cond delay="0"/>
                                          </p:stCondLst>
                                        </p:cTn>
                                        <p:tgtEl>
                                          <p:spTgt spid="55"/>
                                        </p:tgtEl>
                                        <p:attrNameLst>
                                          <p:attrName>style.visibility</p:attrName>
                                        </p:attrNameLst>
                                      </p:cBhvr>
                                      <p:to>
                                        <p:strVal val="visible"/>
                                      </p:to>
                                    </p:set>
                                    <p:animEffect transition="in" filter="fade">
                                      <p:cBhvr>
                                        <p:cTn id="160" dur="25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10" grpId="0"/>
      <p:bldP spid="6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p:cNvSpPr>
          <p:nvPr/>
        </p:nvSpPr>
        <p:spPr bwMode="auto">
          <a:xfrm>
            <a:off x="1566912" y="620688"/>
            <a:ext cx="7048451"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lt-LT" altLang="lt-LT" sz="2400" b="1" dirty="0">
                <a:solidFill>
                  <a:schemeClr val="accent1">
                    <a:lumMod val="75000"/>
                  </a:schemeClr>
                </a:solidFill>
                <a:effectLst>
                  <a:outerShdw blurRad="38100" dist="38100" dir="2700000" algn="tl">
                    <a:srgbClr val="000000">
                      <a:alpha val="43137"/>
                    </a:srgbClr>
                  </a:outerShdw>
                </a:effectLst>
                <a:latin typeface="Arial" pitchFamily="34" charset="0"/>
                <a:ea typeface="Arial Unicode MS" pitchFamily="34" charset="-128"/>
                <a:cs typeface="Arial" pitchFamily="34" charset="0"/>
              </a:rPr>
              <a:t>KARINĖS ORO </a:t>
            </a:r>
            <a:r>
              <a:rPr lang="lt-LT" altLang="lt-LT" sz="2400" b="1" dirty="0" smtClean="0">
                <a:solidFill>
                  <a:schemeClr val="accent1">
                    <a:lumMod val="75000"/>
                  </a:schemeClr>
                </a:solidFill>
                <a:effectLst>
                  <a:outerShdw blurRad="38100" dist="38100" dir="2700000" algn="tl">
                    <a:srgbClr val="000000">
                      <a:alpha val="43137"/>
                    </a:srgbClr>
                  </a:outerShdw>
                </a:effectLst>
                <a:latin typeface="Arial" pitchFamily="34" charset="0"/>
                <a:ea typeface="Arial Unicode MS" pitchFamily="34" charset="-128"/>
                <a:cs typeface="Arial" pitchFamily="34" charset="0"/>
              </a:rPr>
              <a:t>PAJĖGOS</a:t>
            </a:r>
            <a:r>
              <a:rPr lang="en-US" altLang="lt-LT" sz="2400" b="1" dirty="0" smtClean="0">
                <a:solidFill>
                  <a:schemeClr val="accent1">
                    <a:lumMod val="75000"/>
                  </a:schemeClr>
                </a:solidFill>
                <a:effectLst>
                  <a:outerShdw blurRad="38100" dist="38100" dir="2700000" algn="tl">
                    <a:srgbClr val="000000">
                      <a:alpha val="43137"/>
                    </a:srgbClr>
                  </a:outerShdw>
                </a:effectLst>
                <a:latin typeface="Arial" pitchFamily="34" charset="0"/>
                <a:ea typeface="Arial Unicode MS" pitchFamily="34" charset="-128"/>
                <a:cs typeface="Arial" pitchFamily="34" charset="0"/>
              </a:rPr>
              <a:t> (KOP)</a:t>
            </a:r>
          </a:p>
          <a:p>
            <a:pPr eaLnBrk="1" hangingPunct="1"/>
            <a:endParaRPr lang="en-US" sz="2400" b="1" dirty="0" smtClean="0">
              <a:effectLst>
                <a:outerShdw blurRad="38100" dist="38100" dir="2700000" algn="tl">
                  <a:srgbClr val="000000">
                    <a:alpha val="43137"/>
                  </a:srgbClr>
                </a:outerShdw>
              </a:effectLst>
              <a:latin typeface="Arial" pitchFamily="34" charset="0"/>
              <a:cs typeface="Arial" pitchFamily="34" charset="0"/>
            </a:endParaRPr>
          </a:p>
          <a:p>
            <a:pPr eaLnBrk="1" hangingPunct="1"/>
            <a:r>
              <a:rPr lang="en-US" sz="20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K</a:t>
            </a:r>
            <a:r>
              <a:rPr lang="lt-LT" sz="20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arines </a:t>
            </a:r>
            <a:r>
              <a:rPr lang="lt-LT" sz="20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oro pajėgas</a:t>
            </a:r>
            <a:r>
              <a:rPr lang="en-US" sz="20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 </a:t>
            </a:r>
            <a:r>
              <a:rPr lang="lt-LT" sz="20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sudaro:</a:t>
            </a:r>
            <a:endParaRPr lang="en-US" sz="20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endParaRPr>
          </a:p>
          <a:p>
            <a:pPr eaLnBrk="1" hangingPunct="1"/>
            <a:endParaRPr lang="lt-LT" altLang="lt-LT" sz="2800" b="1" dirty="0">
              <a:effectLst>
                <a:outerShdw blurRad="38100" dist="38100" dir="2700000" algn="tl">
                  <a:srgbClr val="000000">
                    <a:alpha val="43137"/>
                  </a:srgbClr>
                </a:outerShdw>
              </a:effectLst>
              <a:latin typeface="Arial" pitchFamily="34" charset="0"/>
              <a:ea typeface="Arial Unicode MS" pitchFamily="34" charset="-128"/>
              <a:cs typeface="Arial" pitchFamily="34" charset="0"/>
            </a:endParaRPr>
          </a:p>
        </p:txBody>
      </p:sp>
      <p:sp>
        <p:nvSpPr>
          <p:cNvPr id="15363" name="Rectangle 3"/>
          <p:cNvSpPr>
            <a:spLocks noChangeArrowheads="1"/>
          </p:cNvSpPr>
          <p:nvPr/>
        </p:nvSpPr>
        <p:spPr bwMode="auto">
          <a:xfrm>
            <a:off x="7123381" y="2293379"/>
            <a:ext cx="181888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defRPr>
                <a:solidFill>
                  <a:schemeClr val="tx1"/>
                </a:solidFill>
                <a:latin typeface="Arial" charset="0"/>
              </a:defRPr>
            </a:lvl1pPr>
            <a:lvl2pPr marL="742950" indent="-285750" defTabSz="457200" eaLnBrk="0" hangingPunct="0">
              <a:defRPr>
                <a:solidFill>
                  <a:schemeClr val="tx1"/>
                </a:solidFill>
                <a:latin typeface="Arial" charset="0"/>
              </a:defRPr>
            </a:lvl2pPr>
            <a:lvl3pPr marL="1143000" indent="-228600" defTabSz="457200" eaLnBrk="0" hangingPunct="0">
              <a:defRPr>
                <a:solidFill>
                  <a:schemeClr val="tx1"/>
                </a:solidFill>
                <a:latin typeface="Arial" charset="0"/>
              </a:defRPr>
            </a:lvl3pPr>
            <a:lvl4pPr marL="1600200" indent="-228600" defTabSz="457200" eaLnBrk="0" hangingPunct="0">
              <a:defRPr>
                <a:solidFill>
                  <a:schemeClr val="tx1"/>
                </a:solidFill>
                <a:latin typeface="Arial" charset="0"/>
              </a:defRPr>
            </a:lvl4pPr>
            <a:lvl5pPr marL="2057400" indent="-228600" defTabSz="457200" eaLnBrk="0" hangingPunct="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r>
              <a:rPr lang="lt-LT" sz="1400" dirty="0" smtClean="0">
                <a:latin typeface="Arial" pitchFamily="34" charset="0"/>
                <a:cs typeface="Arial" pitchFamily="34" charset="0"/>
              </a:rPr>
              <a:t>Aviacijos bazė </a:t>
            </a:r>
            <a:endParaRPr lang="en-US" sz="1400" i="1" dirty="0">
              <a:latin typeface="Arial" pitchFamily="34" charset="0"/>
              <a:cs typeface="Arial" pitchFamily="34" charset="0"/>
            </a:endParaRPr>
          </a:p>
        </p:txBody>
      </p:sp>
      <p:pic>
        <p:nvPicPr>
          <p:cNvPr id="9" name="Picture 632" descr="KASP ribos"/>
          <p:cNvPicPr>
            <a:picLocks noChangeAspect="1" noChangeArrowheads="1"/>
          </p:cNvPicPr>
          <p:nvPr/>
        </p:nvPicPr>
        <p:blipFill>
          <a:blip r:embed="rId3" cstate="print">
            <a:clrChange>
              <a:clrFrom>
                <a:srgbClr val="FEFEFE"/>
              </a:clrFrom>
              <a:clrTo>
                <a:srgbClr val="FEFEFE">
                  <a:alpha val="0"/>
                </a:srgbClr>
              </a:clrTo>
            </a:clrChange>
            <a:extLst>
              <a:ext uri="{28A0092B-C50C-407E-A947-70E740481C1C}">
                <a14:useLocalDpi xmlns:a14="http://schemas.microsoft.com/office/drawing/2010/main" val="0"/>
              </a:ext>
            </a:extLst>
          </a:blip>
          <a:srcRect b="7506"/>
          <a:stretch>
            <a:fillRect/>
          </a:stretch>
        </p:blipFill>
        <p:spPr bwMode="gray">
          <a:xfrm>
            <a:off x="0" y="1724276"/>
            <a:ext cx="6844964" cy="5133724"/>
          </a:xfrm>
          <a:prstGeom prst="rect">
            <a:avLst/>
          </a:prstGeom>
          <a:solidFill>
            <a:schemeClr val="bg1"/>
          </a:solidFill>
          <a:ln w="9525">
            <a:solidFill>
              <a:schemeClr val="bg1"/>
            </a:solidFill>
            <a:miter lim="800000"/>
            <a:headEnd/>
            <a:tailEnd/>
          </a:ln>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2200" y="2060848"/>
            <a:ext cx="719218" cy="793620"/>
          </a:xfrm>
          <a:prstGeom prst="rect">
            <a:avLst/>
          </a:prstGeom>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2200" y="3068960"/>
            <a:ext cx="751181" cy="785850"/>
          </a:xfrm>
          <a:prstGeom prst="rect">
            <a:avLst/>
          </a:prstGeom>
        </p:spPr>
      </p:pic>
      <p:pic>
        <p:nvPicPr>
          <p:cNvPr id="16" name="Picture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44208" y="4149080"/>
            <a:ext cx="669620" cy="767487"/>
          </a:xfrm>
          <a:prstGeom prst="rect">
            <a:avLst/>
          </a:prstGeom>
        </p:spPr>
      </p:pic>
      <p:pic>
        <p:nvPicPr>
          <p:cNvPr id="27" name="Picture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44208" y="5229200"/>
            <a:ext cx="669619" cy="746882"/>
          </a:xfrm>
          <a:prstGeom prst="rect">
            <a:avLst/>
          </a:prstGeom>
        </p:spPr>
      </p:pic>
      <p:pic>
        <p:nvPicPr>
          <p:cNvPr id="18" name="Picture 1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274426" y="4881180"/>
            <a:ext cx="387354" cy="432048"/>
          </a:xfrm>
          <a:prstGeom prst="rect">
            <a:avLst/>
          </a:prstGeom>
        </p:spPr>
      </p:pic>
      <p:pic>
        <p:nvPicPr>
          <p:cNvPr id="20" name="Picture 1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717447" y="3369012"/>
            <a:ext cx="376955" cy="432048"/>
          </a:xfrm>
          <a:prstGeom prst="rect">
            <a:avLst/>
          </a:prstGeom>
        </p:spPr>
      </p:pic>
      <p:pic>
        <p:nvPicPr>
          <p:cNvPr id="21" name="Picture 2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136461" y="2929136"/>
            <a:ext cx="414919" cy="434069"/>
          </a:xfrm>
          <a:prstGeom prst="rect">
            <a:avLst/>
          </a:prstGeom>
        </p:spPr>
      </p:pic>
      <p:pic>
        <p:nvPicPr>
          <p:cNvPr id="22" name="Picture 2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898833" y="2769829"/>
            <a:ext cx="391138" cy="431601"/>
          </a:xfrm>
          <a:prstGeom prst="rect">
            <a:avLst/>
          </a:prstGeom>
        </p:spPr>
      </p:pic>
      <p:sp>
        <p:nvSpPr>
          <p:cNvPr id="2" name="Rectangle 1"/>
          <p:cNvSpPr/>
          <p:nvPr/>
        </p:nvSpPr>
        <p:spPr>
          <a:xfrm>
            <a:off x="7154189" y="5269023"/>
            <a:ext cx="1810491" cy="738664"/>
          </a:xfrm>
          <a:prstGeom prst="rect">
            <a:avLst/>
          </a:prstGeom>
        </p:spPr>
        <p:txBody>
          <a:bodyPr wrap="square">
            <a:spAutoFit/>
          </a:bodyPr>
          <a:lstStyle/>
          <a:p>
            <a:pPr lvl="0"/>
            <a:r>
              <a:rPr lang="lt-LT" sz="1400" dirty="0">
                <a:solidFill>
                  <a:prstClr val="black"/>
                </a:solidFill>
                <a:latin typeface="Arial" pitchFamily="34" charset="0"/>
                <a:cs typeface="Arial" pitchFamily="34" charset="0"/>
              </a:rPr>
              <a:t>Oro erdvės stebėjimo ir kontrolės</a:t>
            </a:r>
            <a:r>
              <a:rPr lang="en-US" sz="1400" dirty="0">
                <a:solidFill>
                  <a:prstClr val="black"/>
                </a:solidFill>
                <a:latin typeface="Arial" pitchFamily="34" charset="0"/>
                <a:cs typeface="Arial" pitchFamily="34" charset="0"/>
              </a:rPr>
              <a:t> </a:t>
            </a:r>
            <a:r>
              <a:rPr lang="lt-LT" sz="1400" dirty="0" smtClean="0">
                <a:solidFill>
                  <a:prstClr val="black"/>
                </a:solidFill>
                <a:latin typeface="Arial" pitchFamily="34" charset="0"/>
                <a:cs typeface="Arial" pitchFamily="34" charset="0"/>
              </a:rPr>
              <a:t>valdyba</a:t>
            </a:r>
            <a:endParaRPr lang="en-US" sz="1400" dirty="0">
              <a:solidFill>
                <a:prstClr val="black"/>
              </a:solidFill>
              <a:latin typeface="Arial" pitchFamily="34" charset="0"/>
              <a:cs typeface="Arial" pitchFamily="34" charset="0"/>
            </a:endParaRPr>
          </a:p>
        </p:txBody>
      </p:sp>
      <p:sp>
        <p:nvSpPr>
          <p:cNvPr id="4" name="Rectangle 3"/>
          <p:cNvSpPr/>
          <p:nvPr/>
        </p:nvSpPr>
        <p:spPr>
          <a:xfrm>
            <a:off x="7170903" y="4271213"/>
            <a:ext cx="1802091" cy="523220"/>
          </a:xfrm>
          <a:prstGeom prst="rect">
            <a:avLst/>
          </a:prstGeom>
        </p:spPr>
        <p:txBody>
          <a:bodyPr wrap="square">
            <a:spAutoFit/>
          </a:bodyPr>
          <a:lstStyle/>
          <a:p>
            <a:pPr lvl="0"/>
            <a:r>
              <a:rPr lang="lt-LT" sz="1400" dirty="0">
                <a:solidFill>
                  <a:prstClr val="black"/>
                </a:solidFill>
                <a:latin typeface="Arial" pitchFamily="34" charset="0"/>
                <a:cs typeface="Arial" pitchFamily="34" charset="0"/>
              </a:rPr>
              <a:t>Oro gynybos </a:t>
            </a:r>
            <a:r>
              <a:rPr lang="lt-LT" sz="1400" dirty="0" smtClean="0">
                <a:solidFill>
                  <a:prstClr val="black"/>
                </a:solidFill>
                <a:latin typeface="Arial" pitchFamily="34" charset="0"/>
                <a:cs typeface="Arial" pitchFamily="34" charset="0"/>
              </a:rPr>
              <a:t>batalionas</a:t>
            </a:r>
            <a:endParaRPr lang="en-US" sz="1400" dirty="0">
              <a:solidFill>
                <a:prstClr val="black"/>
              </a:solidFill>
              <a:latin typeface="Arial" pitchFamily="34" charset="0"/>
              <a:cs typeface="Arial" pitchFamily="34" charset="0"/>
            </a:endParaRPr>
          </a:p>
        </p:txBody>
      </p:sp>
      <p:sp>
        <p:nvSpPr>
          <p:cNvPr id="5" name="Rectangle 4"/>
          <p:cNvSpPr/>
          <p:nvPr/>
        </p:nvSpPr>
        <p:spPr>
          <a:xfrm>
            <a:off x="7091418" y="3166930"/>
            <a:ext cx="1850852" cy="738664"/>
          </a:xfrm>
          <a:prstGeom prst="rect">
            <a:avLst/>
          </a:prstGeom>
        </p:spPr>
        <p:txBody>
          <a:bodyPr wrap="square">
            <a:spAutoFit/>
          </a:bodyPr>
          <a:lstStyle/>
          <a:p>
            <a:pPr lvl="0"/>
            <a:r>
              <a:rPr lang="lt-LT" sz="1400" dirty="0">
                <a:solidFill>
                  <a:prstClr val="black"/>
                </a:solidFill>
                <a:latin typeface="Arial" pitchFamily="34" charset="0"/>
                <a:cs typeface="Arial" pitchFamily="34" charset="0"/>
              </a:rPr>
              <a:t>Ginkluotės ir </a:t>
            </a:r>
            <a:r>
              <a:rPr lang="lt-LT" sz="1400" dirty="0" smtClean="0">
                <a:solidFill>
                  <a:prstClr val="black"/>
                </a:solidFill>
                <a:latin typeface="Arial" pitchFamily="34" charset="0"/>
                <a:cs typeface="Arial" pitchFamily="34" charset="0"/>
              </a:rPr>
              <a:t>technikos remonto depas</a:t>
            </a:r>
            <a:endParaRPr lang="lt-LT" sz="1400" i="1" dirty="0">
              <a:solidFill>
                <a:prstClr val="black"/>
              </a:solidFill>
              <a:latin typeface="Arial" pitchFamily="34" charset="0"/>
              <a:cs typeface="Arial" pitchFamily="34" charset="0"/>
            </a:endParaRPr>
          </a:p>
        </p:txBody>
      </p:sp>
      <p:pic>
        <p:nvPicPr>
          <p:cNvPr id="23" name="Picture 1" descr="C:\Users\LDS\Desktop\KPKT\Logo\kiti LK daliniai\KOP.png"/>
          <p:cNvPicPr>
            <a:picLocks noChangeAspect="1" noChangeArrowheads="1"/>
          </p:cNvPicPr>
          <p:nvPr/>
        </p:nvPicPr>
        <p:blipFill>
          <a:blip r:embed="rId12" cstate="print"/>
          <a:srcRect/>
          <a:stretch>
            <a:fillRect/>
          </a:stretch>
        </p:blipFill>
        <p:spPr bwMode="auto">
          <a:xfrm>
            <a:off x="179512" y="188640"/>
            <a:ext cx="1123325" cy="1224136"/>
          </a:xfrm>
          <a:prstGeom prst="rect">
            <a:avLst/>
          </a:prstGeom>
          <a:noFill/>
        </p:spPr>
      </p:pic>
    </p:spTree>
    <p:extLst>
      <p:ext uri="{BB962C8B-B14F-4D97-AF65-F5344CB8AC3E}">
        <p14:creationId xmlns:p14="http://schemas.microsoft.com/office/powerpoint/2010/main" val="2130501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5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363"/>
                                        </p:tgtEl>
                                        <p:attrNameLst>
                                          <p:attrName>style.visibility</p:attrName>
                                        </p:attrNameLst>
                                      </p:cBhvr>
                                      <p:to>
                                        <p:strVal val="visible"/>
                                      </p:to>
                                    </p:set>
                                    <p:animEffect transition="in" filter="fade">
                                      <p:cBhvr>
                                        <p:cTn id="10" dur="250"/>
                                        <p:tgtEl>
                                          <p:spTgt spid="15363"/>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nodeType="withEffect">
                                  <p:stCondLst>
                                    <p:cond delay="25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250"/>
                                        <p:tgtEl>
                                          <p:spTgt spid="15"/>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50"/>
                                        <p:tgtEl>
                                          <p:spTgt spid="5"/>
                                        </p:tgtEl>
                                      </p:cBhvr>
                                    </p:animEffect>
                                  </p:childTnLst>
                                </p:cTn>
                              </p:par>
                              <p:par>
                                <p:cTn id="20" presetID="10" presetClass="entr" presetSubtype="0" fill="hold" nodeType="withEffect">
                                  <p:stCondLst>
                                    <p:cond delay="25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250"/>
                                        <p:tgtEl>
                                          <p:spTgt spid="21"/>
                                        </p:tgtEl>
                                      </p:cBhvr>
                                    </p:animEffect>
                                  </p:childTnLst>
                                </p:cTn>
                              </p:par>
                              <p:par>
                                <p:cTn id="23" presetID="10" presetClass="entr" presetSubtype="0" fill="hold" nodeType="withEffect">
                                  <p:stCondLst>
                                    <p:cond delay="50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250"/>
                                        <p:tgtEl>
                                          <p:spTgt spid="20"/>
                                        </p:tgtEl>
                                      </p:cBhvr>
                                    </p:animEffect>
                                  </p:childTnLst>
                                </p:cTn>
                              </p:par>
                              <p:par>
                                <p:cTn id="26" presetID="10" presetClass="entr" presetSubtype="0" fill="hold" nodeType="withEffect">
                                  <p:stCondLst>
                                    <p:cond delay="50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250"/>
                                        <p:tgtEl>
                                          <p:spTgt spid="16"/>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250"/>
                                        <p:tgtEl>
                                          <p:spTgt spid="4"/>
                                        </p:tgtEl>
                                      </p:cBhvr>
                                    </p:animEffect>
                                  </p:childTnLst>
                                </p:cTn>
                              </p:par>
                              <p:par>
                                <p:cTn id="32" presetID="10" presetClass="entr" presetSubtype="0" fill="hold" nodeType="withEffect">
                                  <p:stCondLst>
                                    <p:cond delay="75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250"/>
                                        <p:tgtEl>
                                          <p:spTgt spid="18"/>
                                        </p:tgtEl>
                                      </p:cBhvr>
                                    </p:animEffect>
                                  </p:childTnLst>
                                </p:cTn>
                              </p:par>
                              <p:par>
                                <p:cTn id="35" presetID="10" presetClass="entr" presetSubtype="0" fill="hold" nodeType="withEffect">
                                  <p:stCondLst>
                                    <p:cond delay="75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250"/>
                                        <p:tgtEl>
                                          <p:spTgt spid="27"/>
                                        </p:tgtEl>
                                      </p:cBhvr>
                                    </p:animEffect>
                                  </p:childTnLst>
                                </p:cTn>
                              </p:par>
                              <p:par>
                                <p:cTn id="38" presetID="10" presetClass="entr" presetSubtype="0" fill="hold" grpId="0" nodeType="withEffect">
                                  <p:stCondLst>
                                    <p:cond delay="750"/>
                                  </p:stCondLst>
                                  <p:childTnLst>
                                    <p:set>
                                      <p:cBhvr>
                                        <p:cTn id="39" dur="1" fill="hold">
                                          <p:stCondLst>
                                            <p:cond delay="0"/>
                                          </p:stCondLst>
                                        </p:cTn>
                                        <p:tgtEl>
                                          <p:spTgt spid="2"/>
                                        </p:tgtEl>
                                        <p:attrNameLst>
                                          <p:attrName>style.visibility</p:attrName>
                                        </p:attrNameLst>
                                      </p:cBhvr>
                                      <p:to>
                                        <p:strVal val="visible"/>
                                      </p:to>
                                    </p:set>
                                    <p:animEffect transition="in" filter="fade">
                                      <p:cBhvr>
                                        <p:cTn id="40"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P spid="2" grpId="0"/>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1" descr="C:\Users\LDS\Desktop\KPKT\Logo\kiti LK daliniai\KJP.png"/>
          <p:cNvPicPr>
            <a:picLocks noChangeAspect="1" noChangeArrowheads="1"/>
          </p:cNvPicPr>
          <p:nvPr/>
        </p:nvPicPr>
        <p:blipFill>
          <a:blip r:embed="rId3" cstate="print"/>
          <a:srcRect/>
          <a:stretch>
            <a:fillRect/>
          </a:stretch>
        </p:blipFill>
        <p:spPr bwMode="auto">
          <a:xfrm>
            <a:off x="179512" y="188640"/>
            <a:ext cx="1189403" cy="1296144"/>
          </a:xfrm>
          <a:prstGeom prst="rect">
            <a:avLst/>
          </a:prstGeom>
          <a:noFill/>
        </p:spPr>
      </p:pic>
      <p:sp>
        <p:nvSpPr>
          <p:cNvPr id="19458" name="Rectangle 4"/>
          <p:cNvSpPr>
            <a:spLocks/>
          </p:cNvSpPr>
          <p:nvPr/>
        </p:nvSpPr>
        <p:spPr bwMode="auto">
          <a:xfrm>
            <a:off x="1475656" y="476672"/>
            <a:ext cx="7224788"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lt-LT" sz="2800" b="1" dirty="0" smtClean="0">
              <a:solidFill>
                <a:srgbClr val="074804"/>
              </a:solidFill>
              <a:effectLst>
                <a:outerShdw blurRad="38100" dist="38100" dir="2700000" algn="tl">
                  <a:srgbClr val="000000">
                    <a:alpha val="43137"/>
                  </a:srgbClr>
                </a:outerShdw>
              </a:effectLst>
              <a:latin typeface="Arial" pitchFamily="34" charset="0"/>
              <a:ea typeface="Arial Unicode MS" pitchFamily="34" charset="-128"/>
              <a:cs typeface="Arial" pitchFamily="34" charset="0"/>
            </a:endParaRPr>
          </a:p>
          <a:p>
            <a:pPr eaLnBrk="1" hangingPunct="1"/>
            <a:r>
              <a:rPr lang="lt-LT" altLang="lt-LT" sz="2400" b="1" dirty="0" smtClean="0">
                <a:solidFill>
                  <a:schemeClr val="tx2">
                    <a:lumMod val="75000"/>
                  </a:schemeClr>
                </a:solidFill>
                <a:effectLst>
                  <a:outerShdw blurRad="38100" dist="38100" dir="2700000" algn="tl">
                    <a:srgbClr val="000000">
                      <a:alpha val="43137"/>
                    </a:srgbClr>
                  </a:outerShdw>
                </a:effectLst>
                <a:latin typeface="Arial" pitchFamily="34" charset="0"/>
                <a:ea typeface="Arial Unicode MS" pitchFamily="34" charset="-128"/>
                <a:cs typeface="Arial" pitchFamily="34" charset="0"/>
              </a:rPr>
              <a:t>KARINĖS </a:t>
            </a:r>
            <a:r>
              <a:rPr lang="lt-LT" altLang="lt-LT" sz="2400" b="1" dirty="0">
                <a:solidFill>
                  <a:schemeClr val="tx2">
                    <a:lumMod val="75000"/>
                  </a:schemeClr>
                </a:solidFill>
                <a:effectLst>
                  <a:outerShdw blurRad="38100" dist="38100" dir="2700000" algn="tl">
                    <a:srgbClr val="000000">
                      <a:alpha val="43137"/>
                    </a:srgbClr>
                  </a:outerShdw>
                </a:effectLst>
                <a:latin typeface="Arial" pitchFamily="34" charset="0"/>
                <a:ea typeface="Arial Unicode MS" pitchFamily="34" charset="-128"/>
                <a:cs typeface="Arial" pitchFamily="34" charset="0"/>
              </a:rPr>
              <a:t>JŪRŲ </a:t>
            </a:r>
            <a:r>
              <a:rPr lang="lt-LT" altLang="lt-LT" sz="2400" b="1" dirty="0" smtClean="0">
                <a:solidFill>
                  <a:schemeClr val="tx2">
                    <a:lumMod val="75000"/>
                  </a:schemeClr>
                </a:solidFill>
                <a:effectLst>
                  <a:outerShdw blurRad="38100" dist="38100" dir="2700000" algn="tl">
                    <a:srgbClr val="000000">
                      <a:alpha val="43137"/>
                    </a:srgbClr>
                  </a:outerShdw>
                </a:effectLst>
                <a:latin typeface="Arial" pitchFamily="34" charset="0"/>
                <a:ea typeface="Arial Unicode MS" pitchFamily="34" charset="-128"/>
                <a:cs typeface="Arial" pitchFamily="34" charset="0"/>
              </a:rPr>
              <a:t>PAJĖGOS</a:t>
            </a:r>
            <a:r>
              <a:rPr lang="en-US" altLang="lt-LT" sz="2400" b="1" dirty="0" smtClean="0">
                <a:solidFill>
                  <a:schemeClr val="tx2">
                    <a:lumMod val="75000"/>
                  </a:schemeClr>
                </a:solidFill>
                <a:effectLst>
                  <a:outerShdw blurRad="38100" dist="38100" dir="2700000" algn="tl">
                    <a:srgbClr val="000000">
                      <a:alpha val="43137"/>
                    </a:srgbClr>
                  </a:outerShdw>
                </a:effectLst>
                <a:latin typeface="Arial" pitchFamily="34" charset="0"/>
                <a:ea typeface="Arial Unicode MS" pitchFamily="34" charset="-128"/>
                <a:cs typeface="Arial" pitchFamily="34" charset="0"/>
              </a:rPr>
              <a:t> (KJP)</a:t>
            </a:r>
          </a:p>
          <a:p>
            <a:pPr eaLnBrk="1" hangingPunct="1"/>
            <a:endParaRPr lang="en-US" sz="1400" b="1" dirty="0" smtClean="0">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endParaRPr>
          </a:p>
          <a:p>
            <a:pPr eaLnBrk="1" hangingPunct="1"/>
            <a:endParaRPr lang="en-US" sz="1400" b="1" dirty="0" smtClean="0">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endParaRPr>
          </a:p>
          <a:p>
            <a:pPr eaLnBrk="1" hangingPunct="1"/>
            <a:endParaRPr lang="en-US" b="1" dirty="0" smtClean="0">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endParaRPr>
          </a:p>
          <a:p>
            <a:pPr eaLnBrk="1" hangingPunct="1"/>
            <a:r>
              <a:rPr lang="en-US" sz="2400" b="1" dirty="0" smtClean="0">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rPr>
              <a:t>K</a:t>
            </a:r>
            <a:r>
              <a:rPr lang="lt-LT" sz="2400" b="1" dirty="0" smtClean="0">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rPr>
              <a:t>arines </a:t>
            </a:r>
            <a:r>
              <a:rPr lang="lt-LT" sz="2400" b="1" dirty="0">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rPr>
              <a:t>jūrų pajėgas sudaro:</a:t>
            </a:r>
            <a:endParaRPr lang="lt-LT" altLang="lt-LT" sz="2400" b="1" dirty="0">
              <a:solidFill>
                <a:schemeClr val="tx2">
                  <a:lumMod val="75000"/>
                </a:schemeClr>
              </a:solidFill>
              <a:effectLst>
                <a:outerShdw blurRad="38100" dist="38100" dir="2700000" algn="tl">
                  <a:srgbClr val="000000">
                    <a:alpha val="43137"/>
                  </a:srgbClr>
                </a:outerShdw>
              </a:effectLst>
              <a:latin typeface="Arial" pitchFamily="34" charset="0"/>
              <a:ea typeface="Arial Unicode MS" pitchFamily="34" charset="-128"/>
              <a:cs typeface="Arial" pitchFamily="34" charset="0"/>
            </a:endParaRPr>
          </a:p>
        </p:txBody>
      </p:sp>
      <p:pic>
        <p:nvPicPr>
          <p:cNvPr id="102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3613"/>
          <a:stretch/>
        </p:blipFill>
        <p:spPr bwMode="auto">
          <a:xfrm>
            <a:off x="395536" y="2079376"/>
            <a:ext cx="6135663" cy="4778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00775" y="1556793"/>
            <a:ext cx="541983" cy="820717"/>
          </a:xfrm>
          <a:prstGeom prst="rect">
            <a:avLst/>
          </a:prstGeom>
        </p:spPr>
      </p:pic>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04987" y="2377510"/>
            <a:ext cx="541983" cy="791580"/>
          </a:xfrm>
          <a:prstGeom prst="rect">
            <a:avLst/>
          </a:prstGeom>
        </p:spPr>
      </p:pic>
      <p:pic>
        <p:nvPicPr>
          <p:cNvPr id="5" name="Pictur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04987" y="3167390"/>
            <a:ext cx="541983" cy="798712"/>
          </a:xfrm>
          <a:prstGeom prst="rect">
            <a:avLst/>
          </a:prstGeom>
        </p:spPr>
      </p:pic>
      <p:pic>
        <p:nvPicPr>
          <p:cNvPr id="6" name="Pictur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600775" y="3967802"/>
            <a:ext cx="541982" cy="812973"/>
          </a:xfrm>
          <a:prstGeom prst="rect">
            <a:avLst/>
          </a:prstGeom>
        </p:spPr>
      </p:pic>
      <p:pic>
        <p:nvPicPr>
          <p:cNvPr id="7" name="Picture 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600775" y="4780775"/>
            <a:ext cx="541982" cy="805649"/>
          </a:xfrm>
          <a:prstGeom prst="rect">
            <a:avLst/>
          </a:prstGeom>
        </p:spPr>
      </p:pic>
      <p:pic>
        <p:nvPicPr>
          <p:cNvPr id="8" name="Picture 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600775" y="5614802"/>
            <a:ext cx="541981" cy="812972"/>
          </a:xfrm>
          <a:prstGeom prst="rect">
            <a:avLst/>
          </a:prstGeom>
        </p:spPr>
      </p:pic>
      <p:pic>
        <p:nvPicPr>
          <p:cNvPr id="12" name="Picture 8" descr="image"/>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99297" y="3520309"/>
            <a:ext cx="434355" cy="566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7281254" y="2511690"/>
            <a:ext cx="1893738" cy="523220"/>
          </a:xfrm>
          <a:prstGeom prst="rect">
            <a:avLst/>
          </a:prstGeom>
        </p:spPr>
        <p:txBody>
          <a:bodyPr wrap="square">
            <a:spAutoFit/>
          </a:bodyPr>
          <a:lstStyle/>
          <a:p>
            <a:pPr lvl="0"/>
            <a:r>
              <a:rPr lang="lt-LT" sz="1400" dirty="0">
                <a:solidFill>
                  <a:prstClr val="black"/>
                </a:solidFill>
                <a:latin typeface="Arial" pitchFamily="34" charset="0"/>
                <a:cs typeface="Arial" pitchFamily="34" charset="0"/>
              </a:rPr>
              <a:t>Jūros ir pakrančių stebėjimo </a:t>
            </a:r>
            <a:r>
              <a:rPr lang="lt-LT" sz="1400" dirty="0" smtClean="0">
                <a:solidFill>
                  <a:prstClr val="black"/>
                </a:solidFill>
                <a:latin typeface="Arial" pitchFamily="34" charset="0"/>
                <a:cs typeface="Arial" pitchFamily="34" charset="0"/>
              </a:rPr>
              <a:t>tarnyba</a:t>
            </a:r>
            <a:endParaRPr lang="lt-LT" sz="1400" dirty="0">
              <a:solidFill>
                <a:prstClr val="black"/>
              </a:solidFill>
              <a:latin typeface="Arial" pitchFamily="34" charset="0"/>
              <a:cs typeface="Arial" pitchFamily="34" charset="0"/>
            </a:endParaRPr>
          </a:p>
        </p:txBody>
      </p:sp>
      <p:sp>
        <p:nvSpPr>
          <p:cNvPr id="10" name="Rectangle 9"/>
          <p:cNvSpPr/>
          <p:nvPr/>
        </p:nvSpPr>
        <p:spPr>
          <a:xfrm>
            <a:off x="7236804" y="5785608"/>
            <a:ext cx="1799692" cy="738664"/>
          </a:xfrm>
          <a:prstGeom prst="rect">
            <a:avLst/>
          </a:prstGeom>
        </p:spPr>
        <p:txBody>
          <a:bodyPr wrap="square">
            <a:spAutoFit/>
          </a:bodyPr>
          <a:lstStyle/>
          <a:p>
            <a:pPr lvl="0"/>
            <a:r>
              <a:rPr lang="lt-LT" sz="1400" dirty="0">
                <a:solidFill>
                  <a:prstClr val="black"/>
                </a:solidFill>
                <a:latin typeface="Arial" pitchFamily="34" charset="0"/>
                <a:cs typeface="Arial" pitchFamily="34" charset="0"/>
              </a:rPr>
              <a:t>Jūrų gelbėjimo koordinavimo </a:t>
            </a:r>
            <a:r>
              <a:rPr lang="lt-LT" sz="1400" dirty="0" smtClean="0">
                <a:solidFill>
                  <a:prstClr val="black"/>
                </a:solidFill>
                <a:latin typeface="Arial" pitchFamily="34" charset="0"/>
                <a:cs typeface="Arial" pitchFamily="34" charset="0"/>
              </a:rPr>
              <a:t>centras</a:t>
            </a:r>
            <a:endParaRPr lang="lt-LT" sz="1400" dirty="0">
              <a:solidFill>
                <a:prstClr val="black"/>
              </a:solidFill>
              <a:latin typeface="Arial" pitchFamily="34" charset="0"/>
              <a:cs typeface="Arial" pitchFamily="34" charset="0"/>
            </a:endParaRPr>
          </a:p>
        </p:txBody>
      </p:sp>
      <p:sp>
        <p:nvSpPr>
          <p:cNvPr id="11" name="Rectangle 10"/>
          <p:cNvSpPr/>
          <p:nvPr/>
        </p:nvSpPr>
        <p:spPr>
          <a:xfrm>
            <a:off x="7281254" y="5141225"/>
            <a:ext cx="1497526" cy="307777"/>
          </a:xfrm>
          <a:prstGeom prst="rect">
            <a:avLst/>
          </a:prstGeom>
        </p:spPr>
        <p:txBody>
          <a:bodyPr wrap="none">
            <a:spAutoFit/>
          </a:bodyPr>
          <a:lstStyle/>
          <a:p>
            <a:pPr lvl="0"/>
            <a:r>
              <a:rPr lang="lt-LT" sz="1400" dirty="0">
                <a:solidFill>
                  <a:prstClr val="black"/>
                </a:solidFill>
                <a:latin typeface="Arial" pitchFamily="34" charset="0"/>
                <a:cs typeface="Arial" pitchFamily="34" charset="0"/>
              </a:rPr>
              <a:t>Mokymo </a:t>
            </a:r>
            <a:r>
              <a:rPr lang="lt-LT" sz="1400" dirty="0" smtClean="0">
                <a:solidFill>
                  <a:prstClr val="black"/>
                </a:solidFill>
                <a:latin typeface="Arial" pitchFamily="34" charset="0"/>
                <a:cs typeface="Arial" pitchFamily="34" charset="0"/>
              </a:rPr>
              <a:t>centras</a:t>
            </a:r>
            <a:endParaRPr lang="lt-LT" sz="1400" dirty="0">
              <a:solidFill>
                <a:prstClr val="black"/>
              </a:solidFill>
              <a:latin typeface="Arial" pitchFamily="34" charset="0"/>
              <a:cs typeface="Arial" pitchFamily="34" charset="0"/>
            </a:endParaRPr>
          </a:p>
        </p:txBody>
      </p:sp>
      <p:sp>
        <p:nvSpPr>
          <p:cNvPr id="13" name="Rectangle 12"/>
          <p:cNvSpPr/>
          <p:nvPr/>
        </p:nvSpPr>
        <p:spPr>
          <a:xfrm>
            <a:off x="7281254" y="4112678"/>
            <a:ext cx="1755242" cy="523220"/>
          </a:xfrm>
          <a:prstGeom prst="rect">
            <a:avLst/>
          </a:prstGeom>
        </p:spPr>
        <p:txBody>
          <a:bodyPr wrap="square">
            <a:spAutoFit/>
          </a:bodyPr>
          <a:lstStyle/>
          <a:p>
            <a:pPr lvl="0"/>
            <a:r>
              <a:rPr lang="lt-LT" sz="1400" dirty="0">
                <a:solidFill>
                  <a:prstClr val="black"/>
                </a:solidFill>
                <a:latin typeface="Arial" pitchFamily="34" charset="0"/>
                <a:cs typeface="Arial" pitchFamily="34" charset="0"/>
              </a:rPr>
              <a:t>Povandeninių veiksmų </a:t>
            </a:r>
            <a:r>
              <a:rPr lang="lt-LT" sz="1400" dirty="0" smtClean="0">
                <a:solidFill>
                  <a:prstClr val="black"/>
                </a:solidFill>
                <a:latin typeface="Arial" pitchFamily="34" charset="0"/>
                <a:cs typeface="Arial" pitchFamily="34" charset="0"/>
              </a:rPr>
              <a:t>komanda</a:t>
            </a:r>
            <a:endParaRPr lang="en-US" sz="1400" dirty="0">
              <a:solidFill>
                <a:prstClr val="black"/>
              </a:solidFill>
              <a:latin typeface="Arial" pitchFamily="34" charset="0"/>
              <a:cs typeface="Arial" pitchFamily="34" charset="0"/>
            </a:endParaRPr>
          </a:p>
        </p:txBody>
      </p:sp>
      <p:sp>
        <p:nvSpPr>
          <p:cNvPr id="14" name="Rectangle 13"/>
          <p:cNvSpPr/>
          <p:nvPr/>
        </p:nvSpPr>
        <p:spPr>
          <a:xfrm>
            <a:off x="7281254" y="3412857"/>
            <a:ext cx="1627369" cy="307777"/>
          </a:xfrm>
          <a:prstGeom prst="rect">
            <a:avLst/>
          </a:prstGeom>
        </p:spPr>
        <p:txBody>
          <a:bodyPr wrap="none">
            <a:spAutoFit/>
          </a:bodyPr>
          <a:lstStyle/>
          <a:p>
            <a:pPr lvl="0"/>
            <a:r>
              <a:rPr lang="lt-LT" sz="1400" dirty="0">
                <a:solidFill>
                  <a:prstClr val="black"/>
                </a:solidFill>
                <a:latin typeface="Arial" pitchFamily="34" charset="0"/>
                <a:cs typeface="Arial" pitchFamily="34" charset="0"/>
              </a:rPr>
              <a:t>Logistikos </a:t>
            </a:r>
            <a:r>
              <a:rPr lang="lt-LT" sz="1400" dirty="0" smtClean="0">
                <a:solidFill>
                  <a:prstClr val="black"/>
                </a:solidFill>
                <a:latin typeface="Arial" pitchFamily="34" charset="0"/>
                <a:cs typeface="Arial" pitchFamily="34" charset="0"/>
              </a:rPr>
              <a:t>tarnyba</a:t>
            </a:r>
            <a:endParaRPr lang="lt-LT" sz="1400" dirty="0">
              <a:solidFill>
                <a:prstClr val="black"/>
              </a:solidFill>
              <a:latin typeface="Arial" pitchFamily="34" charset="0"/>
              <a:cs typeface="Arial" pitchFamily="34" charset="0"/>
            </a:endParaRPr>
          </a:p>
        </p:txBody>
      </p:sp>
      <p:sp>
        <p:nvSpPr>
          <p:cNvPr id="15" name="Rectangle 14"/>
          <p:cNvSpPr/>
          <p:nvPr/>
        </p:nvSpPr>
        <p:spPr>
          <a:xfrm>
            <a:off x="7281254" y="1876072"/>
            <a:ext cx="1449436" cy="307777"/>
          </a:xfrm>
          <a:prstGeom prst="rect">
            <a:avLst/>
          </a:prstGeom>
        </p:spPr>
        <p:txBody>
          <a:bodyPr wrap="none">
            <a:spAutoFit/>
          </a:bodyPr>
          <a:lstStyle/>
          <a:p>
            <a:pPr lvl="0"/>
            <a:r>
              <a:rPr lang="lt-LT" sz="1400" dirty="0">
                <a:solidFill>
                  <a:prstClr val="black"/>
                </a:solidFill>
                <a:latin typeface="Arial" pitchFamily="34" charset="0"/>
                <a:cs typeface="Arial" pitchFamily="34" charset="0"/>
              </a:rPr>
              <a:t>Karo laivų </a:t>
            </a:r>
            <a:r>
              <a:rPr lang="lt-LT" sz="1400" dirty="0" smtClean="0">
                <a:solidFill>
                  <a:prstClr val="black"/>
                </a:solidFill>
                <a:latin typeface="Arial" pitchFamily="34" charset="0"/>
                <a:cs typeface="Arial" pitchFamily="34" charset="0"/>
              </a:rPr>
              <a:t>flotilė</a:t>
            </a:r>
            <a:endParaRPr lang="en-US" sz="1400"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275196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200"/>
                                        <p:tgtEl>
                                          <p:spTgt spid="15"/>
                                        </p:tgtEl>
                                      </p:cBhvr>
                                    </p:animEffect>
                                  </p:childTnLst>
                                </p:cTn>
                              </p:par>
                            </p:childTnLst>
                          </p:cTn>
                        </p:par>
                        <p:par>
                          <p:cTn id="11" fill="hold">
                            <p:stCondLst>
                              <p:cond delay="250"/>
                            </p:stCondLst>
                            <p:childTnLst>
                              <p:par>
                                <p:cTn id="12" presetID="10"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50"/>
                                        <p:tgtEl>
                                          <p:spTgt spid="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50"/>
                                        <p:tgtEl>
                                          <p:spTgt spid="9"/>
                                        </p:tgtEl>
                                      </p:cBhvr>
                                    </p:animEffect>
                                  </p:childTnLst>
                                </p:cTn>
                              </p:par>
                              <p:par>
                                <p:cTn id="18" presetID="10" presetClass="entr" presetSubtype="0" fill="hold" nodeType="withEffect">
                                  <p:stCondLst>
                                    <p:cond delay="25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300"/>
                                        <p:tgtEl>
                                          <p:spTgt spid="5"/>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300"/>
                                        <p:tgtEl>
                                          <p:spTgt spid="14"/>
                                        </p:tgtEl>
                                      </p:cBhvr>
                                    </p:animEffect>
                                  </p:childTnLst>
                                </p:cTn>
                              </p:par>
                              <p:par>
                                <p:cTn id="24" presetID="10" presetClass="entr" presetSubtype="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250"/>
                                        <p:tgtEl>
                                          <p:spTgt spid="6"/>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250"/>
                                        <p:tgtEl>
                                          <p:spTgt spid="13"/>
                                        </p:tgtEl>
                                      </p:cBhvr>
                                    </p:animEffect>
                                  </p:childTnLst>
                                </p:cTn>
                              </p:par>
                              <p:par>
                                <p:cTn id="30" presetID="10" presetClass="entr" presetSubtype="0" fill="hold" nodeType="withEffect">
                                  <p:stCondLst>
                                    <p:cond delay="7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300"/>
                                        <p:tgtEl>
                                          <p:spTgt spid="7"/>
                                        </p:tgtEl>
                                      </p:cBhvr>
                                    </p:animEffect>
                                  </p:childTnLst>
                                </p:cTn>
                              </p:par>
                              <p:par>
                                <p:cTn id="33" presetID="10" presetClass="entr" presetSubtype="0" fill="hold" grpId="0" nodeType="withEffect">
                                  <p:stCondLst>
                                    <p:cond delay="75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250"/>
                                        <p:tgtEl>
                                          <p:spTgt spid="11"/>
                                        </p:tgtEl>
                                      </p:cBhvr>
                                    </p:animEffect>
                                  </p:childTnLst>
                                </p:cTn>
                              </p:par>
                              <p:par>
                                <p:cTn id="36" presetID="10" presetClass="entr" presetSubtype="0" fill="hold" nodeType="withEffect">
                                  <p:stCondLst>
                                    <p:cond delay="100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250"/>
                                        <p:tgtEl>
                                          <p:spTgt spid="8"/>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1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3" grpId="0"/>
      <p:bldP spid="14" grpId="0"/>
      <p:bldP spid="15" grpId="0"/>
    </p:bldLst>
  </p:timing>
</p:sld>
</file>

<file path=ppt/theme/theme1.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2700" cmpd="sng">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kumentas" ma:contentTypeID="0x0101007C52349A8172E44F98FCA4C007AE7FB3" ma:contentTypeVersion="1" ma:contentTypeDescription="Kurkite naują dokumentą." ma:contentTypeScope="" ma:versionID="f438ce50edc89c0f88f99229ab01bf34">
  <xsd:schema xmlns:xsd="http://www.w3.org/2001/XMLSchema" xmlns:xs="http://www.w3.org/2001/XMLSchema" xmlns:p="http://schemas.microsoft.com/office/2006/metadata/properties" targetNamespace="http://schemas.microsoft.com/office/2006/metadata/properties" ma:root="true" ma:fieldsID="4af543eab5065ea734241d4348c710b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urinio tipas"/>
        <xsd:element ref="dc:title" minOccurs="0" maxOccurs="1" ma:displayName="Antraštė"/>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8F25D11-86ED-4477-9606-2D4938977447}">
  <ds:schemaRefs>
    <ds:schemaRef ds:uri="http://schemas.microsoft.com/sharepoint/v3/contenttype/forms"/>
  </ds:schemaRefs>
</ds:datastoreItem>
</file>

<file path=customXml/itemProps2.xml><?xml version="1.0" encoding="utf-8"?>
<ds:datastoreItem xmlns:ds="http://schemas.openxmlformats.org/officeDocument/2006/customXml" ds:itemID="{4F6574DE-B988-4E43-B4A6-2B4C78AD54DD}">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www.w3.org/XML/1998/namespace"/>
  </ds:schemaRefs>
</ds:datastoreItem>
</file>

<file path=customXml/itemProps3.xml><?xml version="1.0" encoding="utf-8"?>
<ds:datastoreItem xmlns:ds="http://schemas.openxmlformats.org/officeDocument/2006/customXml" ds:itemID="{BF5BD8B0-E8E8-49AD-AC40-B9C61B0A14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8597</TotalTime>
  <Words>5895</Words>
  <Application>Microsoft Office PowerPoint</Application>
  <PresentationFormat>On-screen Show (4:3)</PresentationFormat>
  <Paragraphs>480</Paragraphs>
  <Slides>29</Slides>
  <Notes>24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29</vt:i4>
      </vt:variant>
    </vt:vector>
  </HeadingPairs>
  <TitlesOfParts>
    <vt:vector size="37" baseType="lpstr">
      <vt:lpstr>Arial</vt:lpstr>
      <vt:lpstr>Arial Unicode MS</vt:lpstr>
      <vt:lpstr>Calibri</vt:lpstr>
      <vt:lpstr>Impact</vt:lpstr>
      <vt:lpstr>Times New Roman</vt:lpstr>
      <vt:lpstr>Wingdings</vt:lpstr>
      <vt:lpstr>Office tema</vt:lpstr>
      <vt:lpstr>1_Office Theme</vt:lpstr>
      <vt:lpstr>PowerPoint Presentation</vt:lpstr>
      <vt:lpstr>LIETUVOS KARIUOMENĖ</vt:lpstr>
      <vt:lpstr>KRAŠTO APSAUGOS SISTEMA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MOKYMO PAJĖGOS </vt:lpstr>
      <vt:lpstr>PowerPoint Presentation</vt:lpstr>
      <vt:lpstr>NUOLATINĖ PRIVALOMOJI PRADINĖ KARO TARYBA (NPPKT)</vt:lpstr>
      <vt:lpstr>NPPKT</vt:lpstr>
      <vt:lpstr>PowerPoint Presentation</vt:lpstr>
      <vt:lpstr>PowerPoint Presentation</vt:lpstr>
      <vt:lpstr>PowerPoint Presentation</vt:lpstr>
      <vt:lpstr>KRAŠTO APSAUGOS SAVANORIŲ PAJĖGOS</vt:lpstr>
      <vt:lpstr>Kodėl verta tapti kariu savanoriu? </vt:lpstr>
      <vt:lpstr>JAUNESNIŲJŲ KARININKŲ VADŲ MOKYMAI (JKVM)</vt:lpstr>
      <vt:lpstr>Kodėl verta rinktis jaunesniųjų     karininkų vadų mokymus?</vt:lpstr>
      <vt:lpstr>PROFESINĖ KARO TARNYBA (PKT)</vt:lpstr>
      <vt:lpstr>KODĖL VERTA RINKTIS                             PROFESINĘ KARO TARNYBĄ? (PKT)</vt:lpstr>
      <vt:lpstr>KODĖL VERTA RINKTIS                             PROFESINĘ KARO TARNYBĄ? (PKT)</vt:lpstr>
      <vt:lpstr>Atlyginimų skaičiuoklė</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Liudvikas Jaškūnas</dc:creator>
  <cp:lastModifiedBy>Renata Gudaite</cp:lastModifiedBy>
  <cp:revision>388</cp:revision>
  <cp:lastPrinted>2014-02-18T08:19:23Z</cp:lastPrinted>
  <dcterms:created xsi:type="dcterms:W3CDTF">2013-12-03T11:36:18Z</dcterms:created>
  <dcterms:modified xsi:type="dcterms:W3CDTF">2020-08-25T09:56:54Z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0x0101007C52349A8172E44F98FCA4C007AE7FB3</vt:lpwstr>
  </property>
</Properties>
</file>